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5" r:id="rId1"/>
  </p:sldMasterIdLst>
  <p:notesMasterIdLst>
    <p:notesMasterId r:id="rId88"/>
  </p:notesMasterIdLst>
  <p:sldIdLst>
    <p:sldId id="807" r:id="rId2"/>
    <p:sldId id="843" r:id="rId3"/>
    <p:sldId id="715" r:id="rId4"/>
    <p:sldId id="716" r:id="rId5"/>
    <p:sldId id="723" r:id="rId6"/>
    <p:sldId id="725" r:id="rId7"/>
    <p:sldId id="731" r:id="rId8"/>
    <p:sldId id="739" r:id="rId9"/>
    <p:sldId id="840" r:id="rId10"/>
    <p:sldId id="841" r:id="rId11"/>
    <p:sldId id="742" r:id="rId12"/>
    <p:sldId id="743" r:id="rId13"/>
    <p:sldId id="815" r:id="rId14"/>
    <p:sldId id="822" r:id="rId15"/>
    <p:sldId id="823" r:id="rId16"/>
    <p:sldId id="810" r:id="rId17"/>
    <p:sldId id="811" r:id="rId18"/>
    <p:sldId id="744" r:id="rId19"/>
    <p:sldId id="745" r:id="rId20"/>
    <p:sldId id="842" r:id="rId21"/>
    <p:sldId id="752" r:id="rId22"/>
    <p:sldId id="753" r:id="rId23"/>
    <p:sldId id="754" r:id="rId24"/>
    <p:sldId id="755" r:id="rId25"/>
    <p:sldId id="756" r:id="rId26"/>
    <p:sldId id="757" r:id="rId27"/>
    <p:sldId id="758" r:id="rId28"/>
    <p:sldId id="759" r:id="rId29"/>
    <p:sldId id="760" r:id="rId30"/>
    <p:sldId id="761" r:id="rId31"/>
    <p:sldId id="763" r:id="rId32"/>
    <p:sldId id="764" r:id="rId33"/>
    <p:sldId id="765" r:id="rId34"/>
    <p:sldId id="766" r:id="rId35"/>
    <p:sldId id="767" r:id="rId36"/>
    <p:sldId id="820" r:id="rId37"/>
    <p:sldId id="821" r:id="rId38"/>
    <p:sldId id="768" r:id="rId39"/>
    <p:sldId id="769" r:id="rId40"/>
    <p:sldId id="770" r:id="rId41"/>
    <p:sldId id="839" r:id="rId42"/>
    <p:sldId id="772" r:id="rId43"/>
    <p:sldId id="773" r:id="rId44"/>
    <p:sldId id="774" r:id="rId45"/>
    <p:sldId id="775" r:id="rId46"/>
    <p:sldId id="776" r:id="rId47"/>
    <p:sldId id="777" r:id="rId48"/>
    <p:sldId id="828" r:id="rId49"/>
    <p:sldId id="779" r:id="rId50"/>
    <p:sldId id="780" r:id="rId51"/>
    <p:sldId id="781" r:id="rId52"/>
    <p:sldId id="782" r:id="rId53"/>
    <p:sldId id="829" r:id="rId54"/>
    <p:sldId id="784" r:id="rId55"/>
    <p:sldId id="785" r:id="rId56"/>
    <p:sldId id="786" r:id="rId57"/>
    <p:sldId id="787" r:id="rId58"/>
    <p:sldId id="830" r:id="rId59"/>
    <p:sldId id="789" r:id="rId60"/>
    <p:sldId id="790" r:id="rId61"/>
    <p:sldId id="791" r:id="rId62"/>
    <p:sldId id="792" r:id="rId63"/>
    <p:sldId id="831" r:id="rId64"/>
    <p:sldId id="794" r:id="rId65"/>
    <p:sldId id="795" r:id="rId66"/>
    <p:sldId id="796" r:id="rId67"/>
    <p:sldId id="797" r:id="rId68"/>
    <p:sldId id="832" r:id="rId69"/>
    <p:sldId id="799" r:id="rId70"/>
    <p:sldId id="800" r:id="rId71"/>
    <p:sldId id="801" r:id="rId72"/>
    <p:sldId id="802" r:id="rId73"/>
    <p:sldId id="699" r:id="rId74"/>
    <p:sldId id="721" r:id="rId75"/>
    <p:sldId id="722" r:id="rId76"/>
    <p:sldId id="804" r:id="rId77"/>
    <p:sldId id="700" r:id="rId78"/>
    <p:sldId id="701" r:id="rId79"/>
    <p:sldId id="702" r:id="rId80"/>
    <p:sldId id="703" r:id="rId81"/>
    <p:sldId id="704" r:id="rId82"/>
    <p:sldId id="705" r:id="rId83"/>
    <p:sldId id="706" r:id="rId84"/>
    <p:sldId id="707" r:id="rId85"/>
    <p:sldId id="708" r:id="rId86"/>
    <p:sldId id="808" r:id="rId87"/>
  </p:sldIdLst>
  <p:sldSz cx="6858000" cy="9906000" type="A4"/>
  <p:notesSz cx="6797675" cy="9926638"/>
  <p:defaultTextStyle>
    <a:defPPr>
      <a:defRPr lang="da-DK"/>
    </a:defPPr>
    <a:lvl1pPr algn="l" defTabSz="515774" rtl="0" fontAlgn="base">
      <a:spcBef>
        <a:spcPct val="0"/>
      </a:spcBef>
      <a:spcAft>
        <a:spcPct val="0"/>
      </a:spcAft>
      <a:defRPr kern="1200">
        <a:solidFill>
          <a:schemeClr val="tx1"/>
        </a:solidFill>
        <a:latin typeface="Arial" pitchFamily="34" charset="0"/>
        <a:ea typeface="+mn-ea"/>
        <a:cs typeface="+mn-cs"/>
      </a:defRPr>
    </a:lvl1pPr>
    <a:lvl2pPr marL="515774" algn="l" defTabSz="515774" rtl="0" fontAlgn="base">
      <a:spcBef>
        <a:spcPct val="0"/>
      </a:spcBef>
      <a:spcAft>
        <a:spcPct val="0"/>
      </a:spcAft>
      <a:defRPr kern="1200">
        <a:solidFill>
          <a:schemeClr val="tx1"/>
        </a:solidFill>
        <a:latin typeface="Arial" pitchFamily="34" charset="0"/>
        <a:ea typeface="+mn-ea"/>
        <a:cs typeface="+mn-cs"/>
      </a:defRPr>
    </a:lvl2pPr>
    <a:lvl3pPr marL="1031547" algn="l" defTabSz="515774" rtl="0" fontAlgn="base">
      <a:spcBef>
        <a:spcPct val="0"/>
      </a:spcBef>
      <a:spcAft>
        <a:spcPct val="0"/>
      </a:spcAft>
      <a:defRPr kern="1200">
        <a:solidFill>
          <a:schemeClr val="tx1"/>
        </a:solidFill>
        <a:latin typeface="Arial" pitchFamily="34" charset="0"/>
        <a:ea typeface="+mn-ea"/>
        <a:cs typeface="+mn-cs"/>
      </a:defRPr>
    </a:lvl3pPr>
    <a:lvl4pPr marL="1547321" algn="l" defTabSz="515774" rtl="0" fontAlgn="base">
      <a:spcBef>
        <a:spcPct val="0"/>
      </a:spcBef>
      <a:spcAft>
        <a:spcPct val="0"/>
      </a:spcAft>
      <a:defRPr kern="1200">
        <a:solidFill>
          <a:schemeClr val="tx1"/>
        </a:solidFill>
        <a:latin typeface="Arial" pitchFamily="34" charset="0"/>
        <a:ea typeface="+mn-ea"/>
        <a:cs typeface="+mn-cs"/>
      </a:defRPr>
    </a:lvl4pPr>
    <a:lvl5pPr marL="2063094" algn="l" defTabSz="515774" rtl="0" fontAlgn="base">
      <a:spcBef>
        <a:spcPct val="0"/>
      </a:spcBef>
      <a:spcAft>
        <a:spcPct val="0"/>
      </a:spcAft>
      <a:defRPr kern="1200">
        <a:solidFill>
          <a:schemeClr val="tx1"/>
        </a:solidFill>
        <a:latin typeface="Arial" pitchFamily="34" charset="0"/>
        <a:ea typeface="+mn-ea"/>
        <a:cs typeface="+mn-cs"/>
      </a:defRPr>
    </a:lvl5pPr>
    <a:lvl6pPr marL="2578868" algn="l" defTabSz="1031547" rtl="0" eaLnBrk="1" latinLnBrk="0" hangingPunct="1">
      <a:defRPr kern="1200">
        <a:solidFill>
          <a:schemeClr val="tx1"/>
        </a:solidFill>
        <a:latin typeface="Arial" pitchFamily="34" charset="0"/>
        <a:ea typeface="+mn-ea"/>
        <a:cs typeface="+mn-cs"/>
      </a:defRPr>
    </a:lvl6pPr>
    <a:lvl7pPr marL="3094641" algn="l" defTabSz="1031547" rtl="0" eaLnBrk="1" latinLnBrk="0" hangingPunct="1">
      <a:defRPr kern="1200">
        <a:solidFill>
          <a:schemeClr val="tx1"/>
        </a:solidFill>
        <a:latin typeface="Arial" pitchFamily="34" charset="0"/>
        <a:ea typeface="+mn-ea"/>
        <a:cs typeface="+mn-cs"/>
      </a:defRPr>
    </a:lvl7pPr>
    <a:lvl8pPr marL="3610415" algn="l" defTabSz="1031547" rtl="0" eaLnBrk="1" latinLnBrk="0" hangingPunct="1">
      <a:defRPr kern="1200">
        <a:solidFill>
          <a:schemeClr val="tx1"/>
        </a:solidFill>
        <a:latin typeface="Arial" pitchFamily="34" charset="0"/>
        <a:ea typeface="+mn-ea"/>
        <a:cs typeface="+mn-cs"/>
      </a:defRPr>
    </a:lvl8pPr>
    <a:lvl9pPr marL="4126188" algn="l" defTabSz="1031547"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milla Korsgaard" initials="KK" lastIdx="14" clrIdx="0"/>
  <p:cmAuthor id="1" name="Nick Jespersen" initials="nj" lastIdx="2" clrIdx="1"/>
  <p:cmAuthor id="2" name="Charlotte Jørgensen" initials="CJ" lastIdx="5" clrIdx="2"/>
  <p:cmAuthor id="3" name="Ditte Sofie Vagn Madsen" initials="DSVM" lastIdx="23" clrIdx="3"/>
  <p:cmAuthor id="4" name="Dorte Neimann" initials="DN" lastIdx="26" clrIdx="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827A"/>
    <a:srgbClr val="FF0084"/>
    <a:srgbClr val="7BB365"/>
    <a:srgbClr val="5C964C"/>
    <a:srgbClr val="89C076"/>
    <a:srgbClr val="74AF61"/>
    <a:srgbClr val="619E50"/>
    <a:srgbClr val="39953A"/>
    <a:srgbClr val="64A252"/>
    <a:srgbClr val="7C7C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llemlayout 1 - Marker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yst layout 1 - Marker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64" autoAdjust="0"/>
    <p:restoredTop sz="94512" autoAdjust="0"/>
  </p:normalViewPr>
  <p:slideViewPr>
    <p:cSldViewPr snapToObjects="1">
      <p:cViewPr>
        <p:scale>
          <a:sx n="70" d="100"/>
          <a:sy n="70" d="100"/>
        </p:scale>
        <p:origin x="-1944" y="354"/>
      </p:cViewPr>
      <p:guideLst>
        <p:guide orient="horz" pos="4209"/>
        <p:guide orient="horz" pos="3120"/>
        <p:guide orient="horz" pos="1124"/>
        <p:guide orient="horz" pos="1487"/>
        <p:guide orient="horz" pos="3846"/>
        <p:guide orient="horz" pos="5388"/>
        <p:guide pos="210"/>
      </p:guideLst>
    </p:cSldViewPr>
  </p:slideViewPr>
  <p:outlineViewPr>
    <p:cViewPr>
      <p:scale>
        <a:sx n="33" d="100"/>
        <a:sy n="33" d="100"/>
      </p:scale>
      <p:origin x="0" y="835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2"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a-DK"/>
          </a:p>
        </p:txBody>
      </p:sp>
      <p:sp>
        <p:nvSpPr>
          <p:cNvPr id="3" name="Pladsholder til dato 2"/>
          <p:cNvSpPr>
            <a:spLocks noGrp="1"/>
          </p:cNvSpPr>
          <p:nvPr>
            <p:ph type="dt" idx="1"/>
          </p:nvPr>
        </p:nvSpPr>
        <p:spPr>
          <a:xfrm>
            <a:off x="3850446"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066D487-9559-46DA-BD66-D7114CD18AFF}" type="datetimeFigureOut">
              <a:rPr lang="da-DK"/>
              <a:pPr>
                <a:defRPr/>
              </a:pPr>
              <a:t>15-03-2016</a:t>
            </a:fld>
            <a:endParaRPr lang="da-DK"/>
          </a:p>
        </p:txBody>
      </p:sp>
      <p:sp>
        <p:nvSpPr>
          <p:cNvPr id="4" name="Pladsholder til diasbillede 3"/>
          <p:cNvSpPr>
            <a:spLocks noGrp="1" noRot="1" noChangeAspect="1"/>
          </p:cNvSpPr>
          <p:nvPr>
            <p:ph type="sldImg" idx="2"/>
          </p:nvPr>
        </p:nvSpPr>
        <p:spPr>
          <a:xfrm>
            <a:off x="2111375" y="744538"/>
            <a:ext cx="2574925" cy="3722687"/>
          </a:xfrm>
          <a:prstGeom prst="rect">
            <a:avLst/>
          </a:prstGeom>
          <a:noFill/>
          <a:ln w="12700">
            <a:solidFill>
              <a:prstClr val="black"/>
            </a:solidFill>
          </a:ln>
        </p:spPr>
        <p:txBody>
          <a:bodyPr vert="horz" lIns="91440" tIns="45720" rIns="91440" bIns="45720" rtlCol="0" anchor="ctr"/>
          <a:lstStyle/>
          <a:p>
            <a:pPr lvl="0"/>
            <a:endParaRPr lang="da-DK" noProof="0"/>
          </a:p>
        </p:txBody>
      </p:sp>
      <p:sp>
        <p:nvSpPr>
          <p:cNvPr id="5" name="Pladsholder til not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da-DK" noProof="0" smtClean="0"/>
              <a:t>Klik for at redigere teksttypografierne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Pladsholder til sidefod 5"/>
          <p:cNvSpPr>
            <a:spLocks noGrp="1"/>
          </p:cNvSpPr>
          <p:nvPr>
            <p:ph type="ftr" sz="quarter" idx="4"/>
          </p:nvPr>
        </p:nvSpPr>
        <p:spPr>
          <a:xfrm>
            <a:off x="2" y="9428584"/>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a-DK"/>
          </a:p>
        </p:txBody>
      </p:sp>
      <p:sp>
        <p:nvSpPr>
          <p:cNvPr id="7" name="Pladsholder til diasnummer 6"/>
          <p:cNvSpPr>
            <a:spLocks noGrp="1"/>
          </p:cNvSpPr>
          <p:nvPr>
            <p:ph type="sldNum" sz="quarter" idx="5"/>
          </p:nvPr>
        </p:nvSpPr>
        <p:spPr>
          <a:xfrm>
            <a:off x="3850446" y="9428584"/>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349FC89-3C98-4F3B-A2C3-EBCDE0B5691F}" type="slidenum">
              <a:rPr lang="da-DK"/>
              <a:pPr>
                <a:defRPr/>
              </a:pPr>
              <a:t>‹nr.›</a:t>
            </a:fld>
            <a:endParaRPr lang="da-DK"/>
          </a:p>
        </p:txBody>
      </p:sp>
    </p:spTree>
    <p:extLst>
      <p:ext uri="{BB962C8B-B14F-4D97-AF65-F5344CB8AC3E}">
        <p14:creationId xmlns:p14="http://schemas.microsoft.com/office/powerpoint/2010/main" val="265275506"/>
      </p:ext>
    </p:extLst>
  </p:cSld>
  <p:clrMap bg1="lt1" tx1="dk1" bg2="lt2" tx2="dk2" accent1="accent1" accent2="accent2" accent3="accent3" accent4="accent4" accent5="accent5" accent6="accent6" hlink="hlink" folHlink="folHlink"/>
  <p:notesStyle>
    <a:lvl1pPr algn="l" defTabSz="515774" rtl="0" eaLnBrk="0" fontAlgn="base" hangingPunct="0">
      <a:spcBef>
        <a:spcPct val="30000"/>
      </a:spcBef>
      <a:spcAft>
        <a:spcPct val="0"/>
      </a:spcAft>
      <a:defRPr sz="1400" kern="1200">
        <a:solidFill>
          <a:schemeClr val="tx1"/>
        </a:solidFill>
        <a:latin typeface="+mn-lt"/>
        <a:ea typeface="+mn-ea"/>
        <a:cs typeface="+mn-cs"/>
      </a:defRPr>
    </a:lvl1pPr>
    <a:lvl2pPr marL="515774" algn="l" defTabSz="515774" rtl="0" eaLnBrk="0" fontAlgn="base" hangingPunct="0">
      <a:spcBef>
        <a:spcPct val="30000"/>
      </a:spcBef>
      <a:spcAft>
        <a:spcPct val="0"/>
      </a:spcAft>
      <a:defRPr sz="1400" kern="1200">
        <a:solidFill>
          <a:schemeClr val="tx1"/>
        </a:solidFill>
        <a:latin typeface="+mn-lt"/>
        <a:ea typeface="+mn-ea"/>
        <a:cs typeface="+mn-cs"/>
      </a:defRPr>
    </a:lvl2pPr>
    <a:lvl3pPr marL="1031547" algn="l" defTabSz="515774" rtl="0" eaLnBrk="0" fontAlgn="base" hangingPunct="0">
      <a:spcBef>
        <a:spcPct val="30000"/>
      </a:spcBef>
      <a:spcAft>
        <a:spcPct val="0"/>
      </a:spcAft>
      <a:defRPr sz="1400" kern="1200">
        <a:solidFill>
          <a:schemeClr val="tx1"/>
        </a:solidFill>
        <a:latin typeface="+mn-lt"/>
        <a:ea typeface="+mn-ea"/>
        <a:cs typeface="+mn-cs"/>
      </a:defRPr>
    </a:lvl3pPr>
    <a:lvl4pPr marL="1547321" algn="l" defTabSz="515774" rtl="0" eaLnBrk="0" fontAlgn="base" hangingPunct="0">
      <a:spcBef>
        <a:spcPct val="30000"/>
      </a:spcBef>
      <a:spcAft>
        <a:spcPct val="0"/>
      </a:spcAft>
      <a:defRPr sz="1400" kern="1200">
        <a:solidFill>
          <a:schemeClr val="tx1"/>
        </a:solidFill>
        <a:latin typeface="+mn-lt"/>
        <a:ea typeface="+mn-ea"/>
        <a:cs typeface="+mn-cs"/>
      </a:defRPr>
    </a:lvl4pPr>
    <a:lvl5pPr marL="2063094" algn="l" defTabSz="515774" rtl="0" eaLnBrk="0" fontAlgn="base" hangingPunct="0">
      <a:spcBef>
        <a:spcPct val="30000"/>
      </a:spcBef>
      <a:spcAft>
        <a:spcPct val="0"/>
      </a:spcAft>
      <a:defRPr sz="1400" kern="1200">
        <a:solidFill>
          <a:schemeClr val="tx1"/>
        </a:solidFill>
        <a:latin typeface="+mn-lt"/>
        <a:ea typeface="+mn-ea"/>
        <a:cs typeface="+mn-cs"/>
      </a:defRPr>
    </a:lvl5pPr>
    <a:lvl6pPr marL="2578868" algn="l" defTabSz="515774" rtl="0" eaLnBrk="1" latinLnBrk="0" hangingPunct="1">
      <a:defRPr sz="1400" kern="1200">
        <a:solidFill>
          <a:schemeClr val="tx1"/>
        </a:solidFill>
        <a:latin typeface="+mn-lt"/>
        <a:ea typeface="+mn-ea"/>
        <a:cs typeface="+mn-cs"/>
      </a:defRPr>
    </a:lvl6pPr>
    <a:lvl7pPr marL="3094641" algn="l" defTabSz="515774" rtl="0" eaLnBrk="1" latinLnBrk="0" hangingPunct="1">
      <a:defRPr sz="1400" kern="1200">
        <a:solidFill>
          <a:schemeClr val="tx1"/>
        </a:solidFill>
        <a:latin typeface="+mn-lt"/>
        <a:ea typeface="+mn-ea"/>
        <a:cs typeface="+mn-cs"/>
      </a:defRPr>
    </a:lvl7pPr>
    <a:lvl8pPr marL="3610415" algn="l" defTabSz="515774" rtl="0" eaLnBrk="1" latinLnBrk="0" hangingPunct="1">
      <a:defRPr sz="1400" kern="1200">
        <a:solidFill>
          <a:schemeClr val="tx1"/>
        </a:solidFill>
        <a:latin typeface="+mn-lt"/>
        <a:ea typeface="+mn-ea"/>
        <a:cs typeface="+mn-cs"/>
      </a:defRPr>
    </a:lvl8pPr>
    <a:lvl9pPr marL="4126188" algn="l" defTabSz="515774"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12" name="Rektangel 11"/>
          <p:cNvSpPr/>
          <p:nvPr/>
        </p:nvSpPr>
        <p:spPr>
          <a:xfrm>
            <a:off x="0" y="77596"/>
            <a:ext cx="6858000" cy="9906000"/>
          </a:xfrm>
          <a:prstGeom prst="rect">
            <a:avLst/>
          </a:prstGeom>
          <a:gradFill flip="none" rotWithShape="1">
            <a:gsLst>
              <a:gs pos="0">
                <a:schemeClr val="bg1">
                  <a:lumMod val="95000"/>
                </a:schemeClr>
              </a:gs>
              <a:gs pos="100000">
                <a:schemeClr val="bg1">
                  <a:shade val="100000"/>
                  <a:satMod val="11500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lIns="103155" tIns="51577" rIns="103155" bIns="51577" rtlCol="0" anchor="ctr"/>
          <a:lstStyle/>
          <a:p>
            <a:pPr algn="ctr"/>
            <a:endParaRPr lang="da-DK"/>
          </a:p>
        </p:txBody>
      </p:sp>
      <p:sp>
        <p:nvSpPr>
          <p:cNvPr id="8" name="Pladsholder til tekst 10"/>
          <p:cNvSpPr>
            <a:spLocks noGrp="1"/>
          </p:cNvSpPr>
          <p:nvPr>
            <p:ph type="body" sz="quarter" idx="10"/>
          </p:nvPr>
        </p:nvSpPr>
        <p:spPr>
          <a:xfrm>
            <a:off x="589341" y="2847963"/>
            <a:ext cx="5197094" cy="1224484"/>
          </a:xfrm>
          <a:prstGeom prst="rect">
            <a:avLst/>
          </a:prstGeom>
        </p:spPr>
        <p:txBody>
          <a:bodyPr lIns="103155" tIns="51577" rIns="103155" bIns="51577"/>
          <a:lstStyle>
            <a:lvl1pPr marL="0" indent="0">
              <a:buNone/>
              <a:defRPr sz="5000">
                <a:solidFill>
                  <a:schemeClr val="tx2"/>
                </a:solidFill>
                <a:latin typeface="Corbel" pitchFamily="34" charset="0"/>
              </a:defRPr>
            </a:lvl1pPr>
          </a:lstStyle>
          <a:p>
            <a:pPr lvl="0"/>
            <a:r>
              <a:rPr lang="da-DK" smtClean="0"/>
              <a:t>Klik for at redigere typografi i masteren</a:t>
            </a:r>
          </a:p>
        </p:txBody>
      </p:sp>
      <p:sp>
        <p:nvSpPr>
          <p:cNvPr id="9" name="Pladsholder til tekst 10"/>
          <p:cNvSpPr>
            <a:spLocks noGrp="1"/>
          </p:cNvSpPr>
          <p:nvPr>
            <p:ph type="body" sz="quarter" idx="11"/>
          </p:nvPr>
        </p:nvSpPr>
        <p:spPr>
          <a:xfrm>
            <a:off x="594678" y="4086219"/>
            <a:ext cx="5197094" cy="990607"/>
          </a:xfrm>
          <a:prstGeom prst="rect">
            <a:avLst/>
          </a:prstGeom>
        </p:spPr>
        <p:txBody>
          <a:bodyPr lIns="103155" tIns="51577" rIns="103155" bIns="51577"/>
          <a:lstStyle>
            <a:lvl1pPr marL="0" indent="0">
              <a:buNone/>
              <a:defRPr sz="3200">
                <a:solidFill>
                  <a:schemeClr val="tx1">
                    <a:lumMod val="85000"/>
                    <a:lumOff val="15000"/>
                  </a:schemeClr>
                </a:solidFill>
                <a:latin typeface="Corbel" pitchFamily="34" charset="0"/>
              </a:defRPr>
            </a:lvl1pPr>
          </a:lstStyle>
          <a:p>
            <a:pPr lvl="0"/>
            <a:r>
              <a:rPr lang="da-DK" smtClean="0"/>
              <a:t>Klik for at redigere typografi i masteren</a:t>
            </a:r>
          </a:p>
        </p:txBody>
      </p:sp>
      <p:sp>
        <p:nvSpPr>
          <p:cNvPr id="11" name="Pladsholder til tekst 10"/>
          <p:cNvSpPr>
            <a:spLocks noGrp="1"/>
          </p:cNvSpPr>
          <p:nvPr>
            <p:ph type="body" sz="quarter" idx="12"/>
          </p:nvPr>
        </p:nvSpPr>
        <p:spPr>
          <a:xfrm>
            <a:off x="589341" y="5076829"/>
            <a:ext cx="5197094" cy="742955"/>
          </a:xfrm>
          <a:prstGeom prst="rect">
            <a:avLst/>
          </a:prstGeom>
        </p:spPr>
        <p:txBody>
          <a:bodyPr lIns="103155" tIns="51577" rIns="103155" bIns="51577"/>
          <a:lstStyle>
            <a:lvl1pPr marL="0" indent="0">
              <a:buNone/>
              <a:defRPr sz="1400">
                <a:solidFill>
                  <a:schemeClr val="tx1">
                    <a:lumMod val="85000"/>
                    <a:lumOff val="15000"/>
                  </a:schemeClr>
                </a:solidFill>
                <a:latin typeface="Corbel" pitchFamily="34" charset="0"/>
              </a:defRPr>
            </a:lvl1pPr>
          </a:lstStyle>
          <a:p>
            <a:pPr lvl="0"/>
            <a:r>
              <a:rPr lang="da-DK" smtClean="0"/>
              <a:t>Klik for at redigere typografi i masteren</a:t>
            </a:r>
          </a:p>
        </p:txBody>
      </p:sp>
      <p:sp>
        <p:nvSpPr>
          <p:cNvPr id="13" name="Rektangel 12"/>
          <p:cNvSpPr/>
          <p:nvPr/>
        </p:nvSpPr>
        <p:spPr>
          <a:xfrm>
            <a:off x="-24" y="-1648"/>
            <a:ext cx="6858024" cy="79246"/>
          </a:xfrm>
          <a:prstGeom prst="rect">
            <a:avLst/>
          </a:prstGeom>
          <a:solidFill>
            <a:srgbClr val="64A252"/>
          </a:solidFill>
          <a:ln>
            <a:noFill/>
          </a:ln>
          <a:effectLst/>
        </p:spPr>
        <p:style>
          <a:lnRef idx="1">
            <a:schemeClr val="accent1"/>
          </a:lnRef>
          <a:fillRef idx="3">
            <a:schemeClr val="accent1"/>
          </a:fillRef>
          <a:effectRef idx="2">
            <a:schemeClr val="accent1"/>
          </a:effectRef>
          <a:fontRef idx="minor">
            <a:schemeClr val="lt1"/>
          </a:fontRef>
        </p:style>
        <p:txBody>
          <a:bodyPr lIns="103155" tIns="51577" rIns="103155" bIns="51577" anchor="ctr"/>
          <a:lstStyle/>
          <a:p>
            <a:pPr algn="ctr" fontAlgn="auto">
              <a:spcBef>
                <a:spcPts val="0"/>
              </a:spcBef>
              <a:spcAft>
                <a:spcPts val="0"/>
              </a:spcAft>
              <a:defRPr/>
            </a:pPr>
            <a:r>
              <a:rPr lang="da-DK" dirty="0" smtClean="0"/>
              <a:t> </a:t>
            </a:r>
            <a:endParaRPr lang="da-DK" dirty="0"/>
          </a:p>
        </p:txBody>
      </p:sp>
      <p:pic>
        <p:nvPicPr>
          <p:cNvPr id="14" name="Picture 2" descr="J:\Wilke Kommunikation\Koncept\Wilke Koncept 2010\Final versions\Designelementer\Designelementer\Logoer\Wilke_logo.png"/>
          <p:cNvPicPr>
            <a:picLocks noChangeAspect="1" noChangeArrowheads="1"/>
          </p:cNvPicPr>
          <p:nvPr/>
        </p:nvPicPr>
        <p:blipFill>
          <a:blip r:embed="rId2" cstate="print"/>
          <a:srcRect/>
          <a:stretch>
            <a:fillRect/>
          </a:stretch>
        </p:blipFill>
        <p:spPr bwMode="auto">
          <a:xfrm>
            <a:off x="696498" y="8190922"/>
            <a:ext cx="1446619" cy="630923"/>
          </a:xfrm>
          <a:prstGeom prst="rect">
            <a:avLst/>
          </a:prstGeom>
          <a:noFill/>
        </p:spPr>
      </p:pic>
      <p:pic>
        <p:nvPicPr>
          <p:cNvPr id="15" name="Picture 3" descr="C:\Documents and Settings\bbp\Dokumenter\My Dropbox\Wilke\Det nye Wilke\Wilke_logo_transW.png"/>
          <p:cNvPicPr>
            <a:picLocks noChangeAspect="1" noChangeArrowheads="1"/>
          </p:cNvPicPr>
          <p:nvPr/>
        </p:nvPicPr>
        <p:blipFill>
          <a:blip r:embed="rId3" cstate="print"/>
          <a:srcRect r="43316"/>
          <a:stretch>
            <a:fillRect/>
          </a:stretch>
        </p:blipFill>
        <p:spPr bwMode="auto">
          <a:xfrm>
            <a:off x="5518564" y="2783941"/>
            <a:ext cx="1339439" cy="3868800"/>
          </a:xfrm>
          <a:prstGeom prst="rect">
            <a:avLst/>
          </a:prstGeom>
          <a:noFill/>
        </p:spPr>
      </p:pic>
      <p:sp>
        <p:nvSpPr>
          <p:cNvPr id="10" name="Rektangel 9"/>
          <p:cNvSpPr/>
          <p:nvPr userDrawn="1"/>
        </p:nvSpPr>
        <p:spPr>
          <a:xfrm>
            <a:off x="0" y="77596"/>
            <a:ext cx="6858000" cy="9906000"/>
          </a:xfrm>
          <a:prstGeom prst="rect">
            <a:avLst/>
          </a:prstGeom>
          <a:gradFill flip="none" rotWithShape="1">
            <a:gsLst>
              <a:gs pos="0">
                <a:schemeClr val="bg1">
                  <a:lumMod val="95000"/>
                </a:schemeClr>
              </a:gs>
              <a:gs pos="100000">
                <a:schemeClr val="bg1">
                  <a:shade val="100000"/>
                  <a:satMod val="11500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lIns="103155" tIns="51577" rIns="103155" bIns="51577" rtlCol="0" anchor="ctr"/>
          <a:lstStyle/>
          <a:p>
            <a:pPr algn="ctr"/>
            <a:endParaRPr lang="da-DK"/>
          </a:p>
        </p:txBody>
      </p:sp>
      <p:sp>
        <p:nvSpPr>
          <p:cNvPr id="16" name="Rektangel 15"/>
          <p:cNvSpPr/>
          <p:nvPr userDrawn="1"/>
        </p:nvSpPr>
        <p:spPr>
          <a:xfrm>
            <a:off x="-24" y="-1648"/>
            <a:ext cx="6858024" cy="79246"/>
          </a:xfrm>
          <a:prstGeom prst="rect">
            <a:avLst/>
          </a:prstGeom>
          <a:solidFill>
            <a:srgbClr val="64A252"/>
          </a:solidFill>
          <a:ln>
            <a:noFill/>
          </a:ln>
          <a:effectLst/>
        </p:spPr>
        <p:style>
          <a:lnRef idx="1">
            <a:schemeClr val="accent1"/>
          </a:lnRef>
          <a:fillRef idx="3">
            <a:schemeClr val="accent1"/>
          </a:fillRef>
          <a:effectRef idx="2">
            <a:schemeClr val="accent1"/>
          </a:effectRef>
          <a:fontRef idx="minor">
            <a:schemeClr val="lt1"/>
          </a:fontRef>
        </p:style>
        <p:txBody>
          <a:bodyPr lIns="103155" tIns="51577" rIns="103155" bIns="51577" anchor="ctr"/>
          <a:lstStyle/>
          <a:p>
            <a:pPr algn="ctr" fontAlgn="auto">
              <a:spcBef>
                <a:spcPts val="0"/>
              </a:spcBef>
              <a:spcAft>
                <a:spcPts val="0"/>
              </a:spcAft>
              <a:defRPr/>
            </a:pPr>
            <a:r>
              <a:rPr lang="da-DK" dirty="0" smtClean="0"/>
              <a:t> </a:t>
            </a:r>
            <a:endParaRPr lang="da-DK" dirty="0"/>
          </a:p>
        </p:txBody>
      </p:sp>
      <p:sp>
        <p:nvSpPr>
          <p:cNvPr id="19" name="Pladsholder til tekst 10"/>
          <p:cNvSpPr>
            <a:spLocks noGrp="1"/>
          </p:cNvSpPr>
          <p:nvPr>
            <p:ph type="body" sz="quarter" idx="13"/>
          </p:nvPr>
        </p:nvSpPr>
        <p:spPr>
          <a:xfrm>
            <a:off x="507760" y="3112123"/>
            <a:ext cx="5197094" cy="1224484"/>
          </a:xfrm>
          <a:prstGeom prst="rect">
            <a:avLst/>
          </a:prstGeom>
        </p:spPr>
        <p:txBody>
          <a:bodyPr lIns="103155" tIns="51577" rIns="103155" bIns="51577"/>
          <a:lstStyle>
            <a:lvl1pPr marL="0" indent="0">
              <a:buNone/>
              <a:defRPr sz="5000">
                <a:solidFill>
                  <a:schemeClr val="tx2"/>
                </a:solidFill>
                <a:latin typeface="Corbel" pitchFamily="34" charset="0"/>
              </a:defRPr>
            </a:lvl1pPr>
          </a:lstStyle>
          <a:p>
            <a:pPr lvl="0"/>
            <a:r>
              <a:rPr lang="da-DK" smtClean="0"/>
              <a:t>Klik for at redigere typografi i masteren</a:t>
            </a:r>
          </a:p>
        </p:txBody>
      </p:sp>
      <p:sp>
        <p:nvSpPr>
          <p:cNvPr id="20" name="Pladsholder til tekst 10"/>
          <p:cNvSpPr>
            <a:spLocks noGrp="1"/>
          </p:cNvSpPr>
          <p:nvPr>
            <p:ph type="body" sz="quarter" idx="14"/>
          </p:nvPr>
        </p:nvSpPr>
        <p:spPr>
          <a:xfrm>
            <a:off x="513099" y="4350379"/>
            <a:ext cx="5197094" cy="990607"/>
          </a:xfrm>
          <a:prstGeom prst="rect">
            <a:avLst/>
          </a:prstGeom>
        </p:spPr>
        <p:txBody>
          <a:bodyPr lIns="103155" tIns="51577" rIns="103155" bIns="51577"/>
          <a:lstStyle>
            <a:lvl1pPr marL="0" indent="0">
              <a:buNone/>
              <a:defRPr sz="3200">
                <a:solidFill>
                  <a:schemeClr val="tx1">
                    <a:lumMod val="85000"/>
                    <a:lumOff val="15000"/>
                  </a:schemeClr>
                </a:solidFill>
                <a:latin typeface="Corbel" pitchFamily="34" charset="0"/>
              </a:defRPr>
            </a:lvl1pPr>
          </a:lstStyle>
          <a:p>
            <a:pPr lvl="0"/>
            <a:r>
              <a:rPr lang="da-DK" smtClean="0"/>
              <a:t>Klik for at redigere typografi i masteren</a:t>
            </a:r>
          </a:p>
        </p:txBody>
      </p:sp>
      <p:sp>
        <p:nvSpPr>
          <p:cNvPr id="21" name="Pladsholder til tekst 10"/>
          <p:cNvSpPr>
            <a:spLocks noGrp="1"/>
          </p:cNvSpPr>
          <p:nvPr>
            <p:ph type="body" sz="quarter" idx="15"/>
          </p:nvPr>
        </p:nvSpPr>
        <p:spPr>
          <a:xfrm>
            <a:off x="507760" y="5340989"/>
            <a:ext cx="5197094" cy="742955"/>
          </a:xfrm>
          <a:prstGeom prst="rect">
            <a:avLst/>
          </a:prstGeom>
        </p:spPr>
        <p:txBody>
          <a:bodyPr lIns="103155" tIns="51577" rIns="103155" bIns="51577"/>
          <a:lstStyle>
            <a:lvl1pPr marL="0" indent="0">
              <a:buNone/>
              <a:defRPr sz="1400">
                <a:solidFill>
                  <a:schemeClr val="tx1">
                    <a:lumMod val="85000"/>
                    <a:lumOff val="15000"/>
                  </a:schemeClr>
                </a:solidFill>
                <a:latin typeface="Corbel" pitchFamily="34" charset="0"/>
              </a:defRPr>
            </a:lvl1pPr>
          </a:lstStyle>
          <a:p>
            <a:pPr lvl="0"/>
            <a:r>
              <a:rPr lang="da-DK" smtClean="0"/>
              <a:t>Klik for at redigere typografi i masteren</a:t>
            </a:r>
          </a:p>
        </p:txBody>
      </p:sp>
    </p:spTree>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side 3">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_side">
    <p:spTree>
      <p:nvGrpSpPr>
        <p:cNvPr id="1" name=""/>
        <p:cNvGrpSpPr/>
        <p:nvPr/>
      </p:nvGrpSpPr>
      <p:grpSpPr>
        <a:xfrm>
          <a:off x="0" y="0"/>
          <a:ext cx="0" cy="0"/>
          <a:chOff x="0" y="0"/>
          <a:chExt cx="0" cy="0"/>
        </a:xfrm>
      </p:grpSpPr>
      <p:sp>
        <p:nvSpPr>
          <p:cNvPr id="13" name="Rektangel 12"/>
          <p:cNvSpPr/>
          <p:nvPr/>
        </p:nvSpPr>
        <p:spPr>
          <a:xfrm>
            <a:off x="-24" y="-1648"/>
            <a:ext cx="6858024" cy="79246"/>
          </a:xfrm>
          <a:prstGeom prst="rect">
            <a:avLst/>
          </a:prstGeom>
          <a:solidFill>
            <a:srgbClr val="64A252"/>
          </a:solidFill>
          <a:ln>
            <a:noFill/>
          </a:ln>
          <a:effectLst/>
        </p:spPr>
        <p:style>
          <a:lnRef idx="1">
            <a:schemeClr val="accent1"/>
          </a:lnRef>
          <a:fillRef idx="3">
            <a:schemeClr val="accent1"/>
          </a:fillRef>
          <a:effectRef idx="2">
            <a:schemeClr val="accent1"/>
          </a:effectRef>
          <a:fontRef idx="minor">
            <a:schemeClr val="lt1"/>
          </a:fontRef>
        </p:style>
        <p:txBody>
          <a:bodyPr lIns="103155" tIns="51577" rIns="103155" bIns="51577" anchor="ctr"/>
          <a:lstStyle/>
          <a:p>
            <a:pPr algn="ctr" fontAlgn="auto">
              <a:spcBef>
                <a:spcPts val="0"/>
              </a:spcBef>
              <a:spcAft>
                <a:spcPts val="0"/>
              </a:spcAft>
              <a:defRPr/>
            </a:pPr>
            <a:r>
              <a:rPr lang="da-DK" dirty="0" smtClean="0"/>
              <a:t> </a:t>
            </a:r>
            <a:endParaRPr lang="da-DK" dirty="0"/>
          </a:p>
        </p:txBody>
      </p:sp>
      <p:sp>
        <p:nvSpPr>
          <p:cNvPr id="16" name="Rektangel 15"/>
          <p:cNvSpPr/>
          <p:nvPr userDrawn="1"/>
        </p:nvSpPr>
        <p:spPr>
          <a:xfrm>
            <a:off x="-24" y="-1648"/>
            <a:ext cx="6858024" cy="79246"/>
          </a:xfrm>
          <a:prstGeom prst="rect">
            <a:avLst/>
          </a:prstGeom>
          <a:solidFill>
            <a:srgbClr val="64A252"/>
          </a:solidFill>
          <a:ln>
            <a:noFill/>
          </a:ln>
          <a:effectLst/>
        </p:spPr>
        <p:style>
          <a:lnRef idx="1">
            <a:schemeClr val="accent1"/>
          </a:lnRef>
          <a:fillRef idx="3">
            <a:schemeClr val="accent1"/>
          </a:fillRef>
          <a:effectRef idx="2">
            <a:schemeClr val="accent1"/>
          </a:effectRef>
          <a:fontRef idx="minor">
            <a:schemeClr val="lt1"/>
          </a:fontRef>
        </p:style>
        <p:txBody>
          <a:bodyPr lIns="103155" tIns="51577" rIns="103155" bIns="51577" anchor="ctr"/>
          <a:lstStyle/>
          <a:p>
            <a:pPr algn="ctr" fontAlgn="auto">
              <a:spcBef>
                <a:spcPts val="0"/>
              </a:spcBef>
              <a:spcAft>
                <a:spcPts val="0"/>
              </a:spcAft>
              <a:defRPr/>
            </a:pPr>
            <a:r>
              <a:rPr lang="da-DK" dirty="0" smtClean="0"/>
              <a:t> </a:t>
            </a:r>
            <a:endParaRPr lang="da-DK" dirty="0"/>
          </a:p>
        </p:txBody>
      </p:sp>
      <p:sp>
        <p:nvSpPr>
          <p:cNvPr id="7" name="Titel 1"/>
          <p:cNvSpPr>
            <a:spLocks noGrp="1"/>
          </p:cNvSpPr>
          <p:nvPr>
            <p:ph type="title"/>
          </p:nvPr>
        </p:nvSpPr>
        <p:spPr>
          <a:xfrm>
            <a:off x="134543" y="371451"/>
            <a:ext cx="6579474" cy="998856"/>
          </a:xfrm>
          <a:prstGeom prst="rect">
            <a:avLst/>
          </a:prstGeom>
        </p:spPr>
        <p:txBody>
          <a:bodyPr lIns="103155" tIns="51577" rIns="103155" bIns="51577"/>
          <a:lstStyle>
            <a:lvl1pPr algn="l">
              <a:defRPr sz="2700">
                <a:solidFill>
                  <a:schemeClr val="tx1">
                    <a:lumMod val="65000"/>
                    <a:lumOff val="35000"/>
                  </a:schemeClr>
                </a:solidFill>
                <a:latin typeface="Corbel" pitchFamily="34" charset="0"/>
              </a:defRPr>
            </a:lvl1pPr>
          </a:lstStyle>
          <a:p>
            <a:r>
              <a:rPr lang="da-DK" smtClean="0"/>
              <a:t>Klik for at redigere titeltypografi i masteren</a:t>
            </a:r>
            <a:endParaRPr lang="da-DK" dirty="0"/>
          </a:p>
        </p:txBody>
      </p:sp>
      <p:sp>
        <p:nvSpPr>
          <p:cNvPr id="8" name="Pladsholder til tekst 4"/>
          <p:cNvSpPr>
            <a:spLocks noGrp="1"/>
          </p:cNvSpPr>
          <p:nvPr>
            <p:ph type="body" sz="quarter" idx="10"/>
          </p:nvPr>
        </p:nvSpPr>
        <p:spPr>
          <a:xfrm>
            <a:off x="135000" y="1584962"/>
            <a:ext cx="6579900" cy="7237270"/>
          </a:xfrm>
          <a:prstGeom prst="rect">
            <a:avLst/>
          </a:prstGeom>
        </p:spPr>
        <p:txBody>
          <a:bodyPr lIns="103155" tIns="51577" rIns="103155" bIns="51577" numCol="2" spcCol="609182"/>
          <a:lstStyle>
            <a:lvl1pPr marL="0" indent="0">
              <a:buNone/>
              <a:tabLst/>
              <a:defRPr sz="1200">
                <a:latin typeface="Corbel" pitchFamily="34" charset="0"/>
              </a:defRPr>
            </a:lvl1pPr>
            <a:lvl2pPr>
              <a:buNone/>
              <a:defRPr sz="1200">
                <a:latin typeface="Corbel" pitchFamily="34" charset="0"/>
              </a:defRPr>
            </a:lvl2pPr>
            <a:lvl3pPr>
              <a:buNone/>
              <a:defRPr sz="1200">
                <a:latin typeface="Corbel" pitchFamily="34" charset="0"/>
              </a:defRPr>
            </a:lvl3pPr>
            <a:lvl4pPr>
              <a:buNone/>
              <a:defRPr sz="1200">
                <a:latin typeface="Corbel" pitchFamily="34" charset="0"/>
              </a:defRPr>
            </a:lvl4pPr>
            <a:lvl5pPr>
              <a:buNone/>
              <a:defRPr sz="1200">
                <a:latin typeface="Corbel" pitchFamily="34" charset="0"/>
              </a:defRPr>
            </a:lvl5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Tree>
    <p:extLst>
      <p:ext uri="{BB962C8B-B14F-4D97-AF65-F5344CB8AC3E}">
        <p14:creationId xmlns:p14="http://schemas.microsoft.com/office/powerpoint/2010/main" val="3505982242"/>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ellemslide">
    <p:spTree>
      <p:nvGrpSpPr>
        <p:cNvPr id="1" name=""/>
        <p:cNvGrpSpPr/>
        <p:nvPr/>
      </p:nvGrpSpPr>
      <p:grpSpPr>
        <a:xfrm>
          <a:off x="0" y="0"/>
          <a:ext cx="0" cy="0"/>
          <a:chOff x="0" y="0"/>
          <a:chExt cx="0" cy="0"/>
        </a:xfrm>
      </p:grpSpPr>
      <p:sp>
        <p:nvSpPr>
          <p:cNvPr id="9" name="Rektangel 8"/>
          <p:cNvSpPr/>
          <p:nvPr/>
        </p:nvSpPr>
        <p:spPr>
          <a:xfrm>
            <a:off x="0" y="2"/>
            <a:ext cx="6858000" cy="8821843"/>
          </a:xfrm>
          <a:prstGeom prst="rect">
            <a:avLst/>
          </a:prstGeom>
          <a:gradFill>
            <a:gsLst>
              <a:gs pos="0">
                <a:schemeClr val="accent1"/>
              </a:gs>
              <a:gs pos="50000">
                <a:schemeClr val="accent1"/>
              </a:gs>
              <a:gs pos="100000">
                <a:srgbClr val="7BB365"/>
              </a:gs>
            </a:gsLst>
            <a:lin ang="16200000" scaled="1"/>
          </a:gradFill>
          <a:ln>
            <a:noFill/>
          </a:ln>
          <a:effectLst/>
        </p:spPr>
        <p:style>
          <a:lnRef idx="1">
            <a:schemeClr val="accent1"/>
          </a:lnRef>
          <a:fillRef idx="3">
            <a:schemeClr val="accent1"/>
          </a:fillRef>
          <a:effectRef idx="2">
            <a:schemeClr val="accent1"/>
          </a:effectRef>
          <a:fontRef idx="minor">
            <a:schemeClr val="lt1"/>
          </a:fontRef>
        </p:style>
        <p:txBody>
          <a:bodyPr lIns="103155" tIns="51577" rIns="103155" bIns="51577" rtlCol="0" anchor="ctr"/>
          <a:lstStyle/>
          <a:p>
            <a:pPr algn="ctr"/>
            <a:endParaRPr lang="da-DK"/>
          </a:p>
        </p:txBody>
      </p:sp>
      <p:sp>
        <p:nvSpPr>
          <p:cNvPr id="19" name="Pladsholder til tekst 10"/>
          <p:cNvSpPr>
            <a:spLocks noGrp="1"/>
          </p:cNvSpPr>
          <p:nvPr>
            <p:ph type="body" sz="quarter" idx="13"/>
          </p:nvPr>
        </p:nvSpPr>
        <p:spPr>
          <a:xfrm>
            <a:off x="512697" y="3109390"/>
            <a:ext cx="5197094" cy="1224484"/>
          </a:xfrm>
          <a:prstGeom prst="rect">
            <a:avLst/>
          </a:prstGeom>
        </p:spPr>
        <p:txBody>
          <a:bodyPr lIns="103155" tIns="51577" rIns="103155" bIns="51577"/>
          <a:lstStyle>
            <a:lvl1pPr marL="0" indent="0">
              <a:buNone/>
              <a:defRPr sz="5000">
                <a:solidFill>
                  <a:schemeClr val="bg1"/>
                </a:solidFill>
                <a:latin typeface="Corbel" pitchFamily="34" charset="0"/>
              </a:defRPr>
            </a:lvl1pPr>
          </a:lstStyle>
          <a:p>
            <a:pPr lvl="0"/>
            <a:r>
              <a:rPr lang="da-DK" smtClean="0"/>
              <a:t>Klik for at redigere typografi i masteren</a:t>
            </a:r>
          </a:p>
        </p:txBody>
      </p:sp>
      <p:sp>
        <p:nvSpPr>
          <p:cNvPr id="20" name="Pladsholder til tekst 10"/>
          <p:cNvSpPr>
            <a:spLocks noGrp="1"/>
          </p:cNvSpPr>
          <p:nvPr>
            <p:ph type="body" sz="quarter" idx="14"/>
          </p:nvPr>
        </p:nvSpPr>
        <p:spPr>
          <a:xfrm>
            <a:off x="512676" y="4350380"/>
            <a:ext cx="5197094" cy="990607"/>
          </a:xfrm>
          <a:prstGeom prst="rect">
            <a:avLst/>
          </a:prstGeom>
        </p:spPr>
        <p:txBody>
          <a:bodyPr lIns="103155" tIns="51577" rIns="103155" bIns="51577"/>
          <a:lstStyle>
            <a:lvl1pPr marL="0" indent="0">
              <a:buNone/>
              <a:defRPr sz="3200">
                <a:solidFill>
                  <a:schemeClr val="bg1"/>
                </a:solidFill>
                <a:latin typeface="Corbel" pitchFamily="34" charset="0"/>
              </a:defRPr>
            </a:lvl1pPr>
          </a:lstStyle>
          <a:p>
            <a:pPr lvl="0"/>
            <a:r>
              <a:rPr lang="da-DK" smtClean="0"/>
              <a:t>Klik for at redigere typografi i masteren</a:t>
            </a:r>
          </a:p>
        </p:txBody>
      </p:sp>
      <p:sp>
        <p:nvSpPr>
          <p:cNvPr id="21" name="Pladsholder til tekst 10"/>
          <p:cNvSpPr>
            <a:spLocks noGrp="1"/>
          </p:cNvSpPr>
          <p:nvPr>
            <p:ph type="body" sz="quarter" idx="15"/>
          </p:nvPr>
        </p:nvSpPr>
        <p:spPr>
          <a:xfrm>
            <a:off x="512697" y="5340989"/>
            <a:ext cx="5197094" cy="742955"/>
          </a:xfrm>
          <a:prstGeom prst="rect">
            <a:avLst/>
          </a:prstGeom>
        </p:spPr>
        <p:txBody>
          <a:bodyPr lIns="103155" tIns="51577" rIns="103155" bIns="51577"/>
          <a:lstStyle>
            <a:lvl1pPr marL="0" indent="0">
              <a:buNone/>
              <a:defRPr sz="1400">
                <a:solidFill>
                  <a:schemeClr val="bg1"/>
                </a:solidFill>
                <a:latin typeface="Corbel" pitchFamily="34" charset="0"/>
              </a:defRPr>
            </a:lvl1pPr>
          </a:lstStyle>
          <a:p>
            <a:pPr lvl="0"/>
            <a:r>
              <a:rPr lang="da-DK" smtClean="0"/>
              <a:t>Klik for at redigere typografi i masteren</a:t>
            </a:r>
          </a:p>
        </p:txBody>
      </p:sp>
    </p:spTree>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Mellemslide">
    <p:spTree>
      <p:nvGrpSpPr>
        <p:cNvPr id="1" name=""/>
        <p:cNvGrpSpPr/>
        <p:nvPr/>
      </p:nvGrpSpPr>
      <p:grpSpPr>
        <a:xfrm>
          <a:off x="0" y="0"/>
          <a:ext cx="0" cy="0"/>
          <a:chOff x="0" y="0"/>
          <a:chExt cx="0" cy="0"/>
        </a:xfrm>
      </p:grpSpPr>
      <p:sp>
        <p:nvSpPr>
          <p:cNvPr id="19" name="Pladsholder til tekst 10"/>
          <p:cNvSpPr>
            <a:spLocks noGrp="1"/>
          </p:cNvSpPr>
          <p:nvPr>
            <p:ph type="body" sz="quarter" idx="13"/>
          </p:nvPr>
        </p:nvSpPr>
        <p:spPr>
          <a:xfrm>
            <a:off x="703660" y="3109390"/>
            <a:ext cx="5197094" cy="1224484"/>
          </a:xfrm>
          <a:prstGeom prst="rect">
            <a:avLst/>
          </a:prstGeom>
        </p:spPr>
        <p:txBody>
          <a:bodyPr lIns="103155" tIns="51577" rIns="103155" bIns="51577"/>
          <a:lstStyle>
            <a:lvl1pPr marL="0" indent="0">
              <a:buNone/>
              <a:defRPr sz="5000">
                <a:solidFill>
                  <a:schemeClr val="bg1"/>
                </a:solidFill>
                <a:latin typeface="Corbel" pitchFamily="34" charset="0"/>
              </a:defRPr>
            </a:lvl1pPr>
          </a:lstStyle>
          <a:p>
            <a:pPr lvl="0"/>
            <a:r>
              <a:rPr lang="da-DK" smtClean="0"/>
              <a:t>Klik for at redigere typografi i masteren</a:t>
            </a:r>
          </a:p>
        </p:txBody>
      </p:sp>
      <p:sp>
        <p:nvSpPr>
          <p:cNvPr id="20" name="Pladsholder til tekst 10"/>
          <p:cNvSpPr>
            <a:spLocks noGrp="1"/>
          </p:cNvSpPr>
          <p:nvPr>
            <p:ph type="body" sz="quarter" idx="14"/>
          </p:nvPr>
        </p:nvSpPr>
        <p:spPr>
          <a:xfrm>
            <a:off x="703641" y="4350380"/>
            <a:ext cx="5197094" cy="990607"/>
          </a:xfrm>
          <a:prstGeom prst="rect">
            <a:avLst/>
          </a:prstGeom>
        </p:spPr>
        <p:txBody>
          <a:bodyPr lIns="103155" tIns="51577" rIns="103155" bIns="51577"/>
          <a:lstStyle>
            <a:lvl1pPr marL="0" indent="0">
              <a:buNone/>
              <a:defRPr sz="3200">
                <a:solidFill>
                  <a:schemeClr val="bg1"/>
                </a:solidFill>
                <a:latin typeface="Corbel" pitchFamily="34" charset="0"/>
              </a:defRPr>
            </a:lvl1pPr>
          </a:lstStyle>
          <a:p>
            <a:pPr lvl="0"/>
            <a:r>
              <a:rPr lang="da-DK" smtClean="0"/>
              <a:t>Klik for at redigere typografi i masteren</a:t>
            </a:r>
          </a:p>
        </p:txBody>
      </p:sp>
      <p:sp>
        <p:nvSpPr>
          <p:cNvPr id="21" name="Pladsholder til tekst 10"/>
          <p:cNvSpPr>
            <a:spLocks noGrp="1"/>
          </p:cNvSpPr>
          <p:nvPr>
            <p:ph type="body" sz="quarter" idx="15"/>
          </p:nvPr>
        </p:nvSpPr>
        <p:spPr>
          <a:xfrm>
            <a:off x="703660" y="5340989"/>
            <a:ext cx="5197094" cy="742955"/>
          </a:xfrm>
          <a:prstGeom prst="rect">
            <a:avLst/>
          </a:prstGeom>
        </p:spPr>
        <p:txBody>
          <a:bodyPr lIns="103155" tIns="51577" rIns="103155" bIns="51577"/>
          <a:lstStyle>
            <a:lvl1pPr marL="0" indent="0">
              <a:buNone/>
              <a:defRPr sz="1400">
                <a:solidFill>
                  <a:schemeClr val="bg1"/>
                </a:solidFill>
                <a:latin typeface="Corbel" pitchFamily="34" charset="0"/>
              </a:defRPr>
            </a:lvl1pPr>
          </a:lstStyle>
          <a:p>
            <a:pPr lvl="0"/>
            <a:r>
              <a:rPr lang="da-DK" smtClean="0"/>
              <a:t>Klik for at redigere typografi i masteren</a:t>
            </a:r>
          </a:p>
        </p:txBody>
      </p:sp>
      <p:pic>
        <p:nvPicPr>
          <p:cNvPr id="6" name="Bille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0307"/>
            <a:ext cx="6858000" cy="9906000"/>
          </a:xfrm>
          <a:prstGeom prst="rect">
            <a:avLst/>
          </a:prstGeom>
        </p:spPr>
      </p:pic>
      <p:pic>
        <p:nvPicPr>
          <p:cNvPr id="2" name="Billed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62566" y="9133600"/>
            <a:ext cx="965564" cy="479778"/>
          </a:xfrm>
          <a:prstGeom prst="rect">
            <a:avLst/>
          </a:prstGeom>
        </p:spPr>
      </p:pic>
      <p:sp>
        <p:nvSpPr>
          <p:cNvPr id="11" name="Titel 1"/>
          <p:cNvSpPr>
            <a:spLocks noGrp="1"/>
          </p:cNvSpPr>
          <p:nvPr>
            <p:ph type="title"/>
          </p:nvPr>
        </p:nvSpPr>
        <p:spPr>
          <a:xfrm>
            <a:off x="134542" y="371451"/>
            <a:ext cx="6588919" cy="998856"/>
          </a:xfrm>
          <a:prstGeom prst="rect">
            <a:avLst/>
          </a:prstGeom>
        </p:spPr>
        <p:txBody>
          <a:bodyPr lIns="103155" tIns="51577" rIns="103155" bIns="51577"/>
          <a:lstStyle>
            <a:lvl1pPr algn="l">
              <a:defRPr sz="2700">
                <a:solidFill>
                  <a:schemeClr val="bg1"/>
                </a:solidFill>
                <a:latin typeface="Corbel" pitchFamily="34" charset="0"/>
              </a:defRPr>
            </a:lvl1pPr>
          </a:lstStyle>
          <a:p>
            <a:r>
              <a:rPr lang="da-DK" smtClean="0"/>
              <a:t>Klik for at redigere titeltypografi i masteren</a:t>
            </a:r>
            <a:endParaRPr lang="da-DK" dirty="0"/>
          </a:p>
        </p:txBody>
      </p:sp>
      <p:sp>
        <p:nvSpPr>
          <p:cNvPr id="10" name="Tekstboks 9"/>
          <p:cNvSpPr txBox="1"/>
          <p:nvPr userDrawn="1"/>
        </p:nvSpPr>
        <p:spPr>
          <a:xfrm>
            <a:off x="132278" y="9306750"/>
            <a:ext cx="1089421" cy="242661"/>
          </a:xfrm>
          <a:prstGeom prst="rect">
            <a:avLst/>
          </a:prstGeom>
          <a:noFill/>
        </p:spPr>
        <p:txBody>
          <a:bodyPr wrap="square" lIns="103155" tIns="51577" rIns="103155" bIns="51577">
            <a:spAutoFit/>
          </a:bodyPr>
          <a:lstStyle/>
          <a:p>
            <a:pPr fontAlgn="auto">
              <a:spcBef>
                <a:spcPts val="0"/>
              </a:spcBef>
              <a:spcAft>
                <a:spcPts val="0"/>
              </a:spcAft>
              <a:defRPr/>
            </a:pPr>
            <a:r>
              <a:rPr lang="da-DK" sz="900" dirty="0">
                <a:solidFill>
                  <a:schemeClr val="bg1">
                    <a:lumMod val="95000"/>
                  </a:schemeClr>
                </a:solidFill>
                <a:latin typeface="Corbel"/>
                <a:cs typeface="Corbel"/>
              </a:rPr>
              <a:t>© </a:t>
            </a:r>
            <a:r>
              <a:rPr lang="da-DK" sz="900" dirty="0" smtClean="0">
                <a:solidFill>
                  <a:schemeClr val="bg1">
                    <a:lumMod val="95000"/>
                  </a:schemeClr>
                </a:solidFill>
                <a:latin typeface="Corbel"/>
                <a:cs typeface="Corbel"/>
              </a:rPr>
              <a:t>2014 – Side </a:t>
            </a:r>
            <a:fld id="{5FD3AF9C-45EF-4BBA-8DFC-3EFB78036419}" type="slidenum">
              <a:rPr lang="da-DK" sz="900" smtClean="0">
                <a:solidFill>
                  <a:schemeClr val="bg1">
                    <a:lumMod val="95000"/>
                  </a:schemeClr>
                </a:solidFill>
                <a:latin typeface="Corbel"/>
                <a:cs typeface="Corbel"/>
              </a:rPr>
              <a:pPr fontAlgn="auto">
                <a:spcBef>
                  <a:spcPts val="0"/>
                </a:spcBef>
                <a:spcAft>
                  <a:spcPts val="0"/>
                </a:spcAft>
                <a:defRPr/>
              </a:pPr>
              <a:t>‹nr.›</a:t>
            </a:fld>
            <a:r>
              <a:rPr lang="da-DK" sz="900" dirty="0" smtClean="0">
                <a:solidFill>
                  <a:schemeClr val="bg1">
                    <a:lumMod val="95000"/>
                  </a:schemeClr>
                </a:solidFill>
                <a:latin typeface="Corbel"/>
                <a:cs typeface="Corbel"/>
              </a:rPr>
              <a:t> </a:t>
            </a:r>
            <a:endParaRPr lang="da-DK" sz="900" dirty="0">
              <a:solidFill>
                <a:schemeClr val="bg1">
                  <a:lumMod val="95000"/>
                </a:schemeClr>
              </a:solidFill>
              <a:latin typeface="Corbel"/>
              <a:cs typeface="Corbel"/>
            </a:endParaRPr>
          </a:p>
        </p:txBody>
      </p:sp>
    </p:spTree>
    <p:extLst>
      <p:ext uri="{BB962C8B-B14F-4D97-AF65-F5344CB8AC3E}">
        <p14:creationId xmlns:p14="http://schemas.microsoft.com/office/powerpoint/2010/main" val="4229138531"/>
      </p:ext>
    </p:extLst>
  </p:cSld>
  <p:clrMapOvr>
    <a:masterClrMapping/>
  </p:clrMapOvr>
  <p:transition spd="slow"/>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Mellemslide">
    <p:spTree>
      <p:nvGrpSpPr>
        <p:cNvPr id="1" name=""/>
        <p:cNvGrpSpPr/>
        <p:nvPr/>
      </p:nvGrpSpPr>
      <p:grpSpPr>
        <a:xfrm>
          <a:off x="0" y="0"/>
          <a:ext cx="0" cy="0"/>
          <a:chOff x="0" y="0"/>
          <a:chExt cx="0" cy="0"/>
        </a:xfrm>
      </p:grpSpPr>
      <p:pic>
        <p:nvPicPr>
          <p:cNvPr id="8" name="Billede 7" descr="blackboards_blackboard_desktop_2716x1810_hd-wallpaper-730700.jpg"/>
          <p:cNvPicPr>
            <a:picLocks noChangeAspect="1"/>
          </p:cNvPicPr>
          <p:nvPr userDrawn="1"/>
        </p:nvPicPr>
        <p:blipFill>
          <a:blip r:embed="rId2" cstate="screen"/>
          <a:stretch>
            <a:fillRect/>
          </a:stretch>
        </p:blipFill>
        <p:spPr>
          <a:xfrm>
            <a:off x="0" y="0"/>
            <a:ext cx="6858000" cy="9906000"/>
          </a:xfrm>
          <a:prstGeom prst="rect">
            <a:avLst/>
          </a:prstGeom>
        </p:spPr>
      </p:pic>
      <p:sp>
        <p:nvSpPr>
          <p:cNvPr id="12" name="Titel 1"/>
          <p:cNvSpPr>
            <a:spLocks noGrp="1"/>
          </p:cNvSpPr>
          <p:nvPr>
            <p:ph type="title"/>
          </p:nvPr>
        </p:nvSpPr>
        <p:spPr>
          <a:xfrm>
            <a:off x="134542" y="371451"/>
            <a:ext cx="6588919" cy="998856"/>
          </a:xfrm>
          <a:prstGeom prst="rect">
            <a:avLst/>
          </a:prstGeom>
        </p:spPr>
        <p:txBody>
          <a:bodyPr lIns="103155" tIns="51577" rIns="103155" bIns="51577"/>
          <a:lstStyle>
            <a:lvl1pPr algn="l">
              <a:defRPr sz="2700">
                <a:solidFill>
                  <a:schemeClr val="bg1"/>
                </a:solidFill>
                <a:latin typeface="Corbel" pitchFamily="34" charset="0"/>
              </a:defRPr>
            </a:lvl1pPr>
          </a:lstStyle>
          <a:p>
            <a:r>
              <a:rPr lang="da-DK" smtClean="0"/>
              <a:t>Klik for at redigere titeltypografi i masteren</a:t>
            </a:r>
            <a:endParaRPr lang="da-DK" dirty="0"/>
          </a:p>
        </p:txBody>
      </p:sp>
      <p:pic>
        <p:nvPicPr>
          <p:cNvPr id="6" name="Bille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62566" y="9133600"/>
            <a:ext cx="965564" cy="479778"/>
          </a:xfrm>
          <a:prstGeom prst="rect">
            <a:avLst/>
          </a:prstGeom>
        </p:spPr>
      </p:pic>
      <p:sp>
        <p:nvSpPr>
          <p:cNvPr id="9" name="Tekstboks 8"/>
          <p:cNvSpPr txBox="1"/>
          <p:nvPr userDrawn="1"/>
        </p:nvSpPr>
        <p:spPr>
          <a:xfrm>
            <a:off x="132278" y="9306750"/>
            <a:ext cx="1089421" cy="242661"/>
          </a:xfrm>
          <a:prstGeom prst="rect">
            <a:avLst/>
          </a:prstGeom>
          <a:noFill/>
        </p:spPr>
        <p:txBody>
          <a:bodyPr wrap="square" lIns="103155" tIns="51577" rIns="103155" bIns="51577">
            <a:spAutoFit/>
          </a:bodyPr>
          <a:lstStyle/>
          <a:p>
            <a:pPr fontAlgn="auto">
              <a:spcBef>
                <a:spcPts val="0"/>
              </a:spcBef>
              <a:spcAft>
                <a:spcPts val="0"/>
              </a:spcAft>
              <a:defRPr/>
            </a:pPr>
            <a:r>
              <a:rPr lang="da-DK" sz="900" dirty="0">
                <a:solidFill>
                  <a:schemeClr val="bg1">
                    <a:lumMod val="95000"/>
                  </a:schemeClr>
                </a:solidFill>
                <a:latin typeface="Corbel"/>
                <a:cs typeface="Corbel"/>
              </a:rPr>
              <a:t>© </a:t>
            </a:r>
            <a:r>
              <a:rPr lang="da-DK" sz="900" dirty="0" smtClean="0">
                <a:solidFill>
                  <a:schemeClr val="bg1">
                    <a:lumMod val="95000"/>
                  </a:schemeClr>
                </a:solidFill>
                <a:latin typeface="Corbel"/>
                <a:cs typeface="Corbel"/>
              </a:rPr>
              <a:t>2014 – Side </a:t>
            </a:r>
            <a:fld id="{5FD3AF9C-45EF-4BBA-8DFC-3EFB78036419}" type="slidenum">
              <a:rPr lang="da-DK" sz="900" smtClean="0">
                <a:solidFill>
                  <a:schemeClr val="bg1">
                    <a:lumMod val="95000"/>
                  </a:schemeClr>
                </a:solidFill>
                <a:latin typeface="Corbel"/>
                <a:cs typeface="Corbel"/>
              </a:rPr>
              <a:pPr fontAlgn="auto">
                <a:spcBef>
                  <a:spcPts val="0"/>
                </a:spcBef>
                <a:spcAft>
                  <a:spcPts val="0"/>
                </a:spcAft>
                <a:defRPr/>
              </a:pPr>
              <a:t>‹nr.›</a:t>
            </a:fld>
            <a:r>
              <a:rPr lang="da-DK" sz="900" dirty="0" smtClean="0">
                <a:solidFill>
                  <a:schemeClr val="bg1">
                    <a:lumMod val="95000"/>
                  </a:schemeClr>
                </a:solidFill>
                <a:latin typeface="Corbel"/>
                <a:cs typeface="Corbel"/>
              </a:rPr>
              <a:t> </a:t>
            </a:r>
            <a:endParaRPr lang="da-DK" sz="900" dirty="0">
              <a:solidFill>
                <a:schemeClr val="bg1">
                  <a:lumMod val="95000"/>
                </a:schemeClr>
              </a:solidFill>
              <a:latin typeface="Corbel"/>
              <a:cs typeface="Corbel"/>
            </a:endParaRPr>
          </a:p>
        </p:txBody>
      </p:sp>
    </p:spTree>
    <p:extLst>
      <p:ext uri="{BB962C8B-B14F-4D97-AF65-F5344CB8AC3E}">
        <p14:creationId xmlns:p14="http://schemas.microsoft.com/office/powerpoint/2010/main" val="4228401845"/>
      </p:ext>
    </p:extLst>
  </p:cSld>
  <p:clrMapOvr>
    <a:masterClrMapping/>
  </p:clrMapOvr>
  <p:transition spd="slow"/>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sp>
        <p:nvSpPr>
          <p:cNvPr id="2" name="Titel 1"/>
          <p:cNvSpPr>
            <a:spLocks noGrp="1"/>
          </p:cNvSpPr>
          <p:nvPr>
            <p:ph type="title"/>
          </p:nvPr>
        </p:nvSpPr>
        <p:spPr>
          <a:xfrm>
            <a:off x="134543" y="371451"/>
            <a:ext cx="6579474" cy="998856"/>
          </a:xfrm>
          <a:prstGeom prst="rect">
            <a:avLst/>
          </a:prstGeom>
        </p:spPr>
        <p:txBody>
          <a:bodyPr lIns="103155" tIns="51577" rIns="103155" bIns="51577"/>
          <a:lstStyle>
            <a:lvl1pPr algn="l">
              <a:defRPr sz="2700">
                <a:solidFill>
                  <a:schemeClr val="tx1">
                    <a:lumMod val="65000"/>
                    <a:lumOff val="35000"/>
                  </a:schemeClr>
                </a:solidFill>
                <a:latin typeface="Corbel" pitchFamily="34" charset="0"/>
              </a:defRPr>
            </a:lvl1pPr>
          </a:lstStyle>
          <a:p>
            <a:r>
              <a:rPr lang="da-DK" smtClean="0"/>
              <a:t>Klik for at redigere titeltypografi i masteren</a:t>
            </a:r>
            <a:endParaRPr lang="da-DK" dirty="0"/>
          </a:p>
        </p:txBody>
      </p:sp>
      <p:sp>
        <p:nvSpPr>
          <p:cNvPr id="5" name="Pladsholder til tekst 4"/>
          <p:cNvSpPr>
            <a:spLocks noGrp="1"/>
          </p:cNvSpPr>
          <p:nvPr>
            <p:ph type="body" sz="quarter" idx="10"/>
          </p:nvPr>
        </p:nvSpPr>
        <p:spPr>
          <a:xfrm>
            <a:off x="135000" y="1584962"/>
            <a:ext cx="6579900" cy="7237270"/>
          </a:xfrm>
          <a:prstGeom prst="rect">
            <a:avLst/>
          </a:prstGeom>
        </p:spPr>
        <p:txBody>
          <a:bodyPr lIns="103155" tIns="51577" rIns="103155" bIns="51577" numCol="2" spcCol="609182"/>
          <a:lstStyle>
            <a:lvl1pPr marL="0" indent="0">
              <a:buNone/>
              <a:tabLst/>
              <a:defRPr sz="1200">
                <a:latin typeface="Corbel" pitchFamily="34" charset="0"/>
              </a:defRPr>
            </a:lvl1pPr>
            <a:lvl2pPr>
              <a:buNone/>
              <a:defRPr sz="1200">
                <a:latin typeface="Corbel" pitchFamily="34" charset="0"/>
              </a:defRPr>
            </a:lvl2pPr>
            <a:lvl3pPr>
              <a:buNone/>
              <a:defRPr sz="1200">
                <a:latin typeface="Corbel" pitchFamily="34" charset="0"/>
              </a:defRPr>
            </a:lvl3pPr>
            <a:lvl4pPr>
              <a:buNone/>
              <a:defRPr sz="1200">
                <a:latin typeface="Corbel" pitchFamily="34" charset="0"/>
              </a:defRPr>
            </a:lvl4pPr>
            <a:lvl5pPr>
              <a:buNone/>
              <a:defRPr sz="1200">
                <a:latin typeface="Corbel" pitchFamily="34" charset="0"/>
              </a:defRPr>
            </a:lvl5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Tree>
  </p:cSld>
  <p:clrMapOvr>
    <a:masterClrMapping/>
  </p:clrMapOvr>
  <p:transition spd="slow"/>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fik + kommentar">
    <p:spTree>
      <p:nvGrpSpPr>
        <p:cNvPr id="1" name=""/>
        <p:cNvGrpSpPr/>
        <p:nvPr/>
      </p:nvGrpSpPr>
      <p:grpSpPr>
        <a:xfrm>
          <a:off x="0" y="0"/>
          <a:ext cx="0" cy="0"/>
          <a:chOff x="0" y="0"/>
          <a:chExt cx="0" cy="0"/>
        </a:xfrm>
      </p:grpSpPr>
      <p:sp>
        <p:nvSpPr>
          <p:cNvPr id="2" name="Titel 1"/>
          <p:cNvSpPr>
            <a:spLocks noGrp="1"/>
          </p:cNvSpPr>
          <p:nvPr>
            <p:ph type="title"/>
          </p:nvPr>
        </p:nvSpPr>
        <p:spPr>
          <a:xfrm>
            <a:off x="134540" y="371451"/>
            <a:ext cx="6579394" cy="998856"/>
          </a:xfrm>
          <a:prstGeom prst="rect">
            <a:avLst/>
          </a:prstGeom>
        </p:spPr>
        <p:txBody>
          <a:bodyPr lIns="103155" tIns="51577" rIns="103155" bIns="51577"/>
          <a:lstStyle>
            <a:lvl1pPr algn="l">
              <a:defRPr sz="2700">
                <a:solidFill>
                  <a:schemeClr val="tx1">
                    <a:lumMod val="65000"/>
                    <a:lumOff val="35000"/>
                  </a:schemeClr>
                </a:solidFill>
                <a:latin typeface="Corbel" pitchFamily="34" charset="0"/>
              </a:defRPr>
            </a:lvl1pPr>
          </a:lstStyle>
          <a:p>
            <a:r>
              <a:rPr lang="da-DK" smtClean="0"/>
              <a:t>Klik for at redigere titeltypografi i masteren</a:t>
            </a:r>
            <a:endParaRPr lang="da-DK"/>
          </a:p>
        </p:txBody>
      </p:sp>
      <p:sp>
        <p:nvSpPr>
          <p:cNvPr id="27" name="Pladsholder til tekst 26"/>
          <p:cNvSpPr>
            <a:spLocks noGrp="1"/>
          </p:cNvSpPr>
          <p:nvPr>
            <p:ph type="body" sz="quarter" idx="10"/>
          </p:nvPr>
        </p:nvSpPr>
        <p:spPr>
          <a:xfrm>
            <a:off x="4714884" y="1485876"/>
            <a:ext cx="1999051" cy="7211540"/>
          </a:xfrm>
          <a:prstGeom prst="rect">
            <a:avLst/>
          </a:prstGeom>
        </p:spPr>
        <p:txBody>
          <a:bodyPr lIns="103155" tIns="51577" rIns="103155" bIns="51577"/>
          <a:lstStyle>
            <a:lvl1pPr marL="0" indent="0">
              <a:buClr>
                <a:schemeClr val="tx2"/>
              </a:buClr>
              <a:buFont typeface="Arial" pitchFamily="34" charset="0"/>
              <a:buNone/>
              <a:tabLst/>
              <a:defRPr sz="1200">
                <a:latin typeface="Corbel" pitchFamily="34" charset="0"/>
              </a:defRPr>
            </a:lvl1pPr>
            <a:lvl2pPr>
              <a:buClr>
                <a:schemeClr val="tx2"/>
              </a:buClr>
              <a:buFont typeface="Arial" pitchFamily="34" charset="0"/>
              <a:buNone/>
              <a:defRPr sz="1200">
                <a:latin typeface="Corbel" pitchFamily="34" charset="0"/>
              </a:defRPr>
            </a:lvl2pPr>
            <a:lvl3pPr>
              <a:buClr>
                <a:schemeClr val="tx2"/>
              </a:buClr>
              <a:buFont typeface="Arial" pitchFamily="34" charset="0"/>
              <a:buNone/>
              <a:defRPr sz="1200">
                <a:latin typeface="Corbel" pitchFamily="34" charset="0"/>
              </a:defRPr>
            </a:lvl3pPr>
            <a:lvl4pPr>
              <a:buClr>
                <a:schemeClr val="tx2"/>
              </a:buClr>
              <a:buFont typeface="Arial" pitchFamily="34" charset="0"/>
              <a:buNone/>
              <a:defRPr sz="1200">
                <a:latin typeface="Corbel" pitchFamily="34" charset="0"/>
              </a:defRPr>
            </a:lvl4pPr>
            <a:lvl5pPr>
              <a:buClr>
                <a:schemeClr val="tx2"/>
              </a:buClr>
              <a:buFont typeface="Arial" pitchFamily="34" charset="0"/>
              <a:buNone/>
              <a:defRPr sz="1200">
                <a:latin typeface="Corbel" pitchFamily="34" charset="0"/>
              </a:defRPr>
            </a:lvl5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4" name="Pladsholder til indhold 13"/>
          <p:cNvSpPr>
            <a:spLocks noGrp="1"/>
          </p:cNvSpPr>
          <p:nvPr>
            <p:ph sz="quarter" idx="12"/>
          </p:nvPr>
        </p:nvSpPr>
        <p:spPr>
          <a:xfrm>
            <a:off x="134545" y="1583027"/>
            <a:ext cx="4374356" cy="7113059"/>
          </a:xfrm>
          <a:prstGeom prst="rect">
            <a:avLst/>
          </a:prstGeom>
        </p:spPr>
        <p:txBody>
          <a:bodyPr lIns="103155" tIns="51577" rIns="103155" bIns="51577"/>
          <a:lstStyle>
            <a:lvl1pPr>
              <a:buNone/>
              <a:defRPr sz="1200">
                <a:latin typeface="Corbel" pitchFamily="34" charset="0"/>
              </a:defRPr>
            </a:lvl1pPr>
            <a:lvl2pPr>
              <a:buNone/>
              <a:defRPr sz="1200">
                <a:latin typeface="Corbel" pitchFamily="34" charset="0"/>
              </a:defRPr>
            </a:lvl2pPr>
            <a:lvl3pPr>
              <a:buNone/>
              <a:defRPr sz="1200">
                <a:latin typeface="Corbel" pitchFamily="34" charset="0"/>
              </a:defRPr>
            </a:lvl3pPr>
            <a:lvl4pPr>
              <a:buNone/>
              <a:defRPr sz="1200">
                <a:latin typeface="Corbel" pitchFamily="34" charset="0"/>
              </a:defRPr>
            </a:lvl4pPr>
            <a:lvl5pPr>
              <a:buNone/>
              <a:defRPr sz="1200">
                <a:latin typeface="Corbel" pitchFamily="34" charset="0"/>
              </a:defRPr>
            </a:lvl5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Tree>
  </p:cSld>
  <p:clrMapOvr>
    <a:masterClrMapping/>
  </p:clrMapOvr>
  <p:transition spd="slow"/>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ontakt">
    <p:spTree>
      <p:nvGrpSpPr>
        <p:cNvPr id="1" name=""/>
        <p:cNvGrpSpPr/>
        <p:nvPr/>
      </p:nvGrpSpPr>
      <p:grpSpPr>
        <a:xfrm>
          <a:off x="0" y="0"/>
          <a:ext cx="0" cy="0"/>
          <a:chOff x="0" y="0"/>
          <a:chExt cx="0" cy="0"/>
        </a:xfrm>
      </p:grpSpPr>
      <p:sp>
        <p:nvSpPr>
          <p:cNvPr id="7" name="Title 1"/>
          <p:cNvSpPr txBox="1">
            <a:spLocks/>
          </p:cNvSpPr>
          <p:nvPr/>
        </p:nvSpPr>
        <p:spPr>
          <a:xfrm>
            <a:off x="4693655" y="4424680"/>
            <a:ext cx="1428750" cy="3698240"/>
          </a:xfrm>
          <a:prstGeom prst="rect">
            <a:avLst/>
          </a:prstGeom>
        </p:spPr>
        <p:txBody>
          <a:bodyPr lIns="121837" tIns="51577" rIns="121837" bIns="51577"/>
          <a:lstStyle>
            <a:lvl1pPr algn="l">
              <a:defRPr sz="2400" cap="all" baseline="0">
                <a:solidFill>
                  <a:schemeClr val="bg1">
                    <a:lumMod val="50000"/>
                  </a:schemeClr>
                </a:solidFill>
                <a:latin typeface="BlissLight"/>
              </a:defRPr>
            </a:lvl1pPr>
          </a:lstStyle>
          <a:p>
            <a:pPr fontAlgn="auto">
              <a:spcAft>
                <a:spcPts val="0"/>
              </a:spcAft>
              <a:defRPr/>
            </a:pPr>
            <a:r>
              <a:rPr lang="da-DK" sz="1200" cap="none" dirty="0" smtClean="0">
                <a:solidFill>
                  <a:srgbClr val="64A252"/>
                </a:solidFill>
                <a:latin typeface="Corbel"/>
                <a:ea typeface="+mj-ea"/>
                <a:cs typeface="Corbel"/>
              </a:rPr>
              <a:t>Wilke A/S</a:t>
            </a:r>
          </a:p>
          <a:p>
            <a:pPr fontAlgn="auto">
              <a:spcAft>
                <a:spcPts val="0"/>
              </a:spcAft>
              <a:defRPr/>
            </a:pPr>
            <a:r>
              <a:rPr lang="da-DK" sz="1200" cap="none" dirty="0" smtClean="0">
                <a:solidFill>
                  <a:schemeClr val="tx1">
                    <a:lumMod val="65000"/>
                    <a:lumOff val="35000"/>
                  </a:schemeClr>
                </a:solidFill>
                <a:latin typeface="Corbel"/>
                <a:ea typeface="+mj-ea"/>
                <a:cs typeface="Corbel"/>
              </a:rPr>
              <a:t>Tlf. +45 70 10 20 80</a:t>
            </a:r>
          </a:p>
          <a:p>
            <a:pPr fontAlgn="auto">
              <a:spcAft>
                <a:spcPts val="0"/>
              </a:spcAft>
              <a:defRPr/>
            </a:pPr>
            <a:r>
              <a:rPr lang="da-DK" sz="1200" cap="none" dirty="0" smtClean="0">
                <a:solidFill>
                  <a:schemeClr val="tx1">
                    <a:lumMod val="65000"/>
                    <a:lumOff val="35000"/>
                  </a:schemeClr>
                </a:solidFill>
                <a:latin typeface="Corbel"/>
                <a:ea typeface="+mj-ea"/>
                <a:cs typeface="Corbel"/>
              </a:rPr>
              <a:t>E-mail: </a:t>
            </a:r>
            <a:r>
              <a:rPr lang="da-DK" sz="1200" cap="none" dirty="0" err="1" smtClean="0">
                <a:solidFill>
                  <a:schemeClr val="tx1">
                    <a:lumMod val="65000"/>
                    <a:lumOff val="35000"/>
                  </a:schemeClr>
                </a:solidFill>
                <a:latin typeface="Corbel"/>
                <a:ea typeface="+mj-ea"/>
                <a:cs typeface="Corbel"/>
              </a:rPr>
              <a:t>wilke@wilke.dk</a:t>
            </a:r>
            <a:endParaRPr lang="da-DK" sz="1200" cap="none" dirty="0" smtClean="0">
              <a:solidFill>
                <a:schemeClr val="tx1">
                  <a:lumMod val="65000"/>
                  <a:lumOff val="35000"/>
                </a:schemeClr>
              </a:solidFill>
              <a:latin typeface="Corbel"/>
              <a:ea typeface="+mj-ea"/>
              <a:cs typeface="Corbel"/>
            </a:endParaRPr>
          </a:p>
          <a:p>
            <a:pPr fontAlgn="auto">
              <a:spcAft>
                <a:spcPts val="0"/>
              </a:spcAft>
              <a:defRPr/>
            </a:pPr>
            <a:endParaRPr lang="da-DK" sz="1200" cap="none" dirty="0" smtClean="0">
              <a:solidFill>
                <a:schemeClr val="tx1">
                  <a:lumMod val="65000"/>
                  <a:lumOff val="35000"/>
                </a:schemeClr>
              </a:solidFill>
              <a:latin typeface="Corbel"/>
              <a:ea typeface="+mj-ea"/>
              <a:cs typeface="Corbel"/>
            </a:endParaRPr>
          </a:p>
          <a:p>
            <a:pPr fontAlgn="auto">
              <a:spcAft>
                <a:spcPts val="0"/>
              </a:spcAft>
              <a:defRPr/>
            </a:pPr>
            <a:r>
              <a:rPr lang="da-DK" sz="1200" cap="none" dirty="0" smtClean="0">
                <a:solidFill>
                  <a:srgbClr val="64A252"/>
                </a:solidFill>
                <a:latin typeface="Corbel"/>
                <a:ea typeface="+mj-ea"/>
                <a:cs typeface="Corbel"/>
              </a:rPr>
              <a:t>Odense </a:t>
            </a:r>
          </a:p>
          <a:p>
            <a:pPr fontAlgn="auto">
              <a:spcAft>
                <a:spcPts val="0"/>
              </a:spcAft>
              <a:defRPr/>
            </a:pPr>
            <a:r>
              <a:rPr lang="da-DK" sz="1200" cap="none" dirty="0" smtClean="0">
                <a:solidFill>
                  <a:schemeClr val="tx1">
                    <a:lumMod val="65000"/>
                    <a:lumOff val="35000"/>
                  </a:schemeClr>
                </a:solidFill>
                <a:latin typeface="Corbel"/>
                <a:ea typeface="+mj-ea"/>
                <a:cs typeface="Corbel"/>
              </a:rPr>
              <a:t>Jens </a:t>
            </a:r>
            <a:r>
              <a:rPr lang="da-DK" sz="1200" cap="none" dirty="0" err="1" smtClean="0">
                <a:solidFill>
                  <a:schemeClr val="tx1">
                    <a:lumMod val="65000"/>
                    <a:lumOff val="35000"/>
                  </a:schemeClr>
                </a:solidFill>
                <a:latin typeface="Corbel"/>
                <a:ea typeface="+mj-ea"/>
                <a:cs typeface="Corbel"/>
              </a:rPr>
              <a:t>Benzons</a:t>
            </a:r>
            <a:r>
              <a:rPr lang="da-DK" sz="1200" cap="none" dirty="0" smtClean="0">
                <a:solidFill>
                  <a:schemeClr val="tx1">
                    <a:lumMod val="65000"/>
                    <a:lumOff val="35000"/>
                  </a:schemeClr>
                </a:solidFill>
                <a:latin typeface="Corbel"/>
                <a:ea typeface="+mj-ea"/>
                <a:cs typeface="Corbel"/>
              </a:rPr>
              <a:t> Gade 54B</a:t>
            </a:r>
          </a:p>
          <a:p>
            <a:pPr fontAlgn="auto">
              <a:spcAft>
                <a:spcPts val="0"/>
              </a:spcAft>
              <a:defRPr/>
            </a:pPr>
            <a:r>
              <a:rPr lang="da-DK" sz="1200" cap="none" dirty="0" smtClean="0">
                <a:solidFill>
                  <a:schemeClr val="tx1">
                    <a:lumMod val="65000"/>
                    <a:lumOff val="35000"/>
                  </a:schemeClr>
                </a:solidFill>
                <a:latin typeface="Corbel"/>
                <a:ea typeface="+mj-ea"/>
                <a:cs typeface="Corbel"/>
              </a:rPr>
              <a:t>5000 Odense C</a:t>
            </a:r>
          </a:p>
          <a:p>
            <a:pPr fontAlgn="auto">
              <a:spcAft>
                <a:spcPts val="0"/>
              </a:spcAft>
              <a:defRPr/>
            </a:pPr>
            <a:endParaRPr lang="da-DK" sz="1200" cap="none" dirty="0" smtClean="0">
              <a:solidFill>
                <a:schemeClr val="tx1">
                  <a:lumMod val="65000"/>
                  <a:lumOff val="35000"/>
                </a:schemeClr>
              </a:solidFill>
              <a:latin typeface="Corbel"/>
              <a:ea typeface="+mj-ea"/>
              <a:cs typeface="Corbel"/>
            </a:endParaRPr>
          </a:p>
          <a:p>
            <a:pPr fontAlgn="auto">
              <a:spcAft>
                <a:spcPts val="0"/>
              </a:spcAft>
              <a:defRPr/>
            </a:pPr>
            <a:r>
              <a:rPr lang="da-DK" sz="1200" cap="none" dirty="0" smtClean="0">
                <a:solidFill>
                  <a:srgbClr val="64A252"/>
                </a:solidFill>
                <a:latin typeface="Corbel"/>
                <a:ea typeface="+mj-ea"/>
                <a:cs typeface="Corbel"/>
              </a:rPr>
              <a:t>København    </a:t>
            </a:r>
          </a:p>
          <a:p>
            <a:pPr fontAlgn="auto">
              <a:spcAft>
                <a:spcPts val="0"/>
              </a:spcAft>
              <a:defRPr/>
            </a:pPr>
            <a:r>
              <a:rPr lang="da-DK" sz="1200" cap="none" dirty="0" smtClean="0">
                <a:solidFill>
                  <a:schemeClr val="tx1">
                    <a:lumMod val="65000"/>
                    <a:lumOff val="35000"/>
                  </a:schemeClr>
                </a:solidFill>
                <a:latin typeface="Corbel"/>
                <a:ea typeface="+mj-ea"/>
                <a:cs typeface="Corbel"/>
              </a:rPr>
              <a:t>Overgaden Neden Vandet 9C</a:t>
            </a:r>
          </a:p>
          <a:p>
            <a:pPr fontAlgn="auto">
              <a:spcAft>
                <a:spcPts val="0"/>
              </a:spcAft>
              <a:defRPr/>
            </a:pPr>
            <a:r>
              <a:rPr lang="da-DK" sz="1200" cap="none" dirty="0" smtClean="0">
                <a:solidFill>
                  <a:schemeClr val="tx1">
                    <a:lumMod val="65000"/>
                    <a:lumOff val="35000"/>
                  </a:schemeClr>
                </a:solidFill>
                <a:latin typeface="Corbel"/>
                <a:ea typeface="+mj-ea"/>
                <a:cs typeface="Corbel"/>
              </a:rPr>
              <a:t>1414 København K</a:t>
            </a:r>
          </a:p>
          <a:p>
            <a:pPr fontAlgn="auto">
              <a:spcAft>
                <a:spcPts val="0"/>
              </a:spcAft>
              <a:defRPr/>
            </a:pPr>
            <a:endParaRPr lang="da-DK" sz="1200" cap="none" dirty="0" smtClean="0">
              <a:solidFill>
                <a:schemeClr val="tx1">
                  <a:lumMod val="65000"/>
                  <a:lumOff val="35000"/>
                </a:schemeClr>
              </a:solidFill>
              <a:latin typeface="Corbel"/>
              <a:ea typeface="+mj-ea"/>
              <a:cs typeface="Corbel"/>
            </a:endParaRPr>
          </a:p>
          <a:p>
            <a:pPr fontAlgn="auto">
              <a:spcAft>
                <a:spcPts val="0"/>
              </a:spcAft>
              <a:defRPr/>
            </a:pPr>
            <a:endParaRPr lang="da-DK" sz="1200" cap="none" dirty="0" smtClean="0">
              <a:solidFill>
                <a:schemeClr val="tx1">
                  <a:lumMod val="65000"/>
                  <a:lumOff val="35000"/>
                </a:schemeClr>
              </a:solidFill>
              <a:latin typeface="Corbel"/>
              <a:ea typeface="+mj-ea"/>
              <a:cs typeface="Corbel"/>
            </a:endParaRPr>
          </a:p>
          <a:p>
            <a:pPr fontAlgn="auto">
              <a:spcAft>
                <a:spcPts val="0"/>
              </a:spcAft>
              <a:defRPr/>
            </a:pPr>
            <a:endParaRPr lang="da-DK" sz="1200" cap="none" dirty="0" smtClean="0">
              <a:solidFill>
                <a:schemeClr val="tx1">
                  <a:lumMod val="65000"/>
                  <a:lumOff val="35000"/>
                </a:schemeClr>
              </a:solidFill>
              <a:latin typeface="Corbel"/>
              <a:ea typeface="+mj-ea"/>
              <a:cs typeface="Corbel"/>
            </a:endParaRPr>
          </a:p>
        </p:txBody>
      </p:sp>
      <p:pic>
        <p:nvPicPr>
          <p:cNvPr id="8" name="Picture 1" descr="J:\Wilke Kommunikation\Koncept\Wilke Koncept 2010\Final versions\Designelementer\Designelementer\Logoer\Wilke_logo_W_large.jpg"/>
          <p:cNvPicPr>
            <a:picLocks noChangeAspect="1" noChangeArrowheads="1"/>
          </p:cNvPicPr>
          <p:nvPr/>
        </p:nvPicPr>
        <p:blipFill>
          <a:blip r:embed="rId2" cstate="print">
            <a:clrChange>
              <a:clrFrom>
                <a:srgbClr val="FFFFFF"/>
              </a:clrFrom>
              <a:clrTo>
                <a:srgbClr val="FFFFFF">
                  <a:alpha val="0"/>
                </a:srgbClr>
              </a:clrTo>
            </a:clrChange>
          </a:blip>
          <a:srcRect r="-5882"/>
          <a:stretch>
            <a:fillRect/>
          </a:stretch>
        </p:blipFill>
        <p:spPr bwMode="auto">
          <a:xfrm>
            <a:off x="4728479" y="3255399"/>
            <a:ext cx="440754" cy="694003"/>
          </a:xfrm>
          <a:prstGeom prst="rect">
            <a:avLst/>
          </a:prstGeom>
          <a:noFill/>
          <a:effectLst/>
        </p:spPr>
      </p:pic>
      <p:sp>
        <p:nvSpPr>
          <p:cNvPr id="10" name="Tekstboks 9"/>
          <p:cNvSpPr txBox="1"/>
          <p:nvPr/>
        </p:nvSpPr>
        <p:spPr>
          <a:xfrm>
            <a:off x="137989" y="371446"/>
            <a:ext cx="2225155" cy="519669"/>
          </a:xfrm>
          <a:prstGeom prst="rect">
            <a:avLst/>
          </a:prstGeom>
          <a:noFill/>
        </p:spPr>
        <p:txBody>
          <a:bodyPr wrap="square" lIns="103155" tIns="51577" rIns="103155" bIns="51577" rtlCol="0">
            <a:spAutoFit/>
          </a:bodyPr>
          <a:lstStyle/>
          <a:p>
            <a:r>
              <a:rPr lang="da-DK" sz="2700" dirty="0" smtClean="0">
                <a:solidFill>
                  <a:schemeClr val="tx1">
                    <a:lumMod val="65000"/>
                    <a:lumOff val="35000"/>
                  </a:schemeClr>
                </a:solidFill>
                <a:latin typeface="Corbel" pitchFamily="34" charset="0"/>
              </a:rPr>
              <a:t>Kontakt</a:t>
            </a:r>
            <a:endParaRPr lang="da-DK" sz="2700" dirty="0">
              <a:solidFill>
                <a:schemeClr val="tx1">
                  <a:lumMod val="65000"/>
                  <a:lumOff val="35000"/>
                </a:schemeClr>
              </a:solidFill>
              <a:latin typeface="Corbel" pitchFamily="34" charset="0"/>
            </a:endParaRPr>
          </a:p>
        </p:txBody>
      </p:sp>
    </p:spTree>
  </p:cSld>
  <p:clrMapOvr>
    <a:masterClrMapping/>
  </p:clrMapOvr>
  <p:transition spd="slow"/>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side 1">
    <p:spTree>
      <p:nvGrpSpPr>
        <p:cNvPr id="1" name=""/>
        <p:cNvGrpSpPr/>
        <p:nvPr/>
      </p:nvGrpSpPr>
      <p:grpSpPr>
        <a:xfrm>
          <a:off x="0" y="0"/>
          <a:ext cx="0" cy="0"/>
          <a:chOff x="0" y="0"/>
          <a:chExt cx="0" cy="0"/>
        </a:xfrm>
      </p:grpSpPr>
      <p:sp>
        <p:nvSpPr>
          <p:cNvPr id="9" name="Titel 1"/>
          <p:cNvSpPr>
            <a:spLocks noGrp="1"/>
          </p:cNvSpPr>
          <p:nvPr>
            <p:ph type="title"/>
          </p:nvPr>
        </p:nvSpPr>
        <p:spPr>
          <a:xfrm>
            <a:off x="134543" y="371451"/>
            <a:ext cx="6579474" cy="998856"/>
          </a:xfrm>
          <a:prstGeom prst="rect">
            <a:avLst/>
          </a:prstGeom>
        </p:spPr>
        <p:txBody>
          <a:bodyPr lIns="103155" tIns="51577" rIns="103155" bIns="51577"/>
          <a:lstStyle>
            <a:lvl1pPr algn="l">
              <a:defRPr sz="2700">
                <a:solidFill>
                  <a:schemeClr val="tx1">
                    <a:lumMod val="65000"/>
                    <a:lumOff val="35000"/>
                  </a:schemeClr>
                </a:solidFill>
                <a:latin typeface="Corbel" pitchFamily="34" charset="0"/>
              </a:defRPr>
            </a:lvl1pPr>
          </a:lstStyle>
          <a:p>
            <a:r>
              <a:rPr lang="da-DK" smtClean="0"/>
              <a:t>Klik for at redigere titeltypografi i masteren</a:t>
            </a:r>
            <a:endParaRPr lang="da-DK" dirty="0"/>
          </a:p>
        </p:txBody>
      </p:sp>
    </p:spTree>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p:cNvSpPr/>
          <p:nvPr/>
        </p:nvSpPr>
        <p:spPr>
          <a:xfrm>
            <a:off x="-24" y="-1648"/>
            <a:ext cx="6858024" cy="79246"/>
          </a:xfrm>
          <a:prstGeom prst="rect">
            <a:avLst/>
          </a:prstGeom>
          <a:solidFill>
            <a:srgbClr val="64A252"/>
          </a:solidFill>
          <a:ln>
            <a:noFill/>
          </a:ln>
          <a:effectLst/>
        </p:spPr>
        <p:style>
          <a:lnRef idx="1">
            <a:schemeClr val="accent1"/>
          </a:lnRef>
          <a:fillRef idx="3">
            <a:schemeClr val="accent1"/>
          </a:fillRef>
          <a:effectRef idx="2">
            <a:schemeClr val="accent1"/>
          </a:effectRef>
          <a:fontRef idx="minor">
            <a:schemeClr val="lt1"/>
          </a:fontRef>
        </p:style>
        <p:txBody>
          <a:bodyPr lIns="103155" tIns="51577" rIns="103155" bIns="51577" anchor="ctr"/>
          <a:lstStyle/>
          <a:p>
            <a:pPr algn="ctr" fontAlgn="auto">
              <a:spcBef>
                <a:spcPts val="0"/>
              </a:spcBef>
              <a:spcAft>
                <a:spcPts val="0"/>
              </a:spcAft>
              <a:defRPr/>
            </a:pPr>
            <a:r>
              <a:rPr lang="da-DK" dirty="0" smtClean="0"/>
              <a:t> </a:t>
            </a:r>
            <a:endParaRPr lang="da-DK" dirty="0"/>
          </a:p>
        </p:txBody>
      </p:sp>
      <p:sp>
        <p:nvSpPr>
          <p:cNvPr id="22" name="Rektangel 21"/>
          <p:cNvSpPr/>
          <p:nvPr/>
        </p:nvSpPr>
        <p:spPr>
          <a:xfrm>
            <a:off x="-24" y="-1648"/>
            <a:ext cx="6858024" cy="79246"/>
          </a:xfrm>
          <a:prstGeom prst="rect">
            <a:avLst/>
          </a:prstGeom>
          <a:solidFill>
            <a:srgbClr val="64A252"/>
          </a:solidFill>
          <a:ln>
            <a:noFill/>
          </a:ln>
          <a:effectLst/>
        </p:spPr>
        <p:style>
          <a:lnRef idx="1">
            <a:schemeClr val="accent1"/>
          </a:lnRef>
          <a:fillRef idx="3">
            <a:schemeClr val="accent1"/>
          </a:fillRef>
          <a:effectRef idx="2">
            <a:schemeClr val="accent1"/>
          </a:effectRef>
          <a:fontRef idx="minor">
            <a:schemeClr val="lt1"/>
          </a:fontRef>
        </p:style>
        <p:txBody>
          <a:bodyPr lIns="103155" tIns="51577" rIns="103155" bIns="51577" anchor="ctr"/>
          <a:lstStyle/>
          <a:p>
            <a:pPr algn="ctr" fontAlgn="auto">
              <a:spcBef>
                <a:spcPts val="0"/>
              </a:spcBef>
              <a:spcAft>
                <a:spcPts val="0"/>
              </a:spcAft>
              <a:defRPr/>
            </a:pPr>
            <a:r>
              <a:rPr lang="da-DK" dirty="0" smtClean="0"/>
              <a:t> </a:t>
            </a:r>
            <a:endParaRPr lang="da-DK" dirty="0"/>
          </a:p>
        </p:txBody>
      </p:sp>
      <p:sp>
        <p:nvSpPr>
          <p:cNvPr id="40" name="Tekstboks 39"/>
          <p:cNvSpPr txBox="1"/>
          <p:nvPr/>
        </p:nvSpPr>
        <p:spPr>
          <a:xfrm>
            <a:off x="132278" y="9306750"/>
            <a:ext cx="1089421" cy="242661"/>
          </a:xfrm>
          <a:prstGeom prst="rect">
            <a:avLst/>
          </a:prstGeom>
          <a:noFill/>
        </p:spPr>
        <p:txBody>
          <a:bodyPr wrap="square" lIns="103155" tIns="51577" rIns="103155" bIns="51577">
            <a:spAutoFit/>
          </a:bodyPr>
          <a:lstStyle/>
          <a:p>
            <a:pPr fontAlgn="auto">
              <a:spcBef>
                <a:spcPts val="0"/>
              </a:spcBef>
              <a:spcAft>
                <a:spcPts val="0"/>
              </a:spcAft>
              <a:defRPr/>
            </a:pPr>
            <a:r>
              <a:rPr lang="da-DK" sz="900" dirty="0">
                <a:solidFill>
                  <a:schemeClr val="tx1">
                    <a:lumMod val="50000"/>
                    <a:lumOff val="50000"/>
                  </a:schemeClr>
                </a:solidFill>
                <a:latin typeface="Corbel"/>
                <a:cs typeface="Corbel"/>
              </a:rPr>
              <a:t>© </a:t>
            </a:r>
            <a:r>
              <a:rPr lang="da-DK" sz="900" dirty="0" smtClean="0">
                <a:solidFill>
                  <a:schemeClr val="tx1">
                    <a:lumMod val="50000"/>
                    <a:lumOff val="50000"/>
                  </a:schemeClr>
                </a:solidFill>
                <a:latin typeface="Corbel"/>
                <a:cs typeface="Corbel"/>
              </a:rPr>
              <a:t>2015– Side </a:t>
            </a:r>
            <a:fld id="{5FD3AF9C-45EF-4BBA-8DFC-3EFB78036419}" type="slidenum">
              <a:rPr lang="da-DK" sz="900" smtClean="0">
                <a:solidFill>
                  <a:schemeClr val="tx1">
                    <a:lumMod val="50000"/>
                    <a:lumOff val="50000"/>
                  </a:schemeClr>
                </a:solidFill>
                <a:latin typeface="Corbel"/>
                <a:cs typeface="Corbel"/>
              </a:rPr>
              <a:pPr fontAlgn="auto">
                <a:spcBef>
                  <a:spcPts val="0"/>
                </a:spcBef>
                <a:spcAft>
                  <a:spcPts val="0"/>
                </a:spcAft>
                <a:defRPr/>
              </a:pPr>
              <a:t>‹nr.›</a:t>
            </a:fld>
            <a:r>
              <a:rPr lang="da-DK" sz="900" dirty="0" smtClean="0">
                <a:solidFill>
                  <a:schemeClr val="tx1">
                    <a:lumMod val="50000"/>
                    <a:lumOff val="50000"/>
                  </a:schemeClr>
                </a:solidFill>
                <a:latin typeface="Corbel"/>
                <a:cs typeface="Corbel"/>
              </a:rPr>
              <a:t> </a:t>
            </a:r>
            <a:endParaRPr lang="da-DK" sz="900" dirty="0">
              <a:solidFill>
                <a:schemeClr val="tx1">
                  <a:lumMod val="50000"/>
                  <a:lumOff val="50000"/>
                </a:schemeClr>
              </a:solidFill>
              <a:latin typeface="Corbel"/>
              <a:cs typeface="Corbel"/>
            </a:endParaRPr>
          </a:p>
        </p:txBody>
      </p:sp>
      <p:pic>
        <p:nvPicPr>
          <p:cNvPr id="6" name="Billede 5" descr="wilke-logo-uden-payoff-200x43 (1).png"/>
          <p:cNvPicPr>
            <a:picLocks noChangeAspect="1"/>
          </p:cNvPicPr>
          <p:nvPr userDrawn="1"/>
        </p:nvPicPr>
        <p:blipFill>
          <a:blip r:embed="rId12"/>
          <a:stretch>
            <a:fillRect/>
          </a:stretch>
        </p:blipFill>
        <p:spPr>
          <a:xfrm>
            <a:off x="5130051" y="9407659"/>
            <a:ext cx="1565554" cy="303870"/>
          </a:xfrm>
          <a:prstGeom prst="rect">
            <a:avLst/>
          </a:prstGeom>
        </p:spPr>
      </p:pic>
    </p:spTree>
  </p:cSld>
  <p:clrMap bg1="lt1" tx1="dk1" bg2="lt2" tx2="dk2" accent1="accent1" accent2="accent2" accent3="accent3" accent4="accent4" accent5="accent5" accent6="accent6" hlink="hlink" folHlink="folHlink"/>
  <p:sldLayoutIdLst>
    <p:sldLayoutId id="2147483786" r:id="rId1"/>
    <p:sldLayoutId id="2147483812" r:id="rId2"/>
    <p:sldLayoutId id="2147483787" r:id="rId3"/>
    <p:sldLayoutId id="2147483814" r:id="rId4"/>
    <p:sldLayoutId id="2147483815" r:id="rId5"/>
    <p:sldLayoutId id="2147483808" r:id="rId6"/>
    <p:sldLayoutId id="2147483795" r:id="rId7"/>
    <p:sldLayoutId id="2147483796" r:id="rId8"/>
    <p:sldLayoutId id="2147483792" r:id="rId9"/>
    <p:sldLayoutId id="2147483810" r:id="rId10"/>
  </p:sldLayoutIdLst>
  <p:transition spd="slow"/>
  <p:timing>
    <p:tnLst>
      <p:par>
        <p:cTn id="1" dur="indefinite" restart="never" nodeType="tmRoot"/>
      </p:par>
    </p:tnLst>
  </p:timing>
  <p:txStyles>
    <p:titleStyle>
      <a:lvl1pPr algn="ctr" defTabSz="515774" rtl="0" eaLnBrk="1" fontAlgn="base" hangingPunct="1">
        <a:spcBef>
          <a:spcPct val="0"/>
        </a:spcBef>
        <a:spcAft>
          <a:spcPct val="0"/>
        </a:spcAft>
        <a:defRPr sz="5000" kern="1200">
          <a:solidFill>
            <a:schemeClr val="tx1"/>
          </a:solidFill>
          <a:latin typeface="+mj-lt"/>
          <a:ea typeface="+mj-ea"/>
          <a:cs typeface="+mj-cs"/>
        </a:defRPr>
      </a:lvl1pPr>
      <a:lvl2pPr algn="ctr" defTabSz="515774" rtl="0" eaLnBrk="1" fontAlgn="base" hangingPunct="1">
        <a:spcBef>
          <a:spcPct val="0"/>
        </a:spcBef>
        <a:spcAft>
          <a:spcPct val="0"/>
        </a:spcAft>
        <a:defRPr sz="5000">
          <a:solidFill>
            <a:schemeClr val="tx1"/>
          </a:solidFill>
          <a:latin typeface="Calibri" pitchFamily="34" charset="0"/>
        </a:defRPr>
      </a:lvl2pPr>
      <a:lvl3pPr algn="ctr" defTabSz="515774" rtl="0" eaLnBrk="1" fontAlgn="base" hangingPunct="1">
        <a:spcBef>
          <a:spcPct val="0"/>
        </a:spcBef>
        <a:spcAft>
          <a:spcPct val="0"/>
        </a:spcAft>
        <a:defRPr sz="5000">
          <a:solidFill>
            <a:schemeClr val="tx1"/>
          </a:solidFill>
          <a:latin typeface="Calibri" pitchFamily="34" charset="0"/>
        </a:defRPr>
      </a:lvl3pPr>
      <a:lvl4pPr algn="ctr" defTabSz="515774" rtl="0" eaLnBrk="1" fontAlgn="base" hangingPunct="1">
        <a:spcBef>
          <a:spcPct val="0"/>
        </a:spcBef>
        <a:spcAft>
          <a:spcPct val="0"/>
        </a:spcAft>
        <a:defRPr sz="5000">
          <a:solidFill>
            <a:schemeClr val="tx1"/>
          </a:solidFill>
          <a:latin typeface="Calibri" pitchFamily="34" charset="0"/>
        </a:defRPr>
      </a:lvl4pPr>
      <a:lvl5pPr algn="ctr" defTabSz="515774" rtl="0" eaLnBrk="1" fontAlgn="base" hangingPunct="1">
        <a:spcBef>
          <a:spcPct val="0"/>
        </a:spcBef>
        <a:spcAft>
          <a:spcPct val="0"/>
        </a:spcAft>
        <a:defRPr sz="5000">
          <a:solidFill>
            <a:schemeClr val="tx1"/>
          </a:solidFill>
          <a:latin typeface="Calibri" pitchFamily="34" charset="0"/>
        </a:defRPr>
      </a:lvl5pPr>
      <a:lvl6pPr marL="515774" algn="ctr" defTabSz="515774" rtl="0" eaLnBrk="1" fontAlgn="base" hangingPunct="1">
        <a:spcBef>
          <a:spcPct val="0"/>
        </a:spcBef>
        <a:spcAft>
          <a:spcPct val="0"/>
        </a:spcAft>
        <a:defRPr sz="5000">
          <a:solidFill>
            <a:schemeClr val="tx1"/>
          </a:solidFill>
          <a:latin typeface="Calibri" pitchFamily="34" charset="0"/>
        </a:defRPr>
      </a:lvl6pPr>
      <a:lvl7pPr marL="1031547" algn="ctr" defTabSz="515774" rtl="0" eaLnBrk="1" fontAlgn="base" hangingPunct="1">
        <a:spcBef>
          <a:spcPct val="0"/>
        </a:spcBef>
        <a:spcAft>
          <a:spcPct val="0"/>
        </a:spcAft>
        <a:defRPr sz="5000">
          <a:solidFill>
            <a:schemeClr val="tx1"/>
          </a:solidFill>
          <a:latin typeface="Calibri" pitchFamily="34" charset="0"/>
        </a:defRPr>
      </a:lvl7pPr>
      <a:lvl8pPr marL="1547321" algn="ctr" defTabSz="515774" rtl="0" eaLnBrk="1" fontAlgn="base" hangingPunct="1">
        <a:spcBef>
          <a:spcPct val="0"/>
        </a:spcBef>
        <a:spcAft>
          <a:spcPct val="0"/>
        </a:spcAft>
        <a:defRPr sz="5000">
          <a:solidFill>
            <a:schemeClr val="tx1"/>
          </a:solidFill>
          <a:latin typeface="Calibri" pitchFamily="34" charset="0"/>
        </a:defRPr>
      </a:lvl8pPr>
      <a:lvl9pPr marL="2063094" algn="ctr" defTabSz="515774" rtl="0" eaLnBrk="1" fontAlgn="base" hangingPunct="1">
        <a:spcBef>
          <a:spcPct val="0"/>
        </a:spcBef>
        <a:spcAft>
          <a:spcPct val="0"/>
        </a:spcAft>
        <a:defRPr sz="5000">
          <a:solidFill>
            <a:schemeClr val="tx1"/>
          </a:solidFill>
          <a:latin typeface="Calibri" pitchFamily="34" charset="0"/>
        </a:defRPr>
      </a:lvl9pPr>
    </p:titleStyle>
    <p:bodyStyle>
      <a:lvl1pPr marL="386830" indent="-386830" algn="l" defTabSz="515774" rtl="0" eaLnBrk="1" fontAlgn="base" hangingPunct="1">
        <a:spcBef>
          <a:spcPct val="20000"/>
        </a:spcBef>
        <a:spcAft>
          <a:spcPct val="0"/>
        </a:spcAft>
        <a:buFont typeface="Arial" pitchFamily="34" charset="0"/>
        <a:buChar char="•"/>
        <a:defRPr sz="3600" kern="1200">
          <a:solidFill>
            <a:schemeClr val="tx1"/>
          </a:solidFill>
          <a:latin typeface="+mn-lt"/>
          <a:ea typeface="+mn-ea"/>
          <a:cs typeface="+mn-cs"/>
        </a:defRPr>
      </a:lvl1pPr>
      <a:lvl2pPr marL="838132" indent="-322358" algn="l" defTabSz="515774"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2pPr>
      <a:lvl3pPr marL="1289434" indent="-257887" algn="l" defTabSz="515774" rtl="0" eaLnBrk="1" fontAlgn="base" hangingPunct="1">
        <a:spcBef>
          <a:spcPct val="20000"/>
        </a:spcBef>
        <a:spcAft>
          <a:spcPct val="0"/>
        </a:spcAft>
        <a:buFont typeface="Arial" pitchFamily="34" charset="0"/>
        <a:buChar char="•"/>
        <a:defRPr sz="2700" kern="1200">
          <a:solidFill>
            <a:schemeClr val="tx1"/>
          </a:solidFill>
          <a:latin typeface="+mn-lt"/>
          <a:ea typeface="+mn-ea"/>
          <a:cs typeface="+mn-cs"/>
        </a:defRPr>
      </a:lvl3pPr>
      <a:lvl4pPr marL="1805208" indent="-257887" algn="l" defTabSz="515774" rtl="0" eaLnBrk="1" fontAlgn="base" hangingPunct="1">
        <a:spcBef>
          <a:spcPct val="20000"/>
        </a:spcBef>
        <a:spcAft>
          <a:spcPct val="0"/>
        </a:spcAft>
        <a:buFont typeface="Arial" pitchFamily="34" charset="0"/>
        <a:buChar char="–"/>
        <a:defRPr sz="2300" kern="1200">
          <a:solidFill>
            <a:schemeClr val="tx1"/>
          </a:solidFill>
          <a:latin typeface="+mn-lt"/>
          <a:ea typeface="+mn-ea"/>
          <a:cs typeface="+mn-cs"/>
        </a:defRPr>
      </a:lvl4pPr>
      <a:lvl5pPr marL="2320982" indent="-257887" algn="l" defTabSz="515774" rtl="0" eaLnBrk="1" fontAlgn="base" hangingPunct="1">
        <a:spcBef>
          <a:spcPct val="20000"/>
        </a:spcBef>
        <a:spcAft>
          <a:spcPct val="0"/>
        </a:spcAft>
        <a:buFont typeface="Arial" pitchFamily="34" charset="0"/>
        <a:buChar char="»"/>
        <a:defRPr sz="2300" kern="1200">
          <a:solidFill>
            <a:schemeClr val="tx1"/>
          </a:solidFill>
          <a:latin typeface="+mn-lt"/>
          <a:ea typeface="+mn-ea"/>
          <a:cs typeface="+mn-cs"/>
        </a:defRPr>
      </a:lvl5pPr>
      <a:lvl6pPr marL="2836755" indent="-257887" algn="l" defTabSz="515774" rtl="0" eaLnBrk="1" latinLnBrk="0" hangingPunct="1">
        <a:spcBef>
          <a:spcPct val="20000"/>
        </a:spcBef>
        <a:buFont typeface="Arial"/>
        <a:buChar char="•"/>
        <a:defRPr sz="2300" kern="1200">
          <a:solidFill>
            <a:schemeClr val="tx1"/>
          </a:solidFill>
          <a:latin typeface="+mn-lt"/>
          <a:ea typeface="+mn-ea"/>
          <a:cs typeface="+mn-cs"/>
        </a:defRPr>
      </a:lvl6pPr>
      <a:lvl7pPr marL="3352529" indent="-257887" algn="l" defTabSz="515774" rtl="0" eaLnBrk="1" latinLnBrk="0" hangingPunct="1">
        <a:spcBef>
          <a:spcPct val="20000"/>
        </a:spcBef>
        <a:buFont typeface="Arial"/>
        <a:buChar char="•"/>
        <a:defRPr sz="2300" kern="1200">
          <a:solidFill>
            <a:schemeClr val="tx1"/>
          </a:solidFill>
          <a:latin typeface="+mn-lt"/>
          <a:ea typeface="+mn-ea"/>
          <a:cs typeface="+mn-cs"/>
        </a:defRPr>
      </a:lvl7pPr>
      <a:lvl8pPr marL="3868302" indent="-257887" algn="l" defTabSz="515774" rtl="0" eaLnBrk="1" latinLnBrk="0" hangingPunct="1">
        <a:spcBef>
          <a:spcPct val="20000"/>
        </a:spcBef>
        <a:buFont typeface="Arial"/>
        <a:buChar char="•"/>
        <a:defRPr sz="2300" kern="1200">
          <a:solidFill>
            <a:schemeClr val="tx1"/>
          </a:solidFill>
          <a:latin typeface="+mn-lt"/>
          <a:ea typeface="+mn-ea"/>
          <a:cs typeface="+mn-cs"/>
        </a:defRPr>
      </a:lvl8pPr>
      <a:lvl9pPr marL="4384076" indent="-257887" algn="l" defTabSz="515774"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da-DK"/>
      </a:defPPr>
      <a:lvl1pPr marL="0" algn="l" defTabSz="515774" rtl="0" eaLnBrk="1" latinLnBrk="0" hangingPunct="1">
        <a:defRPr sz="2000" kern="1200">
          <a:solidFill>
            <a:schemeClr val="tx1"/>
          </a:solidFill>
          <a:latin typeface="+mn-lt"/>
          <a:ea typeface="+mn-ea"/>
          <a:cs typeface="+mn-cs"/>
        </a:defRPr>
      </a:lvl1pPr>
      <a:lvl2pPr marL="515774" algn="l" defTabSz="515774" rtl="0" eaLnBrk="1" latinLnBrk="0" hangingPunct="1">
        <a:defRPr sz="2000" kern="1200">
          <a:solidFill>
            <a:schemeClr val="tx1"/>
          </a:solidFill>
          <a:latin typeface="+mn-lt"/>
          <a:ea typeface="+mn-ea"/>
          <a:cs typeface="+mn-cs"/>
        </a:defRPr>
      </a:lvl2pPr>
      <a:lvl3pPr marL="1031547" algn="l" defTabSz="515774" rtl="0" eaLnBrk="1" latinLnBrk="0" hangingPunct="1">
        <a:defRPr sz="2000" kern="1200">
          <a:solidFill>
            <a:schemeClr val="tx1"/>
          </a:solidFill>
          <a:latin typeface="+mn-lt"/>
          <a:ea typeface="+mn-ea"/>
          <a:cs typeface="+mn-cs"/>
        </a:defRPr>
      </a:lvl3pPr>
      <a:lvl4pPr marL="1547321" algn="l" defTabSz="515774" rtl="0" eaLnBrk="1" latinLnBrk="0" hangingPunct="1">
        <a:defRPr sz="2000" kern="1200">
          <a:solidFill>
            <a:schemeClr val="tx1"/>
          </a:solidFill>
          <a:latin typeface="+mn-lt"/>
          <a:ea typeface="+mn-ea"/>
          <a:cs typeface="+mn-cs"/>
        </a:defRPr>
      </a:lvl4pPr>
      <a:lvl5pPr marL="2063094" algn="l" defTabSz="515774" rtl="0" eaLnBrk="1" latinLnBrk="0" hangingPunct="1">
        <a:defRPr sz="2000" kern="1200">
          <a:solidFill>
            <a:schemeClr val="tx1"/>
          </a:solidFill>
          <a:latin typeface="+mn-lt"/>
          <a:ea typeface="+mn-ea"/>
          <a:cs typeface="+mn-cs"/>
        </a:defRPr>
      </a:lvl5pPr>
      <a:lvl6pPr marL="2578868" algn="l" defTabSz="515774" rtl="0" eaLnBrk="1" latinLnBrk="0" hangingPunct="1">
        <a:defRPr sz="2000" kern="1200">
          <a:solidFill>
            <a:schemeClr val="tx1"/>
          </a:solidFill>
          <a:latin typeface="+mn-lt"/>
          <a:ea typeface="+mn-ea"/>
          <a:cs typeface="+mn-cs"/>
        </a:defRPr>
      </a:lvl6pPr>
      <a:lvl7pPr marL="3094641" algn="l" defTabSz="515774" rtl="0" eaLnBrk="1" latinLnBrk="0" hangingPunct="1">
        <a:defRPr sz="2000" kern="1200">
          <a:solidFill>
            <a:schemeClr val="tx1"/>
          </a:solidFill>
          <a:latin typeface="+mn-lt"/>
          <a:ea typeface="+mn-ea"/>
          <a:cs typeface="+mn-cs"/>
        </a:defRPr>
      </a:lvl7pPr>
      <a:lvl8pPr marL="3610415" algn="l" defTabSz="515774" rtl="0" eaLnBrk="1" latinLnBrk="0" hangingPunct="1">
        <a:defRPr sz="2000" kern="1200">
          <a:solidFill>
            <a:schemeClr val="tx1"/>
          </a:solidFill>
          <a:latin typeface="+mn-lt"/>
          <a:ea typeface="+mn-ea"/>
          <a:cs typeface="+mn-cs"/>
        </a:defRPr>
      </a:lvl8pPr>
      <a:lvl9pPr marL="4126188" algn="l" defTabSz="51577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6.xml"/><Relationship Id="rId4" Type="http://schemas.openxmlformats.org/officeDocument/2006/relationships/image" Target="../media/image66.emf"/></Relationships>
</file>

<file path=ppt/slides/_rels/slide75.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6.xml"/><Relationship Id="rId4" Type="http://schemas.openxmlformats.org/officeDocument/2006/relationships/image" Target="../media/image69.emf"/></Relationships>
</file>

<file path=ppt/slides/_rels/slide76.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
            <a:ext cx="6858000" cy="8813042"/>
          </a:xfrm>
          <a:prstGeom prst="rect">
            <a:avLst/>
          </a:prstGeom>
        </p:spPr>
      </p:pic>
      <p:sp>
        <p:nvSpPr>
          <p:cNvPr id="13" name="Pladsholder til tekst 1"/>
          <p:cNvSpPr>
            <a:spLocks noGrp="1"/>
          </p:cNvSpPr>
          <p:nvPr>
            <p:ph type="body" sz="quarter" idx="4294967295"/>
          </p:nvPr>
        </p:nvSpPr>
        <p:spPr>
          <a:xfrm>
            <a:off x="219327" y="3728864"/>
            <a:ext cx="5009873" cy="1113167"/>
          </a:xfrm>
          <a:prstGeom prst="rect">
            <a:avLst/>
          </a:prstGeom>
        </p:spPr>
        <p:txBody>
          <a:bodyPr lIns="103155" tIns="51577" rIns="103155" bIns="51577"/>
          <a:lstStyle/>
          <a:p>
            <a:pPr marL="0" indent="0">
              <a:buNone/>
            </a:pPr>
            <a:r>
              <a:rPr lang="da-DK" sz="2800" dirty="0">
                <a:solidFill>
                  <a:schemeClr val="bg1"/>
                </a:solidFill>
              </a:rPr>
              <a:t>Danskernes holdninger og kendskab til udviklingsbistand og forholdene i udviklingslandene</a:t>
            </a:r>
          </a:p>
        </p:txBody>
      </p:sp>
      <p:sp>
        <p:nvSpPr>
          <p:cNvPr id="14" name="Pladsholder til tekst 4"/>
          <p:cNvSpPr>
            <a:spLocks noGrp="1"/>
          </p:cNvSpPr>
          <p:nvPr>
            <p:ph type="body" sz="quarter" idx="4294967295"/>
          </p:nvPr>
        </p:nvSpPr>
        <p:spPr>
          <a:xfrm>
            <a:off x="219306" y="5385048"/>
            <a:ext cx="5197094" cy="547836"/>
          </a:xfrm>
          <a:prstGeom prst="rect">
            <a:avLst/>
          </a:prstGeom>
        </p:spPr>
        <p:txBody>
          <a:bodyPr lIns="103155" tIns="51577" rIns="103155" bIns="51577"/>
          <a:lstStyle/>
          <a:p>
            <a:pPr marL="0" indent="0">
              <a:buNone/>
            </a:pPr>
            <a:r>
              <a:rPr lang="da-DK" sz="2400" dirty="0" smtClean="0">
                <a:solidFill>
                  <a:schemeClr val="bg1"/>
                </a:solidFill>
                <a:latin typeface="Corbel" panose="020B0503020204020204" pitchFamily="34" charset="0"/>
              </a:rPr>
              <a:t>Rapport udarbejdet af Wilke for Danida</a:t>
            </a:r>
            <a:endParaRPr lang="da-DK" sz="2400" dirty="0">
              <a:solidFill>
                <a:schemeClr val="bg1"/>
              </a:solidFill>
              <a:latin typeface="Corbel" panose="020B0503020204020204" pitchFamily="34" charset="0"/>
            </a:endParaRPr>
          </a:p>
        </p:txBody>
      </p:sp>
      <p:sp>
        <p:nvSpPr>
          <p:cNvPr id="15" name="Pladsholder til tekst 5"/>
          <p:cNvSpPr>
            <a:spLocks noGrp="1"/>
          </p:cNvSpPr>
          <p:nvPr>
            <p:ph type="body" sz="quarter" idx="4294967295"/>
          </p:nvPr>
        </p:nvSpPr>
        <p:spPr>
          <a:xfrm>
            <a:off x="219327" y="5988642"/>
            <a:ext cx="5197094" cy="567336"/>
          </a:xfrm>
          <a:prstGeom prst="rect">
            <a:avLst/>
          </a:prstGeom>
        </p:spPr>
        <p:txBody>
          <a:bodyPr lIns="103155" tIns="51577" rIns="103155" bIns="51577"/>
          <a:lstStyle/>
          <a:p>
            <a:pPr marL="0" indent="0">
              <a:buNone/>
            </a:pPr>
            <a:r>
              <a:rPr lang="da-DK" sz="1600" dirty="0" smtClean="0">
                <a:solidFill>
                  <a:schemeClr val="accent1">
                    <a:lumMod val="20000"/>
                    <a:lumOff val="80000"/>
                  </a:schemeClr>
                </a:solidFill>
                <a:latin typeface="Corbel" panose="020B0503020204020204" pitchFamily="34" charset="0"/>
              </a:rPr>
              <a:t>2015</a:t>
            </a:r>
            <a:endParaRPr lang="da-DK" sz="1600" dirty="0">
              <a:solidFill>
                <a:schemeClr val="accent1">
                  <a:lumMod val="20000"/>
                  <a:lumOff val="80000"/>
                </a:schemeClr>
              </a:solidFill>
              <a:latin typeface="Corbel" panose="020B0503020204020204" pitchFamily="34" charset="0"/>
            </a:endParaRPr>
          </a:p>
        </p:txBody>
      </p:sp>
      <p:sp>
        <p:nvSpPr>
          <p:cNvPr id="2" name="Rektangel 1"/>
          <p:cNvSpPr/>
          <p:nvPr/>
        </p:nvSpPr>
        <p:spPr>
          <a:xfrm>
            <a:off x="116633" y="9201471"/>
            <a:ext cx="1008112" cy="4320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3" tIns="45717" rIns="91433" bIns="45717" rtlCol="0" anchor="ctr"/>
          <a:lstStyle/>
          <a:p>
            <a:pPr algn="ctr"/>
            <a:endParaRPr lang="da-DK"/>
          </a:p>
        </p:txBody>
      </p:sp>
    </p:spTree>
    <p:extLst>
      <p:ext uri="{BB962C8B-B14F-4D97-AF65-F5344CB8AC3E}">
        <p14:creationId xmlns:p14="http://schemas.microsoft.com/office/powerpoint/2010/main" val="1987327700"/>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800" dirty="0" smtClean="0">
                <a:solidFill>
                  <a:schemeClr val="tx1"/>
                </a:solidFill>
              </a:rPr>
              <a:t>Holdning til hvorvidt Danmark bruger for mange eller for få penge på udviklingsbistand</a:t>
            </a:r>
            <a:endParaRPr lang="da-DK" sz="1800" dirty="0">
              <a:solidFill>
                <a:schemeClr val="tx1"/>
              </a:solidFill>
            </a:endParaRPr>
          </a:p>
        </p:txBody>
      </p:sp>
      <p:sp>
        <p:nvSpPr>
          <p:cNvPr id="4" name="Tekstboks 3"/>
          <p:cNvSpPr txBox="1"/>
          <p:nvPr/>
        </p:nvSpPr>
        <p:spPr>
          <a:xfrm>
            <a:off x="332657" y="1904350"/>
            <a:ext cx="1440160" cy="246221"/>
          </a:xfrm>
          <a:prstGeom prst="rect">
            <a:avLst/>
          </a:prstGeom>
          <a:noFill/>
        </p:spPr>
        <p:txBody>
          <a:bodyPr wrap="square" lIns="91433" tIns="45717" rIns="91433" bIns="45717" rtlCol="0">
            <a:spAutoFit/>
          </a:bodyPr>
          <a:lstStyle/>
          <a:p>
            <a:r>
              <a:rPr lang="da-DK" sz="1000" dirty="0" smtClean="0">
                <a:latin typeface="Corbel" pitchFamily="34" charset="0"/>
              </a:rPr>
              <a:t>Alle tal er %</a:t>
            </a:r>
            <a:endParaRPr lang="da-DK" sz="1000" dirty="0">
              <a:latin typeface="Corbel" pitchFamily="34" charset="0"/>
            </a:endParaRPr>
          </a:p>
        </p:txBody>
      </p:sp>
      <p:sp>
        <p:nvSpPr>
          <p:cNvPr id="8" name="Titel 1"/>
          <p:cNvSpPr txBox="1">
            <a:spLocks/>
          </p:cNvSpPr>
          <p:nvPr/>
        </p:nvSpPr>
        <p:spPr>
          <a:xfrm>
            <a:off x="240427" y="1424609"/>
            <a:ext cx="6579474" cy="333078"/>
          </a:xfrm>
          <a:prstGeom prst="rect">
            <a:avLst/>
          </a:prstGeom>
        </p:spPr>
        <p:txBody>
          <a:bodyPr lIns="103155" tIns="51577" rIns="103155" bIns="51577"/>
          <a:lstStyle/>
          <a:p>
            <a:pPr>
              <a:defRPr/>
            </a:pPr>
            <a:r>
              <a:rPr lang="da-DK" sz="1400" dirty="0">
                <a:latin typeface="Corbel" pitchFamily="34" charset="0"/>
              </a:rPr>
              <a:t>Figur </a:t>
            </a:r>
            <a:r>
              <a:rPr lang="da-DK" sz="1400" dirty="0" smtClean="0">
                <a:latin typeface="Corbel" pitchFamily="34" charset="0"/>
              </a:rPr>
              <a:t>2</a:t>
            </a:r>
            <a:r>
              <a:rPr lang="da-DK" sz="1400" dirty="0">
                <a:latin typeface="Corbel" pitchFamily="34" charset="0"/>
              </a:rPr>
              <a:t>: Mener du, at det offentlige bruger for mange penge, passende eller for få penge på udviklingsbistand?</a:t>
            </a:r>
          </a:p>
        </p:txBody>
      </p:sp>
      <p:pic>
        <p:nvPicPr>
          <p:cNvPr id="3" name="Billede 2"/>
          <p:cNvPicPr>
            <a:picLocks noChangeAspect="1" noChangeArrowheads="1"/>
          </p:cNvPicPr>
          <p:nvPr>
            <p:extLst>
              <p:ext uri="{D42A27DB-BD31-4B8C-83A1-F6EECF244321}">
                <p14:modId xmlns:p14="http://schemas.microsoft.com/office/powerpoint/2010/main" val="2805502429"/>
              </p:ext>
            </p:extLst>
          </p:nvPr>
        </p:nvPicPr>
        <p:blipFill>
          <a:blip r:embed="rId2"/>
          <a:srcRect/>
          <a:stretch>
            <a:fillRect/>
          </a:stretch>
        </p:blipFill>
        <p:spPr bwMode="auto">
          <a:xfrm>
            <a:off x="404664" y="2045867"/>
            <a:ext cx="6459538" cy="424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kstboks 6"/>
          <p:cNvSpPr txBox="1"/>
          <p:nvPr/>
        </p:nvSpPr>
        <p:spPr>
          <a:xfrm>
            <a:off x="333376" y="8904000"/>
            <a:ext cx="6047953" cy="507825"/>
          </a:xfrm>
          <a:prstGeom prst="rect">
            <a:avLst/>
          </a:prstGeom>
          <a:noFill/>
        </p:spPr>
        <p:txBody>
          <a:bodyPr wrap="square" lIns="91433" tIns="45717" rIns="91433" bIns="45717" rtlCol="0">
            <a:spAutoFit/>
          </a:bodyPr>
          <a:lstStyle/>
          <a:p>
            <a:r>
              <a:rPr lang="da-DK" sz="900" i="1" dirty="0">
                <a:latin typeface="Corbel" pitchFamily="34" charset="0"/>
              </a:rPr>
              <a:t>Q17. Mener du, at det offentlige bruger for mange penge, passende eller for få penge på udviklingsbistand</a:t>
            </a:r>
            <a:r>
              <a:rPr lang="da-DK" sz="900" i="1" dirty="0" smtClean="0">
                <a:latin typeface="Corbel" pitchFamily="34" charset="0"/>
              </a:rPr>
              <a:t>?</a:t>
            </a:r>
          </a:p>
          <a:p>
            <a:r>
              <a:rPr lang="da-DK" sz="900" i="1" dirty="0" smtClean="0">
                <a:latin typeface="Corbel" pitchFamily="34" charset="0"/>
              </a:rPr>
              <a:t> - ”For få penge” = andel der svarer ”Alt for få penge” eller ”For få penge”</a:t>
            </a:r>
          </a:p>
          <a:p>
            <a:r>
              <a:rPr lang="da-DK" sz="900" i="1" dirty="0" smtClean="0">
                <a:latin typeface="Corbel" pitchFamily="34" charset="0"/>
              </a:rPr>
              <a:t> - ”For mange penge” = andel der svarer ”Alt for mange penge” eller ”For mange penge”</a:t>
            </a:r>
            <a:endParaRPr lang="da-DK" sz="900" i="1" dirty="0">
              <a:latin typeface="Corbel" pitchFamily="34" charset="0"/>
            </a:endParaRPr>
          </a:p>
        </p:txBody>
      </p:sp>
      <p:sp>
        <p:nvSpPr>
          <p:cNvPr id="9" name="Tekstboks 8"/>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a:latin typeface="Corbel" pitchFamily="34" charset="0"/>
              </a:rPr>
              <a:t>Del 1 – Danskernes holdninger og kendskab til udviklingsbistand</a:t>
            </a:r>
          </a:p>
        </p:txBody>
      </p:sp>
      <p:sp>
        <p:nvSpPr>
          <p:cNvPr id="10" name="Tekstboks 9"/>
          <p:cNvSpPr txBox="1"/>
          <p:nvPr/>
        </p:nvSpPr>
        <p:spPr>
          <a:xfrm>
            <a:off x="333376" y="6095926"/>
            <a:ext cx="6047953" cy="2970038"/>
          </a:xfrm>
          <a:prstGeom prst="rect">
            <a:avLst/>
          </a:prstGeom>
          <a:noFill/>
        </p:spPr>
        <p:txBody>
          <a:bodyPr wrap="square" lIns="91433" tIns="45717" rIns="91433" bIns="45717" rtlCol="0">
            <a:spAutoFit/>
          </a:bodyPr>
          <a:lstStyle/>
          <a:p>
            <a:pPr marL="171437" indent="-171437" algn="just">
              <a:buFont typeface="Wingdings" panose="05000000000000000000" pitchFamily="2" charset="2"/>
              <a:buChar char="v"/>
            </a:pPr>
            <a:r>
              <a:rPr lang="da-DK" sz="1100" dirty="0">
                <a:latin typeface="Corbel" pitchFamily="34" charset="0"/>
              </a:rPr>
              <a:t>De seneste 5 år har der været et stabilt niveau for holdningen til, hvorvidt Danmark bruger for mange eller for få penge på udviklingsbistanden. </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smtClean="0">
                <a:latin typeface="Corbel" pitchFamily="34" charset="0"/>
              </a:rPr>
              <a:t>Andelen af danskere, </a:t>
            </a:r>
            <a:r>
              <a:rPr lang="da-DK" sz="1100" dirty="0">
                <a:latin typeface="Corbel" pitchFamily="34" charset="0"/>
              </a:rPr>
              <a:t>der synes, at Danmark bruger en passende mængde </a:t>
            </a:r>
            <a:r>
              <a:rPr lang="da-DK" sz="1100" dirty="0" smtClean="0">
                <a:latin typeface="Corbel" pitchFamily="34" charset="0"/>
              </a:rPr>
              <a:t>penge eller for </a:t>
            </a:r>
            <a:r>
              <a:rPr lang="da-DK" sz="1100" dirty="0">
                <a:latin typeface="Corbel" pitchFamily="34" charset="0"/>
              </a:rPr>
              <a:t>få penge på </a:t>
            </a:r>
            <a:r>
              <a:rPr lang="da-DK" sz="1100" dirty="0" smtClean="0">
                <a:latin typeface="Corbel" pitchFamily="34" charset="0"/>
              </a:rPr>
              <a:t>udviklingsbistanden, er på niveau med sidste år. I andet halvår 2015 angiver en større andel (end i første halvår), at det offentlige bruger for få penge på udviklingsbistand.</a:t>
            </a:r>
            <a:endParaRPr lang="da-DK" sz="1100" dirty="0">
              <a:latin typeface="Corbel" pitchFamily="34" charset="0"/>
            </a:endParaRP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Det er i højere grad </a:t>
            </a:r>
            <a:r>
              <a:rPr lang="da-DK" sz="1100" dirty="0" smtClean="0">
                <a:latin typeface="Corbel" pitchFamily="34" charset="0"/>
              </a:rPr>
              <a:t>mænd, </a:t>
            </a:r>
            <a:r>
              <a:rPr lang="da-DK" sz="1100" dirty="0">
                <a:latin typeface="Corbel" pitchFamily="34" charset="0"/>
              </a:rPr>
              <a:t>der mener, at det offentlige bruger for mange penge på udviklingsbistand. </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Ligeledes er det i højere grad danskere med en kort/mellemlang videregående uddannelse eller lavere, som mener, at det offentlige bruger for mange penge på udviklingsbistand.</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Den andel af danskere, der </a:t>
            </a:r>
            <a:r>
              <a:rPr lang="da-DK" sz="1100" dirty="0" smtClean="0">
                <a:latin typeface="Corbel" pitchFamily="34" charset="0"/>
              </a:rPr>
              <a:t>synes, </a:t>
            </a:r>
            <a:r>
              <a:rPr lang="da-DK" sz="1100" dirty="0">
                <a:latin typeface="Corbel" pitchFamily="34" charset="0"/>
              </a:rPr>
              <a:t>at det offentlige bruger for få penge, </a:t>
            </a:r>
            <a:r>
              <a:rPr lang="da-DK" sz="1100" dirty="0" smtClean="0">
                <a:latin typeface="Corbel" pitchFamily="34" charset="0"/>
              </a:rPr>
              <a:t>mener ligeledes i højere grad, </a:t>
            </a:r>
            <a:r>
              <a:rPr lang="da-DK" sz="1100" dirty="0">
                <a:latin typeface="Corbel" pitchFamily="34" charset="0"/>
              </a:rPr>
              <a:t>at vi har </a:t>
            </a:r>
            <a:r>
              <a:rPr lang="da-DK" sz="1100" dirty="0" smtClean="0">
                <a:latin typeface="Corbel" pitchFamily="34" charset="0"/>
              </a:rPr>
              <a:t>en moralsk forpligtelse, og at </a:t>
            </a:r>
            <a:r>
              <a:rPr lang="da-DK" sz="1100" dirty="0">
                <a:latin typeface="Corbel" pitchFamily="34" charset="0"/>
              </a:rPr>
              <a:t>udviklingsbistanden rent faktisk gør nytte.</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endParaRPr lang="da-DK" sz="1100" dirty="0">
              <a:latin typeface="Corbel" pitchFamily="34" charset="0"/>
            </a:endParaRPr>
          </a:p>
        </p:txBody>
      </p:sp>
    </p:spTree>
    <p:extLst>
      <p:ext uri="{BB962C8B-B14F-4D97-AF65-F5344CB8AC3E}">
        <p14:creationId xmlns:p14="http://schemas.microsoft.com/office/powerpoint/2010/main" val="3094552797"/>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800" dirty="0" smtClean="0">
                <a:solidFill>
                  <a:schemeClr val="tx1"/>
                </a:solidFill>
              </a:rPr>
              <a:t>Danskernes tro på hvorvidt udviklingsbistanden hjælper eller ej</a:t>
            </a:r>
            <a:endParaRPr lang="da-DK" sz="1800" dirty="0">
              <a:solidFill>
                <a:schemeClr val="tx1"/>
              </a:solidFill>
            </a:endParaRPr>
          </a:p>
        </p:txBody>
      </p:sp>
      <p:sp>
        <p:nvSpPr>
          <p:cNvPr id="6" name="Titel 1"/>
          <p:cNvSpPr txBox="1">
            <a:spLocks/>
          </p:cNvSpPr>
          <p:nvPr/>
        </p:nvSpPr>
        <p:spPr>
          <a:xfrm>
            <a:off x="240427" y="1424609"/>
            <a:ext cx="6579474" cy="333078"/>
          </a:xfrm>
          <a:prstGeom prst="rect">
            <a:avLst/>
          </a:prstGeom>
        </p:spPr>
        <p:txBody>
          <a:bodyPr lIns="103155" tIns="51577" rIns="103155" bIns="51577"/>
          <a:lstStyle/>
          <a:p>
            <a:pPr>
              <a:defRPr/>
            </a:pPr>
            <a:r>
              <a:rPr lang="da-DK" sz="1400" dirty="0" smtClean="0">
                <a:latin typeface="Corbel" pitchFamily="34" charset="0"/>
                <a:ea typeface="+mj-ea"/>
                <a:cs typeface="+mj-cs"/>
              </a:rPr>
              <a:t>Figur 3: I hvilken grad mener du, at udviklingsbistanden hjælper?</a:t>
            </a:r>
            <a:endParaRPr lang="da-DK" sz="1400" dirty="0">
              <a:latin typeface="Corbel" pitchFamily="34" charset="0"/>
              <a:ea typeface="+mj-ea"/>
              <a:cs typeface="+mj-cs"/>
            </a:endParaRPr>
          </a:p>
        </p:txBody>
      </p:sp>
      <p:sp>
        <p:nvSpPr>
          <p:cNvPr id="7" name="Tekstboks 6"/>
          <p:cNvSpPr txBox="1"/>
          <p:nvPr/>
        </p:nvSpPr>
        <p:spPr>
          <a:xfrm>
            <a:off x="332657" y="1826461"/>
            <a:ext cx="1440160" cy="246221"/>
          </a:xfrm>
          <a:prstGeom prst="rect">
            <a:avLst/>
          </a:prstGeom>
          <a:noFill/>
        </p:spPr>
        <p:txBody>
          <a:bodyPr wrap="square" lIns="91433" tIns="45717" rIns="91433" bIns="45717" rtlCol="0">
            <a:spAutoFit/>
          </a:bodyPr>
          <a:lstStyle/>
          <a:p>
            <a:r>
              <a:rPr lang="da-DK" sz="1000" dirty="0" smtClean="0">
                <a:latin typeface="Corbel" pitchFamily="34" charset="0"/>
              </a:rPr>
              <a:t>Alle tal er %</a:t>
            </a:r>
            <a:endParaRPr lang="da-DK" sz="1000" dirty="0">
              <a:latin typeface="Corbel" pitchFamily="34" charset="0"/>
            </a:endParaRPr>
          </a:p>
        </p:txBody>
      </p:sp>
      <p:pic>
        <p:nvPicPr>
          <p:cNvPr id="3" name="Billede 2"/>
          <p:cNvPicPr>
            <a:picLocks noChangeAspect="1" noChangeArrowheads="1"/>
          </p:cNvPicPr>
          <p:nvPr>
            <p:extLst>
              <p:ext uri="{D42A27DB-BD31-4B8C-83A1-F6EECF244321}">
                <p14:modId xmlns:p14="http://schemas.microsoft.com/office/powerpoint/2010/main" val="1074085876"/>
              </p:ext>
            </p:extLst>
          </p:nvPr>
        </p:nvPicPr>
        <p:blipFill>
          <a:blip r:embed="rId2"/>
          <a:srcRect/>
          <a:stretch>
            <a:fillRect/>
          </a:stretch>
        </p:blipFill>
        <p:spPr bwMode="auto">
          <a:xfrm>
            <a:off x="425846" y="2072681"/>
            <a:ext cx="6459538" cy="424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kstboks 7"/>
          <p:cNvSpPr txBox="1"/>
          <p:nvPr/>
        </p:nvSpPr>
        <p:spPr>
          <a:xfrm>
            <a:off x="333376" y="8555438"/>
            <a:ext cx="6047953" cy="230832"/>
          </a:xfrm>
          <a:prstGeom prst="rect">
            <a:avLst/>
          </a:prstGeom>
          <a:noFill/>
        </p:spPr>
        <p:txBody>
          <a:bodyPr wrap="square" lIns="91433" tIns="45717" rIns="91433" bIns="45717" rtlCol="0">
            <a:spAutoFit/>
          </a:bodyPr>
          <a:lstStyle/>
          <a:p>
            <a:r>
              <a:rPr lang="da-DK" sz="900" i="1" dirty="0" smtClean="0">
                <a:latin typeface="Corbel" pitchFamily="34" charset="0"/>
              </a:rPr>
              <a:t>Q18. </a:t>
            </a:r>
            <a:r>
              <a:rPr lang="da-DK" sz="900" i="1" dirty="0">
                <a:latin typeface="Corbel" pitchFamily="34" charset="0"/>
              </a:rPr>
              <a:t>I hvilken grad mener du, at udviklingsbistanden hjælper?</a:t>
            </a:r>
          </a:p>
        </p:txBody>
      </p:sp>
      <p:sp>
        <p:nvSpPr>
          <p:cNvPr id="9" name="Tekstboks 8"/>
          <p:cNvSpPr txBox="1"/>
          <p:nvPr/>
        </p:nvSpPr>
        <p:spPr>
          <a:xfrm>
            <a:off x="333376" y="5738699"/>
            <a:ext cx="6047953" cy="2800761"/>
          </a:xfrm>
          <a:prstGeom prst="rect">
            <a:avLst/>
          </a:prstGeom>
          <a:noFill/>
        </p:spPr>
        <p:txBody>
          <a:bodyPr wrap="square" lIns="91433" tIns="45717" rIns="91433" bIns="45717" rtlCol="0">
            <a:spAutoFit/>
          </a:bodyPr>
          <a:lstStyle/>
          <a:p>
            <a:pPr marL="171437" indent="-171437" algn="just">
              <a:buFont typeface="Wingdings" panose="05000000000000000000" pitchFamily="2" charset="2"/>
              <a:buChar char="v"/>
            </a:pPr>
            <a:r>
              <a:rPr lang="da-DK" sz="1100" dirty="0">
                <a:latin typeface="Corbel" pitchFamily="34" charset="0"/>
              </a:rPr>
              <a:t>Danskernes tro på, at udviklingsbistanden hjælper, er igen stigende. Den negative </a:t>
            </a:r>
            <a:r>
              <a:rPr lang="da-DK" sz="1100" dirty="0" smtClean="0">
                <a:latin typeface="Corbel" pitchFamily="34" charset="0"/>
              </a:rPr>
              <a:t>udvikling </a:t>
            </a:r>
            <a:r>
              <a:rPr lang="da-DK" sz="1100" dirty="0">
                <a:latin typeface="Corbel" pitchFamily="34" charset="0"/>
              </a:rPr>
              <a:t>fra de sidste par år er derved blevet </a:t>
            </a:r>
            <a:r>
              <a:rPr lang="da-DK" sz="1100" dirty="0" smtClean="0">
                <a:latin typeface="Corbel" pitchFamily="34" charset="0"/>
              </a:rPr>
              <a:t>vendt </a:t>
            </a:r>
            <a:r>
              <a:rPr lang="da-DK" sz="1100" dirty="0">
                <a:latin typeface="Corbel" pitchFamily="34" charset="0"/>
              </a:rPr>
              <a:t>blandt danskerne. I andet halvår 2015 angiver flere ligeledes, at de </a:t>
            </a:r>
            <a:r>
              <a:rPr lang="da-DK" sz="1100" dirty="0" smtClean="0">
                <a:latin typeface="Corbel" pitchFamily="34" charset="0"/>
              </a:rPr>
              <a:t>mener, </a:t>
            </a:r>
            <a:r>
              <a:rPr lang="da-DK" sz="1100" dirty="0">
                <a:latin typeface="Corbel" pitchFamily="34" charset="0"/>
              </a:rPr>
              <a:t>at udviklingsbistanden </a:t>
            </a:r>
            <a:r>
              <a:rPr lang="da-DK" sz="1100" dirty="0" smtClean="0">
                <a:latin typeface="Corbel" pitchFamily="34" charset="0"/>
              </a:rPr>
              <a:t>hjælper (i forhold til første halvår 2015).</a:t>
            </a:r>
            <a:endParaRPr lang="da-DK" sz="1100" dirty="0">
              <a:latin typeface="Corbel" pitchFamily="34" charset="0"/>
            </a:endParaRP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Niveauet af danskere, der mener, at udviklingsbistanden gør en </a:t>
            </a:r>
            <a:r>
              <a:rPr lang="da-DK" sz="1100" dirty="0" smtClean="0">
                <a:latin typeface="Corbel" pitchFamily="34" charset="0"/>
              </a:rPr>
              <a:t>forskel, </a:t>
            </a:r>
            <a:r>
              <a:rPr lang="da-DK" sz="1100" dirty="0">
                <a:latin typeface="Corbel" pitchFamily="34" charset="0"/>
              </a:rPr>
              <a:t>faldt til hhv. 46% i 2013 og 43% i 2014. I år </a:t>
            </a:r>
            <a:r>
              <a:rPr lang="da-DK" sz="1100" dirty="0" smtClean="0">
                <a:latin typeface="Corbel" pitchFamily="34" charset="0"/>
              </a:rPr>
              <a:t>opfatter danskerne i højere grad, </a:t>
            </a:r>
            <a:r>
              <a:rPr lang="da-DK" sz="1100" dirty="0">
                <a:latin typeface="Corbel" pitchFamily="34" charset="0"/>
              </a:rPr>
              <a:t>at udviklingsbistanden gør en </a:t>
            </a:r>
            <a:r>
              <a:rPr lang="da-DK" sz="1100" dirty="0" smtClean="0">
                <a:latin typeface="Corbel" pitchFamily="34" charset="0"/>
              </a:rPr>
              <a:t>forskel. Niveauet </a:t>
            </a:r>
            <a:r>
              <a:rPr lang="da-DK" sz="1100" dirty="0">
                <a:latin typeface="Corbel" pitchFamily="34" charset="0"/>
              </a:rPr>
              <a:t>er  steget til </a:t>
            </a:r>
            <a:r>
              <a:rPr lang="da-DK" sz="1100" dirty="0" smtClean="0">
                <a:latin typeface="Corbel" pitchFamily="34" charset="0"/>
              </a:rPr>
              <a:t>49</a:t>
            </a:r>
            <a:r>
              <a:rPr lang="da-DK" sz="1100" dirty="0">
                <a:latin typeface="Corbel" pitchFamily="34" charset="0"/>
              </a:rPr>
              <a:t>%, altså kun </a:t>
            </a:r>
            <a:r>
              <a:rPr lang="da-DK" sz="1100" dirty="0" smtClean="0">
                <a:latin typeface="Corbel" pitchFamily="34" charset="0"/>
              </a:rPr>
              <a:t>1 procentpoint </a:t>
            </a:r>
            <a:r>
              <a:rPr lang="da-DK" sz="1100" dirty="0">
                <a:latin typeface="Corbel" pitchFamily="34" charset="0"/>
              </a:rPr>
              <a:t>fra niveauet i år 2012. </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Det er specielt de danske kvinder, der i 2015 mener, at udviklingsbistanden i større grad gør nytte sammenlignet med tidligere år. Ligeledes er det de 56+ årige, som udgør den største andel af danskere, der mener, at udviklingsbistanden hjælper.</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Også danskere med en lang videregående uddannelse mener, at udviklingsbistanden i </a:t>
            </a:r>
            <a:r>
              <a:rPr lang="da-DK" sz="1100" dirty="0" smtClean="0">
                <a:latin typeface="Corbel" pitchFamily="34" charset="0"/>
              </a:rPr>
              <a:t>højere </a:t>
            </a:r>
            <a:r>
              <a:rPr lang="da-DK" sz="1100" dirty="0">
                <a:latin typeface="Corbel" pitchFamily="34" charset="0"/>
              </a:rPr>
              <a:t>grad gør nytte sammenlignet med danskere, der har en kort/mellemlang videregående uddannelse eller lavere.</a:t>
            </a:r>
          </a:p>
          <a:p>
            <a:pPr marL="171437" indent="-171437" algn="just">
              <a:buFont typeface="Wingdings" panose="05000000000000000000" pitchFamily="2" charset="2"/>
              <a:buChar char="v"/>
            </a:pPr>
            <a:endParaRPr lang="da-DK" sz="1100" dirty="0">
              <a:latin typeface="Corbel" pitchFamily="34" charset="0"/>
            </a:endParaRPr>
          </a:p>
        </p:txBody>
      </p:sp>
      <p:sp>
        <p:nvSpPr>
          <p:cNvPr id="11" name="Tekstboks 10"/>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1 – Danskernes holdninger og kendskab til udviklingsbistand</a:t>
            </a:r>
            <a:endParaRPr lang="da-DK" sz="1100" dirty="0">
              <a:latin typeface="Corbel" pitchFamily="34" charset="0"/>
            </a:endParaRPr>
          </a:p>
        </p:txBody>
      </p:sp>
    </p:spTree>
    <p:extLst>
      <p:ext uri="{BB962C8B-B14F-4D97-AF65-F5344CB8AC3E}">
        <p14:creationId xmlns:p14="http://schemas.microsoft.com/office/powerpoint/2010/main" val="3273888719"/>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800" dirty="0">
                <a:solidFill>
                  <a:schemeClr val="tx1"/>
                </a:solidFill>
              </a:rPr>
              <a:t>Danskernes holdning til forhold, der vedrører udviklingsbistanden</a:t>
            </a:r>
          </a:p>
        </p:txBody>
      </p:sp>
      <p:sp>
        <p:nvSpPr>
          <p:cNvPr id="8" name="Tekstboks 7"/>
          <p:cNvSpPr txBox="1"/>
          <p:nvPr/>
        </p:nvSpPr>
        <p:spPr>
          <a:xfrm>
            <a:off x="333376" y="7857133"/>
            <a:ext cx="6192000" cy="1200323"/>
          </a:xfrm>
          <a:prstGeom prst="rect">
            <a:avLst/>
          </a:prstGeom>
          <a:noFill/>
        </p:spPr>
        <p:txBody>
          <a:bodyPr wrap="square" lIns="91433" tIns="45717" rIns="91433" bIns="45717" rtlCol="0">
            <a:spAutoFit/>
          </a:bodyPr>
          <a:lstStyle/>
          <a:p>
            <a:r>
              <a:rPr lang="da-DK" sz="900" i="1" dirty="0" smtClean="0">
                <a:latin typeface="Corbel" pitchFamily="34" charset="0"/>
              </a:rPr>
              <a:t>De grå markeringer indikerer signifikante forskelle ift. resultater fra 2014.</a:t>
            </a:r>
          </a:p>
          <a:p>
            <a:endParaRPr lang="da-DK" sz="900" i="1" dirty="0" smtClean="0">
              <a:latin typeface="Corbel" pitchFamily="34" charset="0"/>
            </a:endParaRPr>
          </a:p>
          <a:p>
            <a:r>
              <a:rPr lang="da-DK" sz="900" i="1" dirty="0" smtClean="0">
                <a:latin typeface="Corbel" pitchFamily="34" charset="0"/>
              </a:rPr>
              <a:t>Kilde:</a:t>
            </a:r>
          </a:p>
          <a:p>
            <a:r>
              <a:rPr lang="da-DK" sz="900" i="1" dirty="0" smtClean="0">
                <a:latin typeface="Corbel" pitchFamily="34" charset="0"/>
              </a:rPr>
              <a:t>Q19. I det følgende nævnes en række udsagn om forskellige holdninger til udviklingsbistand – og hvilken betydning, den har. For hvert udsagn bedes du angive, hvor enig eller uenig du er i det pågældende udsagn</a:t>
            </a:r>
          </a:p>
          <a:p>
            <a:r>
              <a:rPr lang="da-DK" sz="900" i="1" dirty="0" smtClean="0">
                <a:latin typeface="Corbel" pitchFamily="34" charset="0"/>
              </a:rPr>
              <a:t>Enighed måles som Top2 = den samlede andel, der svarer ”enig” eller ”helt enig”</a:t>
            </a:r>
          </a:p>
          <a:p>
            <a:r>
              <a:rPr lang="da-DK" sz="900" i="1" dirty="0" smtClean="0">
                <a:latin typeface="Corbel" pitchFamily="34" charset="0"/>
              </a:rPr>
              <a:t>Svarmuligheden ”Ved ikke” har ikke været anvendt i undersøgelsen i 2013. Personer, der svarer ”Ved ikke” i 2014, er derfor ikke inkluderet i tal for at skabe bedst mulig sammenlignelighed. </a:t>
            </a:r>
          </a:p>
        </p:txBody>
      </p:sp>
      <p:sp>
        <p:nvSpPr>
          <p:cNvPr id="5" name="Titel 1"/>
          <p:cNvSpPr txBox="1">
            <a:spLocks/>
          </p:cNvSpPr>
          <p:nvPr/>
        </p:nvSpPr>
        <p:spPr>
          <a:xfrm>
            <a:off x="240427" y="1424609"/>
            <a:ext cx="6579474" cy="333078"/>
          </a:xfrm>
          <a:prstGeom prst="rect">
            <a:avLst/>
          </a:prstGeom>
        </p:spPr>
        <p:txBody>
          <a:bodyPr lIns="103155" tIns="51577" rIns="103155" bIns="51577"/>
          <a:lstStyle/>
          <a:p>
            <a:pPr>
              <a:defRPr/>
            </a:pPr>
            <a:r>
              <a:rPr lang="da-DK" sz="1400" dirty="0" smtClean="0">
                <a:latin typeface="Corbel" pitchFamily="34" charset="0"/>
                <a:ea typeface="+mj-ea"/>
                <a:cs typeface="+mj-cs"/>
              </a:rPr>
              <a:t>Figur 4: For hvert udsagn bedes du angive, hvor enig eller uenig du er</a:t>
            </a:r>
            <a:endParaRPr lang="da-DK" sz="1400" dirty="0">
              <a:latin typeface="Corbel" pitchFamily="34" charset="0"/>
              <a:ea typeface="+mj-ea"/>
              <a:cs typeface="+mj-cs"/>
            </a:endParaRPr>
          </a:p>
        </p:txBody>
      </p:sp>
      <p:sp>
        <p:nvSpPr>
          <p:cNvPr id="6" name="Tekstboks 5"/>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1 – Danskernes holdninger og kendskab til udviklingsbistand</a:t>
            </a:r>
            <a:endParaRPr lang="da-DK" sz="1100" dirty="0">
              <a:latin typeface="Corbel" pitchFamily="34" charset="0"/>
            </a:endParaRPr>
          </a:p>
        </p:txBody>
      </p:sp>
      <p:pic>
        <p:nvPicPr>
          <p:cNvPr id="3" name="Billede 2"/>
          <p:cNvPicPr/>
          <p:nvPr>
            <p:extLst>
              <p:ext uri="{D42A27DB-BD31-4B8C-83A1-F6EECF244321}">
                <p14:modId xmlns:p14="http://schemas.microsoft.com/office/powerpoint/2010/main" val="2350720226"/>
              </p:ext>
            </p:extLst>
          </p:nvPr>
        </p:nvPicPr>
        <p:blipFill>
          <a:blip r:embed="rId2"/>
          <a:stretch>
            <a:fillRect/>
          </a:stretch>
        </p:blipFill>
        <p:spPr>
          <a:xfrm>
            <a:off x="-243408" y="2033357"/>
            <a:ext cx="5543711" cy="5933503"/>
          </a:xfrm>
          <a:prstGeom prst="rect">
            <a:avLst/>
          </a:prstGeom>
        </p:spPr>
      </p:pic>
      <p:pic>
        <p:nvPicPr>
          <p:cNvPr id="4" name="Billede 3"/>
          <p:cNvPicPr/>
          <p:nvPr>
            <p:extLst>
              <p:ext uri="{D42A27DB-BD31-4B8C-83A1-F6EECF244321}">
                <p14:modId xmlns:p14="http://schemas.microsoft.com/office/powerpoint/2010/main" val="3773108678"/>
              </p:ext>
            </p:extLst>
          </p:nvPr>
        </p:nvPicPr>
        <p:blipFill>
          <a:blip r:embed="rId3"/>
          <a:stretch>
            <a:fillRect/>
          </a:stretch>
        </p:blipFill>
        <p:spPr>
          <a:xfrm>
            <a:off x="1700808" y="2046928"/>
            <a:ext cx="5512775" cy="5930408"/>
          </a:xfrm>
          <a:prstGeom prst="rect">
            <a:avLst/>
          </a:prstGeom>
        </p:spPr>
      </p:pic>
      <p:sp>
        <p:nvSpPr>
          <p:cNvPr id="10" name="Tekstboks 9"/>
          <p:cNvSpPr txBox="1"/>
          <p:nvPr/>
        </p:nvSpPr>
        <p:spPr>
          <a:xfrm>
            <a:off x="332657" y="1826461"/>
            <a:ext cx="1440160" cy="246221"/>
          </a:xfrm>
          <a:prstGeom prst="rect">
            <a:avLst/>
          </a:prstGeom>
          <a:noFill/>
        </p:spPr>
        <p:txBody>
          <a:bodyPr wrap="square" lIns="91433" tIns="45717" rIns="91433" bIns="45717" rtlCol="0">
            <a:spAutoFit/>
          </a:bodyPr>
          <a:lstStyle/>
          <a:p>
            <a:r>
              <a:rPr lang="da-DK" sz="1000" dirty="0" smtClean="0">
                <a:latin typeface="Corbel" pitchFamily="34" charset="0"/>
              </a:rPr>
              <a:t>Alle tal er %</a:t>
            </a:r>
            <a:endParaRPr lang="da-DK" sz="1000" dirty="0">
              <a:latin typeface="Corbel" pitchFamily="34" charset="0"/>
            </a:endParaRPr>
          </a:p>
        </p:txBody>
      </p:sp>
      <p:sp>
        <p:nvSpPr>
          <p:cNvPr id="11" name="Tekstboks 10"/>
          <p:cNvSpPr txBox="1"/>
          <p:nvPr/>
        </p:nvSpPr>
        <p:spPr>
          <a:xfrm>
            <a:off x="2852936" y="1826459"/>
            <a:ext cx="1440160" cy="246221"/>
          </a:xfrm>
          <a:prstGeom prst="rect">
            <a:avLst/>
          </a:prstGeom>
          <a:noFill/>
        </p:spPr>
        <p:txBody>
          <a:bodyPr wrap="square" lIns="91433" tIns="45717" rIns="91433" bIns="45717" rtlCol="0">
            <a:spAutoFit/>
          </a:bodyPr>
          <a:lstStyle/>
          <a:p>
            <a:r>
              <a:rPr lang="da-DK" sz="1000" b="1" dirty="0" smtClean="0">
                <a:latin typeface="Corbel" pitchFamily="34" charset="0"/>
              </a:rPr>
              <a:t>Enig / Meget enig</a:t>
            </a:r>
            <a:endParaRPr lang="da-DK" sz="1000" b="1" dirty="0">
              <a:latin typeface="Corbel" pitchFamily="34" charset="0"/>
            </a:endParaRPr>
          </a:p>
        </p:txBody>
      </p:sp>
      <p:sp>
        <p:nvSpPr>
          <p:cNvPr id="12" name="Tekstboks 11"/>
          <p:cNvSpPr txBox="1"/>
          <p:nvPr/>
        </p:nvSpPr>
        <p:spPr>
          <a:xfrm>
            <a:off x="4293096" y="1827180"/>
            <a:ext cx="1440160" cy="246221"/>
          </a:xfrm>
          <a:prstGeom prst="rect">
            <a:avLst/>
          </a:prstGeom>
          <a:noFill/>
        </p:spPr>
        <p:txBody>
          <a:bodyPr wrap="square" lIns="91433" tIns="45717" rIns="91433" bIns="45717" rtlCol="0">
            <a:spAutoFit/>
          </a:bodyPr>
          <a:lstStyle/>
          <a:p>
            <a:r>
              <a:rPr lang="da-DK" sz="1000" b="1" dirty="0" smtClean="0">
                <a:latin typeface="Corbel" pitchFamily="34" charset="0"/>
              </a:rPr>
              <a:t>Uenig / Meget uenig</a:t>
            </a:r>
            <a:endParaRPr lang="da-DK" sz="1000" b="1" dirty="0">
              <a:latin typeface="Corbel" pitchFamily="34"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6342" y="3071745"/>
            <a:ext cx="63542" cy="244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5224" y="3071745"/>
            <a:ext cx="63542" cy="244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3799" y="4287193"/>
            <a:ext cx="63542" cy="244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9782" y="5068648"/>
            <a:ext cx="63542" cy="244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8448" y="5068648"/>
            <a:ext cx="63542" cy="244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3580" y="5500696"/>
            <a:ext cx="63542" cy="244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0575" y="5500696"/>
            <a:ext cx="63542" cy="244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149" y="6724832"/>
            <a:ext cx="63542" cy="244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1248" y="6724832"/>
            <a:ext cx="63542" cy="244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196196"/>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800" dirty="0">
                <a:solidFill>
                  <a:schemeClr val="tx1"/>
                </a:solidFill>
              </a:rPr>
              <a:t>Danskernes holdning til </a:t>
            </a:r>
            <a:r>
              <a:rPr lang="da-DK" sz="1800" dirty="0" smtClean="0">
                <a:solidFill>
                  <a:schemeClr val="tx1"/>
                </a:solidFill>
              </a:rPr>
              <a:t>forhold der vedrører udviklingsbistanden</a:t>
            </a:r>
            <a:endParaRPr lang="da-DK" sz="1800" dirty="0">
              <a:solidFill>
                <a:schemeClr val="tx1"/>
              </a:solidFill>
            </a:endParaRPr>
          </a:p>
        </p:txBody>
      </p:sp>
      <p:sp>
        <p:nvSpPr>
          <p:cNvPr id="6" name="Tekstboks 5"/>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1 – Danskernes holdninger og kendskab til udviklingsbistand</a:t>
            </a:r>
            <a:endParaRPr lang="da-DK" sz="1100" dirty="0">
              <a:latin typeface="Corbel" pitchFamily="34" charset="0"/>
            </a:endParaRPr>
          </a:p>
        </p:txBody>
      </p:sp>
      <p:sp>
        <p:nvSpPr>
          <p:cNvPr id="7" name="Tekstboks 6"/>
          <p:cNvSpPr txBox="1"/>
          <p:nvPr/>
        </p:nvSpPr>
        <p:spPr>
          <a:xfrm>
            <a:off x="333376" y="1425601"/>
            <a:ext cx="6047953" cy="3139315"/>
          </a:xfrm>
          <a:prstGeom prst="rect">
            <a:avLst/>
          </a:prstGeom>
          <a:noFill/>
        </p:spPr>
        <p:txBody>
          <a:bodyPr wrap="square" lIns="91433" tIns="45717" rIns="91433" bIns="45717" rtlCol="0">
            <a:spAutoFit/>
          </a:bodyPr>
          <a:lstStyle/>
          <a:p>
            <a:pPr marL="171437" indent="-171437" algn="just">
              <a:buFont typeface="Wingdings" panose="05000000000000000000" pitchFamily="2" charset="2"/>
              <a:buChar char="v"/>
            </a:pPr>
            <a:r>
              <a:rPr lang="da-DK" sz="1100" dirty="0" smtClean="0">
                <a:latin typeface="Corbel" pitchFamily="34" charset="0"/>
              </a:rPr>
              <a:t>Danskernes overordnede holdninger til udviklingsbistanden følger sidste år, dog med enkelte signifikante forskelle.</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Ligesom tilfældet var sidste år, er danskerne mest enige i </a:t>
            </a:r>
            <a:r>
              <a:rPr lang="da-DK" sz="1100" dirty="0" smtClean="0">
                <a:latin typeface="Corbel" pitchFamily="34" charset="0"/>
              </a:rPr>
              <a:t>udsagnene ”</a:t>
            </a:r>
            <a:r>
              <a:rPr lang="da-DK" sz="1100" i="1" dirty="0" smtClean="0">
                <a:latin typeface="Corbel" pitchFamily="34" charset="0"/>
              </a:rPr>
              <a:t>Vi </a:t>
            </a:r>
            <a:r>
              <a:rPr lang="da-DK" sz="1100" i="1" dirty="0">
                <a:latin typeface="Corbel" pitchFamily="34" charset="0"/>
              </a:rPr>
              <a:t>har en moralsk forpligtelse til at hjælpe andre</a:t>
            </a:r>
            <a:r>
              <a:rPr lang="da-DK" sz="1100" dirty="0" smtClean="0">
                <a:latin typeface="Corbel" pitchFamily="34" charset="0"/>
              </a:rPr>
              <a:t>”, ”</a:t>
            </a:r>
            <a:r>
              <a:rPr lang="da-DK" sz="1100" i="1" dirty="0">
                <a:latin typeface="Corbel" pitchFamily="34" charset="0"/>
              </a:rPr>
              <a:t>Udviklingsbistand kan være med til at begrænse antallet af flygtninge fra fattige lande</a:t>
            </a:r>
            <a:r>
              <a:rPr lang="da-DK" sz="1100" dirty="0" smtClean="0">
                <a:latin typeface="Corbel" pitchFamily="34" charset="0"/>
              </a:rPr>
              <a:t>” og ”</a:t>
            </a:r>
            <a:r>
              <a:rPr lang="da-DK" sz="1100" i="1" dirty="0" smtClean="0">
                <a:latin typeface="Corbel" pitchFamily="34" charset="0"/>
              </a:rPr>
              <a:t>Udviklingsbistand kan være med til at begrænse konflikter og dermed skabe stabilitet i verden</a:t>
            </a:r>
            <a:r>
              <a:rPr lang="da-DK" sz="1100" dirty="0" smtClean="0">
                <a:latin typeface="Corbel" pitchFamily="34" charset="0"/>
              </a:rPr>
              <a:t>”. Sidstnævnte er signifikant flere danskere enige i end sidste år.</a:t>
            </a:r>
            <a:endParaRPr lang="da-DK" sz="1100" dirty="0">
              <a:latin typeface="Corbel" pitchFamily="34" charset="0"/>
            </a:endParaRPr>
          </a:p>
          <a:p>
            <a:pPr algn="just"/>
            <a:endParaRPr lang="da-DK" sz="1100" dirty="0" smtClean="0">
              <a:latin typeface="Corbel" pitchFamily="34" charset="0"/>
            </a:endParaRPr>
          </a:p>
          <a:p>
            <a:pPr marL="171437" indent="-171437" algn="just">
              <a:buFont typeface="Wingdings" panose="05000000000000000000" pitchFamily="2" charset="2"/>
              <a:buChar char="v"/>
            </a:pPr>
            <a:r>
              <a:rPr lang="da-DK" sz="1100" dirty="0" smtClean="0">
                <a:latin typeface="Corbel" pitchFamily="34" charset="0"/>
              </a:rPr>
              <a:t>Danskernes opfattelse af og holdninger til </a:t>
            </a:r>
            <a:r>
              <a:rPr lang="da-DK" sz="1100" dirty="0">
                <a:latin typeface="Corbel" pitchFamily="34" charset="0"/>
              </a:rPr>
              <a:t>udviklingsbistand udspringer </a:t>
            </a:r>
            <a:r>
              <a:rPr lang="da-DK" sz="1100" dirty="0" smtClean="0">
                <a:latin typeface="Corbel" pitchFamily="34" charset="0"/>
              </a:rPr>
              <a:t>fortsat af de samme områder som tidligere år. Stigningen i andelen af tilhængere (se tidligere) fornemmes også her, hvor flere danskere er enige i de udsagn, som støtter op om udviklingsbistanden. </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Ligesom der er en sammenhæng </a:t>
            </a:r>
            <a:r>
              <a:rPr lang="da-DK" sz="1100" dirty="0" smtClean="0">
                <a:latin typeface="Corbel" pitchFamily="34" charset="0"/>
              </a:rPr>
              <a:t>imellem </a:t>
            </a:r>
            <a:r>
              <a:rPr lang="da-DK" sz="1100" dirty="0">
                <a:latin typeface="Corbel" pitchFamily="34" charset="0"/>
              </a:rPr>
              <a:t>de udsagn, </a:t>
            </a:r>
            <a:r>
              <a:rPr lang="da-DK" sz="1100" dirty="0" smtClean="0">
                <a:latin typeface="Corbel" pitchFamily="34" charset="0"/>
              </a:rPr>
              <a:t>som danskerne </a:t>
            </a:r>
            <a:r>
              <a:rPr lang="da-DK" sz="1100" dirty="0">
                <a:latin typeface="Corbel" pitchFamily="34" charset="0"/>
              </a:rPr>
              <a:t>er mest </a:t>
            </a:r>
            <a:r>
              <a:rPr lang="da-DK" sz="1100" dirty="0" smtClean="0">
                <a:latin typeface="Corbel" pitchFamily="34" charset="0"/>
              </a:rPr>
              <a:t>enige i (fra 2014 til 2015), </a:t>
            </a:r>
            <a:r>
              <a:rPr lang="da-DK" sz="1100" dirty="0">
                <a:latin typeface="Corbel" pitchFamily="34" charset="0"/>
              </a:rPr>
              <a:t>er der også en sammenhæng imellem de udsagn, der giver anledning til størst uenighed. Således er danskerne mindst enige i, at ”</a:t>
            </a:r>
            <a:r>
              <a:rPr lang="da-DK" sz="1100" i="1" dirty="0">
                <a:latin typeface="Corbel" pitchFamily="34" charset="0"/>
              </a:rPr>
              <a:t>Jeg har tillid til, at der bliver ført god kontrol med, at den danske statslige udviklingsbistand bliver anvendt korrekt</a:t>
            </a:r>
            <a:r>
              <a:rPr lang="da-DK" sz="1100" dirty="0">
                <a:latin typeface="Corbel" pitchFamily="34" charset="0"/>
              </a:rPr>
              <a:t>” og ”</a:t>
            </a:r>
            <a:r>
              <a:rPr lang="da-DK" sz="1100" i="1" dirty="0">
                <a:latin typeface="Corbel" pitchFamily="34" charset="0"/>
              </a:rPr>
              <a:t>Problemerne i udviklingslandene er så store, at bistanden er nytteløs</a:t>
            </a:r>
            <a:r>
              <a:rPr lang="da-DK" sz="1100" dirty="0">
                <a:latin typeface="Corbel" pitchFamily="34" charset="0"/>
              </a:rPr>
              <a:t>”.</a:t>
            </a:r>
          </a:p>
          <a:p>
            <a:pPr marL="171437" indent="-171437" algn="just">
              <a:buFont typeface="Wingdings" panose="05000000000000000000" pitchFamily="2" charset="2"/>
              <a:buChar char="v"/>
            </a:pPr>
            <a:endParaRPr lang="da-DK" sz="1100" dirty="0" smtClean="0">
              <a:latin typeface="Corbel" pitchFamily="34" charset="0"/>
            </a:endParaRPr>
          </a:p>
        </p:txBody>
      </p:sp>
    </p:spTree>
    <p:extLst>
      <p:ext uri="{BB962C8B-B14F-4D97-AF65-F5344CB8AC3E}">
        <p14:creationId xmlns:p14="http://schemas.microsoft.com/office/powerpoint/2010/main" val="3712524158"/>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p:nvPr>
            <p:extLst>
              <p:ext uri="{D42A27DB-BD31-4B8C-83A1-F6EECF244321}">
                <p14:modId xmlns:p14="http://schemas.microsoft.com/office/powerpoint/2010/main" val="2170981607"/>
              </p:ext>
            </p:extLst>
          </p:nvPr>
        </p:nvPicPr>
        <p:blipFill>
          <a:blip r:embed="rId2"/>
          <a:stretch>
            <a:fillRect/>
          </a:stretch>
        </p:blipFill>
        <p:spPr>
          <a:xfrm>
            <a:off x="425930" y="2073152"/>
            <a:ext cx="6475581" cy="4248000"/>
          </a:xfrm>
          <a:prstGeom prst="rect">
            <a:avLst/>
          </a:prstGeom>
        </p:spPr>
      </p:pic>
      <p:sp>
        <p:nvSpPr>
          <p:cNvPr id="2" name="Titel 1"/>
          <p:cNvSpPr>
            <a:spLocks noGrp="1"/>
          </p:cNvSpPr>
          <p:nvPr>
            <p:ph type="title"/>
          </p:nvPr>
        </p:nvSpPr>
        <p:spPr/>
        <p:txBody>
          <a:bodyPr/>
          <a:lstStyle/>
          <a:p>
            <a:r>
              <a:rPr lang="da-DK" sz="1800" dirty="0" smtClean="0">
                <a:solidFill>
                  <a:schemeClr val="tx1"/>
                </a:solidFill>
              </a:rPr>
              <a:t>Danskernes evne til at forholde sig til udviklingsbistand</a:t>
            </a:r>
            <a:endParaRPr lang="da-DK" sz="1800" dirty="0">
              <a:solidFill>
                <a:schemeClr val="tx1"/>
              </a:solidFill>
            </a:endParaRPr>
          </a:p>
        </p:txBody>
      </p:sp>
      <p:sp>
        <p:nvSpPr>
          <p:cNvPr id="6" name="Titel 1"/>
          <p:cNvSpPr txBox="1">
            <a:spLocks/>
          </p:cNvSpPr>
          <p:nvPr/>
        </p:nvSpPr>
        <p:spPr>
          <a:xfrm>
            <a:off x="240427" y="1424609"/>
            <a:ext cx="6579474" cy="333078"/>
          </a:xfrm>
          <a:prstGeom prst="rect">
            <a:avLst/>
          </a:prstGeom>
        </p:spPr>
        <p:txBody>
          <a:bodyPr lIns="103155" tIns="51577" rIns="103155" bIns="51577"/>
          <a:lstStyle/>
          <a:p>
            <a:pPr>
              <a:defRPr/>
            </a:pPr>
            <a:r>
              <a:rPr lang="da-DK" sz="1400" dirty="0" smtClean="0">
                <a:latin typeface="Corbel" pitchFamily="34" charset="0"/>
                <a:ea typeface="+mj-ea"/>
                <a:cs typeface="+mj-cs"/>
              </a:rPr>
              <a:t>Figur 5: Er det svært for danskerne at forholde sig til udviklingsbistand?</a:t>
            </a:r>
            <a:endParaRPr lang="da-DK" sz="1400" dirty="0">
              <a:latin typeface="Corbel" pitchFamily="34" charset="0"/>
              <a:ea typeface="+mj-ea"/>
              <a:cs typeface="+mj-cs"/>
            </a:endParaRPr>
          </a:p>
        </p:txBody>
      </p:sp>
      <p:sp>
        <p:nvSpPr>
          <p:cNvPr id="7" name="Tekstboks 6"/>
          <p:cNvSpPr txBox="1"/>
          <p:nvPr/>
        </p:nvSpPr>
        <p:spPr>
          <a:xfrm>
            <a:off x="332657" y="1826461"/>
            <a:ext cx="1440160" cy="246221"/>
          </a:xfrm>
          <a:prstGeom prst="rect">
            <a:avLst/>
          </a:prstGeom>
          <a:noFill/>
        </p:spPr>
        <p:txBody>
          <a:bodyPr wrap="square" lIns="91433" tIns="45717" rIns="91433" bIns="45717" rtlCol="0">
            <a:spAutoFit/>
          </a:bodyPr>
          <a:lstStyle/>
          <a:p>
            <a:r>
              <a:rPr lang="da-DK" sz="1000" dirty="0" smtClean="0">
                <a:latin typeface="Corbel" pitchFamily="34" charset="0"/>
              </a:rPr>
              <a:t>Alle tal er %</a:t>
            </a:r>
            <a:endParaRPr lang="da-DK" sz="1000" dirty="0">
              <a:latin typeface="Corbel" pitchFamily="34" charset="0"/>
            </a:endParaRPr>
          </a:p>
        </p:txBody>
      </p:sp>
      <p:sp>
        <p:nvSpPr>
          <p:cNvPr id="8" name="Tekstboks 7"/>
          <p:cNvSpPr txBox="1"/>
          <p:nvPr/>
        </p:nvSpPr>
        <p:spPr>
          <a:xfrm>
            <a:off x="333376" y="8555438"/>
            <a:ext cx="6047953" cy="369326"/>
          </a:xfrm>
          <a:prstGeom prst="rect">
            <a:avLst/>
          </a:prstGeom>
          <a:noFill/>
        </p:spPr>
        <p:txBody>
          <a:bodyPr wrap="square" lIns="91433" tIns="45717" rIns="91433" bIns="45717" rtlCol="0">
            <a:spAutoFit/>
          </a:bodyPr>
          <a:lstStyle/>
          <a:p>
            <a:r>
              <a:rPr lang="da-DK" sz="900" i="1" dirty="0" smtClean="0">
                <a:latin typeface="Corbel" pitchFamily="34" charset="0"/>
              </a:rPr>
              <a:t>Q20. Du har nu svaret på en række spørgsmål om dine holdninger til udviklingsbistand. I hvilken grad tror du, at det er svært for danskerne at forholde sig til sådanne spørgsmål om udviklingsbistanden?</a:t>
            </a:r>
            <a:endParaRPr lang="da-DK" sz="900" i="1" dirty="0">
              <a:latin typeface="Corbel" pitchFamily="34" charset="0"/>
            </a:endParaRPr>
          </a:p>
        </p:txBody>
      </p:sp>
      <p:sp>
        <p:nvSpPr>
          <p:cNvPr id="9" name="Tekstboks 8"/>
          <p:cNvSpPr txBox="1"/>
          <p:nvPr/>
        </p:nvSpPr>
        <p:spPr>
          <a:xfrm>
            <a:off x="333376" y="5738699"/>
            <a:ext cx="6047953" cy="1107990"/>
          </a:xfrm>
          <a:prstGeom prst="rect">
            <a:avLst/>
          </a:prstGeom>
          <a:noFill/>
        </p:spPr>
        <p:txBody>
          <a:bodyPr wrap="square" lIns="91433" tIns="45717" rIns="91433" bIns="45717" rtlCol="0">
            <a:spAutoFit/>
          </a:bodyPr>
          <a:lstStyle/>
          <a:p>
            <a:pPr marL="171437" indent="-171437" algn="just">
              <a:buFont typeface="Wingdings" panose="05000000000000000000" pitchFamily="2" charset="2"/>
              <a:buChar char="v"/>
            </a:pPr>
            <a:r>
              <a:rPr lang="da-DK" sz="1100" dirty="0" smtClean="0">
                <a:latin typeface="Corbel" pitchFamily="34" charset="0"/>
              </a:rPr>
              <a:t>Danskerne mener overordnet set, at udviklingsbistand er et svært emne at forholde sig til. 66 % mener i nogen grad eller i høj grad, at det er svært for danskerne at forholde sig til.</a:t>
            </a:r>
            <a:endParaRPr lang="da-DK" sz="1100" dirty="0">
              <a:latin typeface="Corbel" pitchFamily="34" charset="0"/>
            </a:endParaRP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smtClean="0">
                <a:latin typeface="Corbel" pitchFamily="34" charset="0"/>
              </a:rPr>
              <a:t>Det </a:t>
            </a:r>
            <a:r>
              <a:rPr lang="da-DK" sz="1100" dirty="0">
                <a:latin typeface="Corbel" pitchFamily="34" charset="0"/>
              </a:rPr>
              <a:t>er specielt de danske </a:t>
            </a:r>
            <a:r>
              <a:rPr lang="da-DK" sz="1100" dirty="0" smtClean="0">
                <a:latin typeface="Corbel" pitchFamily="34" charset="0"/>
              </a:rPr>
              <a:t>kvinder samt de 18-55 årige, </a:t>
            </a:r>
            <a:r>
              <a:rPr lang="da-DK" sz="1100" dirty="0">
                <a:latin typeface="Corbel" pitchFamily="34" charset="0"/>
              </a:rPr>
              <a:t>der </a:t>
            </a:r>
            <a:r>
              <a:rPr lang="da-DK" sz="1100" dirty="0" smtClean="0">
                <a:latin typeface="Corbel" pitchFamily="34" charset="0"/>
              </a:rPr>
              <a:t>mener, at det er svært for danskerne at forholde sig til udviklingsbistand.</a:t>
            </a:r>
            <a:endParaRPr lang="da-DK" sz="1100" dirty="0" smtClean="0">
              <a:solidFill>
                <a:srgbClr val="FF0000"/>
              </a:solidFill>
              <a:latin typeface="Corbel" pitchFamily="34" charset="0"/>
            </a:endParaRPr>
          </a:p>
          <a:p>
            <a:pPr algn="just"/>
            <a:endParaRPr lang="da-DK" sz="1100" dirty="0">
              <a:solidFill>
                <a:srgbClr val="FF0000"/>
              </a:solidFill>
              <a:latin typeface="Corbel" pitchFamily="34" charset="0"/>
            </a:endParaRPr>
          </a:p>
        </p:txBody>
      </p:sp>
      <p:sp>
        <p:nvSpPr>
          <p:cNvPr id="11" name="Tekstboks 10"/>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1 – Danskernes holdninger og kendskab til udviklingsbistand</a:t>
            </a:r>
            <a:endParaRPr lang="da-DK" sz="1100" dirty="0">
              <a:latin typeface="Corbel" pitchFamily="34" charset="0"/>
            </a:endParaRPr>
          </a:p>
        </p:txBody>
      </p:sp>
    </p:spTree>
    <p:extLst>
      <p:ext uri="{BB962C8B-B14F-4D97-AF65-F5344CB8AC3E}">
        <p14:creationId xmlns:p14="http://schemas.microsoft.com/office/powerpoint/2010/main" val="2897255486"/>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p:nvPr>
            <p:extLst>
              <p:ext uri="{D42A27DB-BD31-4B8C-83A1-F6EECF244321}">
                <p14:modId xmlns:p14="http://schemas.microsoft.com/office/powerpoint/2010/main" val="996939456"/>
              </p:ext>
            </p:extLst>
          </p:nvPr>
        </p:nvPicPr>
        <p:blipFill>
          <a:blip r:embed="rId2"/>
          <a:stretch>
            <a:fillRect/>
          </a:stretch>
        </p:blipFill>
        <p:spPr>
          <a:xfrm>
            <a:off x="-25421" y="2073152"/>
            <a:ext cx="6478757" cy="4248000"/>
          </a:xfrm>
          <a:prstGeom prst="rect">
            <a:avLst/>
          </a:prstGeom>
        </p:spPr>
      </p:pic>
      <p:sp>
        <p:nvSpPr>
          <p:cNvPr id="2" name="Titel 1"/>
          <p:cNvSpPr>
            <a:spLocks noGrp="1"/>
          </p:cNvSpPr>
          <p:nvPr>
            <p:ph type="title"/>
          </p:nvPr>
        </p:nvSpPr>
        <p:spPr/>
        <p:txBody>
          <a:bodyPr/>
          <a:lstStyle/>
          <a:p>
            <a:r>
              <a:rPr lang="da-DK" sz="1800" dirty="0" smtClean="0">
                <a:solidFill>
                  <a:schemeClr val="tx1"/>
                </a:solidFill>
              </a:rPr>
              <a:t>Danskernes evne til at forholde sig til udviklingsbistand</a:t>
            </a:r>
            <a:endParaRPr lang="da-DK" sz="1800" dirty="0">
              <a:solidFill>
                <a:schemeClr val="tx1"/>
              </a:solidFill>
            </a:endParaRPr>
          </a:p>
        </p:txBody>
      </p:sp>
      <p:sp>
        <p:nvSpPr>
          <p:cNvPr id="6" name="Titel 1"/>
          <p:cNvSpPr txBox="1">
            <a:spLocks/>
          </p:cNvSpPr>
          <p:nvPr/>
        </p:nvSpPr>
        <p:spPr>
          <a:xfrm>
            <a:off x="240427" y="1424609"/>
            <a:ext cx="6579474" cy="333078"/>
          </a:xfrm>
          <a:prstGeom prst="rect">
            <a:avLst/>
          </a:prstGeom>
        </p:spPr>
        <p:txBody>
          <a:bodyPr lIns="103155" tIns="51577" rIns="103155" bIns="51577"/>
          <a:lstStyle/>
          <a:p>
            <a:pPr>
              <a:defRPr/>
            </a:pPr>
            <a:r>
              <a:rPr lang="da-DK" sz="1400" dirty="0" smtClean="0">
                <a:latin typeface="Corbel" pitchFamily="34" charset="0"/>
                <a:ea typeface="+mj-ea"/>
                <a:cs typeface="+mj-cs"/>
              </a:rPr>
              <a:t>Figur 6: Hvorfor kan det være svært at forholde sig til udviklingsbistand?</a:t>
            </a:r>
            <a:endParaRPr lang="da-DK" sz="1400" dirty="0">
              <a:latin typeface="Corbel" pitchFamily="34" charset="0"/>
              <a:ea typeface="+mj-ea"/>
              <a:cs typeface="+mj-cs"/>
            </a:endParaRPr>
          </a:p>
        </p:txBody>
      </p:sp>
      <p:sp>
        <p:nvSpPr>
          <p:cNvPr id="7" name="Tekstboks 6"/>
          <p:cNvSpPr txBox="1"/>
          <p:nvPr/>
        </p:nvSpPr>
        <p:spPr>
          <a:xfrm>
            <a:off x="332657" y="1826461"/>
            <a:ext cx="1440160" cy="246221"/>
          </a:xfrm>
          <a:prstGeom prst="rect">
            <a:avLst/>
          </a:prstGeom>
          <a:noFill/>
        </p:spPr>
        <p:txBody>
          <a:bodyPr wrap="square" lIns="91433" tIns="45717" rIns="91433" bIns="45717" rtlCol="0">
            <a:spAutoFit/>
          </a:bodyPr>
          <a:lstStyle/>
          <a:p>
            <a:r>
              <a:rPr lang="da-DK" sz="1000" dirty="0" smtClean="0">
                <a:latin typeface="Corbel" pitchFamily="34" charset="0"/>
              </a:rPr>
              <a:t>Alle tal er %</a:t>
            </a:r>
            <a:endParaRPr lang="da-DK" sz="1000" dirty="0">
              <a:latin typeface="Corbel" pitchFamily="34" charset="0"/>
            </a:endParaRPr>
          </a:p>
        </p:txBody>
      </p:sp>
      <p:sp>
        <p:nvSpPr>
          <p:cNvPr id="8" name="Tekstboks 7"/>
          <p:cNvSpPr txBox="1"/>
          <p:nvPr/>
        </p:nvSpPr>
        <p:spPr>
          <a:xfrm>
            <a:off x="333376" y="8555438"/>
            <a:ext cx="6047953" cy="369326"/>
          </a:xfrm>
          <a:prstGeom prst="rect">
            <a:avLst/>
          </a:prstGeom>
          <a:noFill/>
        </p:spPr>
        <p:txBody>
          <a:bodyPr wrap="square" lIns="91433" tIns="45717" rIns="91433" bIns="45717" rtlCol="0">
            <a:spAutoFit/>
          </a:bodyPr>
          <a:lstStyle/>
          <a:p>
            <a:r>
              <a:rPr lang="da-DK" sz="900" i="1" dirty="0" smtClean="0">
                <a:latin typeface="Corbel" pitchFamily="34" charset="0"/>
              </a:rPr>
              <a:t>Q21. Vi ved fra andre undersøgelser, at danskerne har svært ved at forholde sig til udviklingsbistand. Hvorfor tror du, at det er svært?</a:t>
            </a:r>
            <a:endParaRPr lang="da-DK" sz="900" i="1" dirty="0">
              <a:latin typeface="Corbel" pitchFamily="34" charset="0"/>
            </a:endParaRPr>
          </a:p>
        </p:txBody>
      </p:sp>
      <p:sp>
        <p:nvSpPr>
          <p:cNvPr id="9" name="Tekstboks 8"/>
          <p:cNvSpPr txBox="1"/>
          <p:nvPr/>
        </p:nvSpPr>
        <p:spPr>
          <a:xfrm>
            <a:off x="333376" y="5738699"/>
            <a:ext cx="6047953" cy="1277267"/>
          </a:xfrm>
          <a:prstGeom prst="rect">
            <a:avLst/>
          </a:prstGeom>
          <a:noFill/>
        </p:spPr>
        <p:txBody>
          <a:bodyPr wrap="square" lIns="91433" tIns="45717" rIns="91433" bIns="45717" rtlCol="0">
            <a:spAutoFit/>
          </a:bodyPr>
          <a:lstStyle/>
          <a:p>
            <a:pPr marL="171437" indent="-171437" algn="just">
              <a:buFont typeface="Wingdings" panose="05000000000000000000" pitchFamily="2" charset="2"/>
              <a:buChar char="v"/>
            </a:pPr>
            <a:r>
              <a:rPr lang="da-DK" sz="1100" dirty="0" smtClean="0">
                <a:latin typeface="Corbel" pitchFamily="34" charset="0"/>
              </a:rPr>
              <a:t>Danskerne mener især, at det kan være svært at forholde sig til udviklingsbistand, fordi mange er i tvivl om støtten overhovedet gavner, og hvad pengene går til. Dette gælder specielt blandt andet den yngre del af befolkningen.</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smtClean="0">
                <a:latin typeface="Corbel" pitchFamily="34" charset="0"/>
              </a:rPr>
              <a:t>Kvinderne mener i højere grad også, at emnet ligger langt fra danskernes hverdag, hvorfor det kan være svært at forholde sig til (26 % mod 19 % blandt mænd).</a:t>
            </a:r>
          </a:p>
          <a:p>
            <a:pPr algn="just"/>
            <a:endParaRPr lang="da-DK" sz="1100" dirty="0">
              <a:latin typeface="Corbel" pitchFamily="34" charset="0"/>
            </a:endParaRPr>
          </a:p>
        </p:txBody>
      </p:sp>
      <p:sp>
        <p:nvSpPr>
          <p:cNvPr id="11" name="Tekstboks 10"/>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1 – Danskernes holdninger og kendskab til udviklingsbistand</a:t>
            </a:r>
            <a:endParaRPr lang="da-DK" sz="1100" dirty="0">
              <a:latin typeface="Corbel" pitchFamily="34" charset="0"/>
            </a:endParaRPr>
          </a:p>
        </p:txBody>
      </p:sp>
    </p:spTree>
    <p:extLst>
      <p:ext uri="{BB962C8B-B14F-4D97-AF65-F5344CB8AC3E}">
        <p14:creationId xmlns:p14="http://schemas.microsoft.com/office/powerpoint/2010/main" val="1464983945"/>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800" dirty="0" smtClean="0">
                <a:solidFill>
                  <a:schemeClr val="tx1"/>
                </a:solidFill>
              </a:rPr>
              <a:t>Opbakning til udviklingsbistand og underliggende holdninger, </a:t>
            </a:r>
            <a:r>
              <a:rPr lang="da-DK" sz="1800" dirty="0">
                <a:solidFill>
                  <a:schemeClr val="tx1"/>
                </a:solidFill>
              </a:rPr>
              <a:t>der vedrører udviklingsbistanden</a:t>
            </a:r>
          </a:p>
        </p:txBody>
      </p:sp>
      <p:sp>
        <p:nvSpPr>
          <p:cNvPr id="6" name="Titel 1"/>
          <p:cNvSpPr txBox="1">
            <a:spLocks/>
          </p:cNvSpPr>
          <p:nvPr/>
        </p:nvSpPr>
        <p:spPr>
          <a:xfrm>
            <a:off x="240427" y="1424609"/>
            <a:ext cx="6579474" cy="333078"/>
          </a:xfrm>
          <a:prstGeom prst="rect">
            <a:avLst/>
          </a:prstGeom>
        </p:spPr>
        <p:txBody>
          <a:bodyPr lIns="103155" tIns="51577" rIns="103155" bIns="51577"/>
          <a:lstStyle/>
          <a:p>
            <a:pPr>
              <a:defRPr/>
            </a:pPr>
            <a:r>
              <a:rPr lang="da-DK" sz="1400" dirty="0" smtClean="0">
                <a:latin typeface="Corbel" pitchFamily="34" charset="0"/>
                <a:ea typeface="+mj-ea"/>
                <a:cs typeface="+mj-cs"/>
              </a:rPr>
              <a:t>Figur 7: Opbakning vs. underliggende holdninger</a:t>
            </a:r>
            <a:endParaRPr lang="da-DK" sz="1400" dirty="0">
              <a:latin typeface="Corbel" pitchFamily="34" charset="0"/>
              <a:ea typeface="+mj-ea"/>
              <a:cs typeface="+mj-cs"/>
            </a:endParaRPr>
          </a:p>
        </p:txBody>
      </p:sp>
      <p:sp>
        <p:nvSpPr>
          <p:cNvPr id="7" name="Tekstboks 6"/>
          <p:cNvSpPr txBox="1"/>
          <p:nvPr/>
        </p:nvSpPr>
        <p:spPr>
          <a:xfrm>
            <a:off x="332657" y="1826461"/>
            <a:ext cx="1440160" cy="246221"/>
          </a:xfrm>
          <a:prstGeom prst="rect">
            <a:avLst/>
          </a:prstGeom>
          <a:noFill/>
        </p:spPr>
        <p:txBody>
          <a:bodyPr wrap="square" lIns="91433" tIns="45717" rIns="91433" bIns="45717" rtlCol="0">
            <a:spAutoFit/>
          </a:bodyPr>
          <a:lstStyle/>
          <a:p>
            <a:r>
              <a:rPr lang="da-DK" sz="1000" dirty="0" smtClean="0">
                <a:latin typeface="Corbel" pitchFamily="34" charset="0"/>
              </a:rPr>
              <a:t>Alle tal er %</a:t>
            </a:r>
            <a:endParaRPr lang="da-DK" sz="1000" dirty="0">
              <a:latin typeface="Corbel" pitchFamily="34" charset="0"/>
            </a:endParaRPr>
          </a:p>
        </p:txBody>
      </p:sp>
      <p:sp>
        <p:nvSpPr>
          <p:cNvPr id="11" name="Tekstboks 10"/>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1 – Danskernes holdninger og kendskab til udviklingsbistand</a:t>
            </a:r>
            <a:endParaRPr lang="da-DK" sz="1100" dirty="0">
              <a:latin typeface="Corbel" pitchFamily="34" charset="0"/>
            </a:endParaRPr>
          </a:p>
        </p:txBody>
      </p:sp>
      <p:sp>
        <p:nvSpPr>
          <p:cNvPr id="12" name="Tekstboks 11"/>
          <p:cNvSpPr txBox="1"/>
          <p:nvPr/>
        </p:nvSpPr>
        <p:spPr>
          <a:xfrm>
            <a:off x="333376" y="8697416"/>
            <a:ext cx="6047953" cy="507825"/>
          </a:xfrm>
          <a:prstGeom prst="rect">
            <a:avLst/>
          </a:prstGeom>
          <a:noFill/>
        </p:spPr>
        <p:txBody>
          <a:bodyPr wrap="square" lIns="91433" tIns="45717" rIns="91433" bIns="45717" rtlCol="0">
            <a:spAutoFit/>
          </a:bodyPr>
          <a:lstStyle/>
          <a:p>
            <a:r>
              <a:rPr lang="da-DK" sz="900" i="1" dirty="0">
                <a:latin typeface="Corbel" pitchFamily="34" charset="0"/>
              </a:rPr>
              <a:t>Q16. Er du tilhænger eller modstander af, at Danmark giver udviklingsbistand</a:t>
            </a:r>
            <a:r>
              <a:rPr lang="da-DK" sz="900" i="1" dirty="0" smtClean="0">
                <a:latin typeface="Corbel" pitchFamily="34" charset="0"/>
              </a:rPr>
              <a:t>?</a:t>
            </a:r>
          </a:p>
          <a:p>
            <a:r>
              <a:rPr lang="da-DK" sz="900" i="1" dirty="0" smtClean="0">
                <a:latin typeface="Corbel" pitchFamily="34" charset="0"/>
              </a:rPr>
              <a:t>Q19. </a:t>
            </a:r>
            <a:r>
              <a:rPr lang="da-DK" sz="900" i="1" dirty="0">
                <a:latin typeface="Corbel" pitchFamily="34" charset="0"/>
              </a:rPr>
              <a:t>I det følgende nævnes en række udsagn om forskellige holdninger til udviklingsbistand – og hvilken betydning, den har. For hvert udsagn bedes du angive, hvor enig eller uenig du er i det pågældende </a:t>
            </a:r>
            <a:r>
              <a:rPr lang="da-DK" sz="900" i="1" dirty="0" smtClean="0">
                <a:latin typeface="Corbel" pitchFamily="34" charset="0"/>
              </a:rPr>
              <a:t>udsagn</a:t>
            </a:r>
            <a:endParaRPr lang="da-DK" sz="900" i="1" dirty="0">
              <a:latin typeface="Corbel" pitchFamily="34" charset="0"/>
            </a:endParaRPr>
          </a:p>
        </p:txBody>
      </p:sp>
      <p:pic>
        <p:nvPicPr>
          <p:cNvPr id="3" name="Billede 2"/>
          <p:cNvPicPr/>
          <p:nvPr>
            <p:extLst>
              <p:ext uri="{D42A27DB-BD31-4B8C-83A1-F6EECF244321}">
                <p14:modId xmlns:p14="http://schemas.microsoft.com/office/powerpoint/2010/main" val="298225659"/>
              </p:ext>
            </p:extLst>
          </p:nvPr>
        </p:nvPicPr>
        <p:blipFill>
          <a:blip r:embed="rId2"/>
          <a:stretch>
            <a:fillRect/>
          </a:stretch>
        </p:blipFill>
        <p:spPr>
          <a:xfrm>
            <a:off x="169884" y="1784648"/>
            <a:ext cx="6516645" cy="6533660"/>
          </a:xfrm>
          <a:prstGeom prst="rect">
            <a:avLst/>
          </a:prstGeom>
        </p:spPr>
      </p:pic>
    </p:spTree>
    <p:extLst>
      <p:ext uri="{BB962C8B-B14F-4D97-AF65-F5344CB8AC3E}">
        <p14:creationId xmlns:p14="http://schemas.microsoft.com/office/powerpoint/2010/main" val="2348904543"/>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800" dirty="0" smtClean="0">
                <a:solidFill>
                  <a:schemeClr val="tx1"/>
                </a:solidFill>
              </a:rPr>
              <a:t>Holding til forbrug på udviklingsbistand og underliggende </a:t>
            </a:r>
            <a:r>
              <a:rPr lang="da-DK" sz="1800" dirty="0">
                <a:solidFill>
                  <a:schemeClr val="tx1"/>
                </a:solidFill>
              </a:rPr>
              <a:t>holdninger, der vedrører udviklingsbistanden</a:t>
            </a:r>
          </a:p>
        </p:txBody>
      </p:sp>
      <p:sp>
        <p:nvSpPr>
          <p:cNvPr id="6" name="Titel 1"/>
          <p:cNvSpPr txBox="1">
            <a:spLocks/>
          </p:cNvSpPr>
          <p:nvPr/>
        </p:nvSpPr>
        <p:spPr>
          <a:xfrm>
            <a:off x="240427" y="1424609"/>
            <a:ext cx="6579474" cy="333078"/>
          </a:xfrm>
          <a:prstGeom prst="rect">
            <a:avLst/>
          </a:prstGeom>
        </p:spPr>
        <p:txBody>
          <a:bodyPr lIns="103155" tIns="51577" rIns="103155" bIns="51577"/>
          <a:lstStyle/>
          <a:p>
            <a:pPr>
              <a:defRPr/>
            </a:pPr>
            <a:r>
              <a:rPr lang="da-DK" sz="1400" dirty="0" smtClean="0">
                <a:latin typeface="Corbel" pitchFamily="34" charset="0"/>
                <a:ea typeface="+mj-ea"/>
                <a:cs typeface="+mj-cs"/>
              </a:rPr>
              <a:t>Figur 8: Holdning til brug vs. Underliggende holdninger</a:t>
            </a:r>
            <a:endParaRPr lang="da-DK" sz="1400" dirty="0">
              <a:latin typeface="Corbel" pitchFamily="34" charset="0"/>
              <a:ea typeface="+mj-ea"/>
              <a:cs typeface="+mj-cs"/>
            </a:endParaRPr>
          </a:p>
        </p:txBody>
      </p:sp>
      <p:sp>
        <p:nvSpPr>
          <p:cNvPr id="7" name="Tekstboks 6"/>
          <p:cNvSpPr txBox="1"/>
          <p:nvPr/>
        </p:nvSpPr>
        <p:spPr>
          <a:xfrm>
            <a:off x="332657" y="1826461"/>
            <a:ext cx="1440160" cy="246221"/>
          </a:xfrm>
          <a:prstGeom prst="rect">
            <a:avLst/>
          </a:prstGeom>
          <a:noFill/>
        </p:spPr>
        <p:txBody>
          <a:bodyPr wrap="square" lIns="91433" tIns="45717" rIns="91433" bIns="45717" rtlCol="0">
            <a:spAutoFit/>
          </a:bodyPr>
          <a:lstStyle/>
          <a:p>
            <a:r>
              <a:rPr lang="da-DK" sz="1000" dirty="0" smtClean="0">
                <a:latin typeface="Corbel" pitchFamily="34" charset="0"/>
              </a:rPr>
              <a:t>Alle tal er %</a:t>
            </a:r>
            <a:endParaRPr lang="da-DK" sz="1000" dirty="0">
              <a:latin typeface="Corbel" pitchFamily="34" charset="0"/>
            </a:endParaRPr>
          </a:p>
        </p:txBody>
      </p:sp>
      <p:sp>
        <p:nvSpPr>
          <p:cNvPr id="11" name="Tekstboks 10"/>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1 – Danskernes holdninger og kendskab til udviklingsbistand</a:t>
            </a:r>
            <a:endParaRPr lang="da-DK" sz="1100" dirty="0">
              <a:latin typeface="Corbel" pitchFamily="34" charset="0"/>
            </a:endParaRPr>
          </a:p>
        </p:txBody>
      </p:sp>
      <p:sp>
        <p:nvSpPr>
          <p:cNvPr id="9" name="Tekstboks 8"/>
          <p:cNvSpPr txBox="1"/>
          <p:nvPr/>
        </p:nvSpPr>
        <p:spPr>
          <a:xfrm>
            <a:off x="333376" y="8697416"/>
            <a:ext cx="6047953" cy="507825"/>
          </a:xfrm>
          <a:prstGeom prst="rect">
            <a:avLst/>
          </a:prstGeom>
          <a:noFill/>
        </p:spPr>
        <p:txBody>
          <a:bodyPr wrap="square" lIns="91433" tIns="45717" rIns="91433" bIns="45717" rtlCol="0">
            <a:spAutoFit/>
          </a:bodyPr>
          <a:lstStyle/>
          <a:p>
            <a:r>
              <a:rPr lang="da-DK" sz="900" i="1" dirty="0">
                <a:latin typeface="Corbel" pitchFamily="34" charset="0"/>
              </a:rPr>
              <a:t>Q17. Mener du, at det offentlige bruger for mange penge, passende eller for få penge på udviklingsbistand?</a:t>
            </a:r>
          </a:p>
          <a:p>
            <a:r>
              <a:rPr lang="da-DK" sz="900" i="1" dirty="0" smtClean="0">
                <a:latin typeface="Corbel" pitchFamily="34" charset="0"/>
              </a:rPr>
              <a:t>Q19. </a:t>
            </a:r>
            <a:r>
              <a:rPr lang="da-DK" sz="900" i="1" dirty="0">
                <a:latin typeface="Corbel" pitchFamily="34" charset="0"/>
              </a:rPr>
              <a:t>I det følgende nævnes en række udsagn om forskellige holdninger til udviklingsbistand – og hvilken betydning, den har. For hvert udsagn bedes du angive, hvor enig eller uenig du er i det pågældende </a:t>
            </a:r>
            <a:r>
              <a:rPr lang="da-DK" sz="900" i="1" dirty="0" smtClean="0">
                <a:latin typeface="Corbel" pitchFamily="34" charset="0"/>
              </a:rPr>
              <a:t>udsagn</a:t>
            </a:r>
            <a:endParaRPr lang="da-DK" sz="900" i="1" dirty="0">
              <a:latin typeface="Corbel" pitchFamily="34" charset="0"/>
            </a:endParaRPr>
          </a:p>
        </p:txBody>
      </p:sp>
      <p:pic>
        <p:nvPicPr>
          <p:cNvPr id="3" name="Billede 2"/>
          <p:cNvPicPr/>
          <p:nvPr>
            <p:extLst>
              <p:ext uri="{D42A27DB-BD31-4B8C-83A1-F6EECF244321}">
                <p14:modId xmlns:p14="http://schemas.microsoft.com/office/powerpoint/2010/main" val="852459004"/>
              </p:ext>
            </p:extLst>
          </p:nvPr>
        </p:nvPicPr>
        <p:blipFill>
          <a:blip r:embed="rId2"/>
          <a:stretch>
            <a:fillRect/>
          </a:stretch>
        </p:blipFill>
        <p:spPr>
          <a:xfrm>
            <a:off x="188640" y="1778298"/>
            <a:ext cx="6341855" cy="5939691"/>
          </a:xfrm>
          <a:prstGeom prst="rect">
            <a:avLst/>
          </a:prstGeom>
        </p:spPr>
      </p:pic>
    </p:spTree>
    <p:extLst>
      <p:ext uri="{BB962C8B-B14F-4D97-AF65-F5344CB8AC3E}">
        <p14:creationId xmlns:p14="http://schemas.microsoft.com/office/powerpoint/2010/main" val="108604037"/>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800" dirty="0" smtClean="0">
                <a:solidFill>
                  <a:schemeClr val="tx1"/>
                </a:solidFill>
              </a:rPr>
              <a:t>Opbakning, holdning til forbrug og </a:t>
            </a:r>
            <a:r>
              <a:rPr lang="da-DK" sz="1800" dirty="0">
                <a:solidFill>
                  <a:schemeClr val="tx1"/>
                </a:solidFill>
              </a:rPr>
              <a:t>holdning til </a:t>
            </a:r>
            <a:r>
              <a:rPr lang="da-DK" sz="1800" dirty="0" smtClean="0">
                <a:solidFill>
                  <a:schemeClr val="tx1"/>
                </a:solidFill>
              </a:rPr>
              <a:t>forhold der vedrører udviklingsbistanden</a:t>
            </a:r>
            <a:endParaRPr lang="da-DK" sz="1800" dirty="0">
              <a:solidFill>
                <a:schemeClr val="tx1"/>
              </a:solidFill>
            </a:endParaRPr>
          </a:p>
        </p:txBody>
      </p:sp>
      <p:sp>
        <p:nvSpPr>
          <p:cNvPr id="5" name="Tekstboks 4"/>
          <p:cNvSpPr txBox="1"/>
          <p:nvPr/>
        </p:nvSpPr>
        <p:spPr>
          <a:xfrm>
            <a:off x="333376" y="1425601"/>
            <a:ext cx="6047953" cy="3816423"/>
          </a:xfrm>
          <a:prstGeom prst="rect">
            <a:avLst/>
          </a:prstGeom>
          <a:noFill/>
        </p:spPr>
        <p:txBody>
          <a:bodyPr wrap="square" lIns="91433" tIns="45717" rIns="91433" bIns="45717" rtlCol="0">
            <a:spAutoFit/>
          </a:bodyPr>
          <a:lstStyle/>
          <a:p>
            <a:pPr marL="171437" indent="-171437" algn="just">
              <a:buFont typeface="Wingdings" panose="05000000000000000000" pitchFamily="2" charset="2"/>
              <a:buChar char="v"/>
            </a:pPr>
            <a:r>
              <a:rPr lang="da-DK" sz="1100" dirty="0">
                <a:latin typeface="Corbel" pitchFamily="34" charset="0"/>
              </a:rPr>
              <a:t>Der er </a:t>
            </a:r>
            <a:r>
              <a:rPr lang="da-DK" sz="1100" dirty="0" smtClean="0">
                <a:latin typeface="Corbel" pitchFamily="34" charset="0"/>
              </a:rPr>
              <a:t>tendens </a:t>
            </a:r>
            <a:r>
              <a:rPr lang="da-DK" sz="1100" dirty="0">
                <a:latin typeface="Corbel" pitchFamily="34" charset="0"/>
              </a:rPr>
              <a:t>til, at holdninger til de underliggende forhold i høj grad hænger sammen med holdningen til, hvorvidt staten bruger for mange eller for få penge på udviklingsbistand. Hvis man mener, at staten bruger for mange penge på udviklingsbistand, vil man i høj grad også mene, at størstedelen af udviklingsbistanden ender i de forkerte lommer. Ligeledes vil man i høj grad mene, at den danske velfærd skal sikres, før det offentlige bruger penge på udviklingsbistanden. </a:t>
            </a:r>
            <a:endParaRPr lang="da-DK" sz="1100" dirty="0" smtClean="0">
              <a:latin typeface="Corbel" pitchFamily="34" charset="0"/>
            </a:endParaRP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Mener man omvendt, at staten bruger for få penge på udviklingsbistand, har man i høj grad tillid til, at udviklingsbistanden kan være med til at begrænse konflikter og dermed skabe stabilitet i verden, samt at udviklingsbistanden kan være med til at begrænse antallet af flygtninge fra fattige lande.</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D</a:t>
            </a:r>
            <a:r>
              <a:rPr lang="da-DK" sz="1100" dirty="0" smtClean="0">
                <a:latin typeface="Corbel" pitchFamily="34" charset="0"/>
              </a:rPr>
              <a:t>er er ligeledes naturligt stor </a:t>
            </a:r>
            <a:r>
              <a:rPr lang="da-DK" sz="1100" dirty="0">
                <a:latin typeface="Corbel" pitchFamily="34" charset="0"/>
              </a:rPr>
              <a:t>sammenhæng med holdningerne til de underliggende forhold, og hvorvidt man er tilhænger eller modstander af, at Danmark giver udviklingsbistand. Modstanderne mener således i høj grad, at størstedelen af udviklingsbistanden ender i de forkerte lommer, samt at vi skal sikre velfærden i Danmark, før vi bruger penge på udviklingsbistand. Tilhængerne mener derimod i høj grad, at vi har en moralsk forpligtelse til at hjælpe andre, og at udviklingsbistand kan være med til at begrænse antallet af flygtninge fra fattige lande.</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Der er </a:t>
            </a:r>
            <a:r>
              <a:rPr lang="da-DK" sz="1100" dirty="0" smtClean="0">
                <a:latin typeface="Corbel" pitchFamily="34" charset="0"/>
              </a:rPr>
              <a:t>dog stor enighed </a:t>
            </a:r>
            <a:r>
              <a:rPr lang="da-DK" sz="1100" dirty="0">
                <a:latin typeface="Corbel" pitchFamily="34" charset="0"/>
              </a:rPr>
              <a:t>blandt de forskellige grupper om, at udviklingsbistanden skal hjælpe de fattige lande til at blive rigere, så de med tiden kan købe varer hos os. </a:t>
            </a:r>
          </a:p>
          <a:p>
            <a:pPr marL="171437" indent="-171437" algn="just">
              <a:buFont typeface="Wingdings" panose="05000000000000000000" pitchFamily="2" charset="2"/>
              <a:buChar char="v"/>
            </a:pPr>
            <a:endParaRPr lang="da-DK" sz="1100" dirty="0" smtClean="0">
              <a:latin typeface="Corbel" pitchFamily="34" charset="0"/>
            </a:endParaRPr>
          </a:p>
          <a:p>
            <a:pPr marL="171437" indent="-171437" algn="just">
              <a:buFont typeface="Wingdings" panose="05000000000000000000" pitchFamily="2" charset="2"/>
              <a:buChar char="v"/>
            </a:pPr>
            <a:endParaRPr lang="da-DK" sz="1100" dirty="0">
              <a:latin typeface="Corbel" pitchFamily="34" charset="0"/>
            </a:endParaRPr>
          </a:p>
        </p:txBody>
      </p:sp>
      <p:sp>
        <p:nvSpPr>
          <p:cNvPr id="6" name="Tekstboks 5"/>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1 – Danskernes holdninger og kendskab til udviklingsbistand</a:t>
            </a:r>
            <a:endParaRPr lang="da-DK" sz="1100" dirty="0">
              <a:latin typeface="Corbel" pitchFamily="34" charset="0"/>
            </a:endParaRPr>
          </a:p>
        </p:txBody>
      </p:sp>
    </p:spTree>
    <p:extLst>
      <p:ext uri="{BB962C8B-B14F-4D97-AF65-F5344CB8AC3E}">
        <p14:creationId xmlns:p14="http://schemas.microsoft.com/office/powerpoint/2010/main" val="3687747537"/>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800" dirty="0" smtClean="0">
                <a:solidFill>
                  <a:schemeClr val="tx1"/>
                </a:solidFill>
              </a:rPr>
              <a:t>Danskernes subjektive viden om udviklingsbistand og forhold i udviklingslandene</a:t>
            </a:r>
            <a:endParaRPr lang="da-DK" sz="1800" dirty="0">
              <a:solidFill>
                <a:schemeClr val="tx1"/>
              </a:solidFill>
            </a:endParaRPr>
          </a:p>
        </p:txBody>
      </p:sp>
      <p:sp>
        <p:nvSpPr>
          <p:cNvPr id="6" name="Titel 1"/>
          <p:cNvSpPr txBox="1">
            <a:spLocks/>
          </p:cNvSpPr>
          <p:nvPr/>
        </p:nvSpPr>
        <p:spPr>
          <a:xfrm>
            <a:off x="240427" y="1424609"/>
            <a:ext cx="6579474" cy="333078"/>
          </a:xfrm>
          <a:prstGeom prst="rect">
            <a:avLst/>
          </a:prstGeom>
        </p:spPr>
        <p:txBody>
          <a:bodyPr lIns="103155" tIns="51577" rIns="103155" bIns="51577"/>
          <a:lstStyle/>
          <a:p>
            <a:pPr>
              <a:defRPr/>
            </a:pPr>
            <a:r>
              <a:rPr lang="da-DK" sz="1400" dirty="0" smtClean="0">
                <a:latin typeface="Corbel" pitchFamily="34" charset="0"/>
                <a:ea typeface="+mj-ea"/>
                <a:cs typeface="+mj-cs"/>
              </a:rPr>
              <a:t>Figur 9: Hvordan vil du bedømme din egen viden om udviklingsbistand og forhold i udviklingslandene?</a:t>
            </a:r>
            <a:endParaRPr lang="da-DK" sz="1400" dirty="0">
              <a:latin typeface="Corbel" pitchFamily="34" charset="0"/>
              <a:ea typeface="+mj-ea"/>
              <a:cs typeface="+mj-cs"/>
            </a:endParaRPr>
          </a:p>
        </p:txBody>
      </p:sp>
      <p:sp>
        <p:nvSpPr>
          <p:cNvPr id="7" name="Tekstboks 6"/>
          <p:cNvSpPr txBox="1"/>
          <p:nvPr/>
        </p:nvSpPr>
        <p:spPr>
          <a:xfrm>
            <a:off x="548681" y="1932577"/>
            <a:ext cx="1440160" cy="246221"/>
          </a:xfrm>
          <a:prstGeom prst="rect">
            <a:avLst/>
          </a:prstGeom>
          <a:noFill/>
        </p:spPr>
        <p:txBody>
          <a:bodyPr wrap="square" lIns="91433" tIns="45717" rIns="91433" bIns="45717" rtlCol="0">
            <a:spAutoFit/>
          </a:bodyPr>
          <a:lstStyle/>
          <a:p>
            <a:r>
              <a:rPr lang="da-DK" sz="1000" dirty="0" smtClean="0">
                <a:latin typeface="Corbel" pitchFamily="34" charset="0"/>
              </a:rPr>
              <a:t>Alle tal er %</a:t>
            </a:r>
            <a:endParaRPr lang="da-DK" sz="1000" dirty="0">
              <a:latin typeface="Corbel" pitchFamily="34" charset="0"/>
            </a:endParaRPr>
          </a:p>
        </p:txBody>
      </p:sp>
      <p:pic>
        <p:nvPicPr>
          <p:cNvPr id="3" name="Billede 2"/>
          <p:cNvPicPr>
            <a:picLocks noChangeAspect="1" noChangeArrowheads="1"/>
          </p:cNvPicPr>
          <p:nvPr>
            <p:extLst>
              <p:ext uri="{D42A27DB-BD31-4B8C-83A1-F6EECF244321}">
                <p14:modId xmlns:p14="http://schemas.microsoft.com/office/powerpoint/2010/main" val="708806505"/>
              </p:ext>
            </p:extLst>
          </p:nvPr>
        </p:nvPicPr>
        <p:blipFill>
          <a:blip r:embed="rId2"/>
          <a:srcRect/>
          <a:stretch>
            <a:fillRect/>
          </a:stretch>
        </p:blipFill>
        <p:spPr bwMode="auto">
          <a:xfrm>
            <a:off x="404664" y="2132055"/>
            <a:ext cx="6451600" cy="424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kstboks 7"/>
          <p:cNvSpPr txBox="1"/>
          <p:nvPr/>
        </p:nvSpPr>
        <p:spPr>
          <a:xfrm>
            <a:off x="333376" y="8555438"/>
            <a:ext cx="6047953" cy="230832"/>
          </a:xfrm>
          <a:prstGeom prst="rect">
            <a:avLst/>
          </a:prstGeom>
          <a:noFill/>
        </p:spPr>
        <p:txBody>
          <a:bodyPr wrap="square" lIns="91433" tIns="45717" rIns="91433" bIns="45717" rtlCol="0">
            <a:spAutoFit/>
          </a:bodyPr>
          <a:lstStyle/>
          <a:p>
            <a:r>
              <a:rPr lang="da-DK" sz="900" i="1" dirty="0">
                <a:latin typeface="Corbel" pitchFamily="34" charset="0"/>
              </a:rPr>
              <a:t>Q1. Hvordan vil du bedømme din egen viden om udviklingsbistand og forholdene i udviklingslandene?</a:t>
            </a:r>
          </a:p>
        </p:txBody>
      </p:sp>
      <p:sp>
        <p:nvSpPr>
          <p:cNvPr id="9" name="Tekstboks 8"/>
          <p:cNvSpPr txBox="1"/>
          <p:nvPr/>
        </p:nvSpPr>
        <p:spPr>
          <a:xfrm>
            <a:off x="333376" y="4953000"/>
            <a:ext cx="6047953" cy="2970038"/>
          </a:xfrm>
          <a:prstGeom prst="rect">
            <a:avLst/>
          </a:prstGeom>
          <a:noFill/>
        </p:spPr>
        <p:txBody>
          <a:bodyPr wrap="square" lIns="91433" tIns="45717" rIns="91433" bIns="45717" rtlCol="0">
            <a:spAutoFit/>
          </a:bodyPr>
          <a:lstStyle/>
          <a:p>
            <a:pPr marL="171437" indent="-171437" algn="just">
              <a:buFont typeface="Wingdings" panose="05000000000000000000" pitchFamily="2" charset="2"/>
              <a:buChar char="v"/>
            </a:pPr>
            <a:r>
              <a:rPr lang="da-DK" sz="1100" dirty="0">
                <a:latin typeface="Corbel" pitchFamily="34" charset="0"/>
              </a:rPr>
              <a:t>Godt 7 ud af 10 </a:t>
            </a:r>
            <a:r>
              <a:rPr lang="da-DK" sz="1100" dirty="0" smtClean="0">
                <a:latin typeface="Corbel" pitchFamily="34" charset="0"/>
              </a:rPr>
              <a:t>danskere synes </a:t>
            </a:r>
            <a:r>
              <a:rPr lang="da-DK" sz="1100" dirty="0">
                <a:latin typeface="Corbel" pitchFamily="34" charset="0"/>
              </a:rPr>
              <a:t>ikke, at de ved ret meget om udviklingsbistanden og forholdene i </a:t>
            </a:r>
            <a:r>
              <a:rPr lang="da-DK" sz="1100" dirty="0" smtClean="0">
                <a:latin typeface="Corbel" pitchFamily="34" charset="0"/>
              </a:rPr>
              <a:t>udviklingslandene.</a:t>
            </a:r>
            <a:endParaRPr lang="da-DK" sz="1100" dirty="0">
              <a:latin typeface="Corbel" pitchFamily="34" charset="0"/>
            </a:endParaRP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Udviklingen i danskernes viden om udviklingsbistanden har ligget på et nogenlunde stabilt niveau de sidste </a:t>
            </a:r>
            <a:r>
              <a:rPr lang="da-DK" sz="1100" dirty="0" smtClean="0">
                <a:latin typeface="Corbel" pitchFamily="34" charset="0"/>
              </a:rPr>
              <a:t>fire </a:t>
            </a:r>
            <a:r>
              <a:rPr lang="da-DK" sz="1100" dirty="0">
                <a:latin typeface="Corbel" pitchFamily="34" charset="0"/>
              </a:rPr>
              <a:t>år. </a:t>
            </a:r>
            <a:r>
              <a:rPr lang="da-DK" sz="1100" dirty="0" smtClean="0">
                <a:latin typeface="Corbel" pitchFamily="34" charset="0"/>
              </a:rPr>
              <a:t>Danskernes </a:t>
            </a:r>
            <a:r>
              <a:rPr lang="da-DK" sz="1100" dirty="0">
                <a:latin typeface="Corbel" pitchFamily="34" charset="0"/>
              </a:rPr>
              <a:t>viden om udviklingsbistand og forholdene i udviklingslandene ligger i år på samme niveau som i 2014.</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Andelen af dem, der mener, at de ved meget om udviklingsbistand og forholdene i udviklingslandene, er større blandt de 56+ årige end blandt de øvrige aldersgrupper. Ligeledes er det mændene, der synes, at de ved meget om udviklingsbistanden og forholdende. Fordelingen af mænd og kvinder, som synes, at de ved meget om udviklingsbistanden og forholdende herved er det samme som sidste år; 28% </a:t>
            </a:r>
            <a:r>
              <a:rPr lang="da-DK" sz="1100" dirty="0" smtClean="0">
                <a:latin typeface="Corbel" pitchFamily="34" charset="0"/>
              </a:rPr>
              <a:t>mænd og </a:t>
            </a:r>
            <a:r>
              <a:rPr lang="da-DK" sz="1100" dirty="0">
                <a:latin typeface="Corbel" pitchFamily="34" charset="0"/>
              </a:rPr>
              <a:t>18% kvinder.</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Der kan identificeres en sammenhæng mellem uddannelsesniveau og holdningen til, om man ved meget om udviklingsbistand og forholdende herved. </a:t>
            </a:r>
            <a:r>
              <a:rPr lang="da-DK" sz="1100" dirty="0" smtClean="0">
                <a:latin typeface="Corbel" pitchFamily="34" charset="0"/>
              </a:rPr>
              <a:t>Danskere </a:t>
            </a:r>
            <a:r>
              <a:rPr lang="da-DK" sz="1100" dirty="0">
                <a:latin typeface="Corbel" pitchFamily="34" charset="0"/>
              </a:rPr>
              <a:t>med en lang videregående uddannelse mener i højere grad, at de ved meget om udviklingsbistand og </a:t>
            </a:r>
            <a:r>
              <a:rPr lang="da-DK" sz="1100" dirty="0" smtClean="0">
                <a:latin typeface="Corbel" pitchFamily="34" charset="0"/>
              </a:rPr>
              <a:t>forholdene </a:t>
            </a:r>
            <a:r>
              <a:rPr lang="da-DK" sz="1100" dirty="0">
                <a:latin typeface="Corbel" pitchFamily="34" charset="0"/>
              </a:rPr>
              <a:t>i udviklingslandene end folk med en mellemlang videregående uddannelse eller lavere</a:t>
            </a:r>
            <a:r>
              <a:rPr lang="da-DK" sz="1100" dirty="0" smtClean="0">
                <a:latin typeface="Corbel" pitchFamily="34" charset="0"/>
              </a:rPr>
              <a:t>. </a:t>
            </a:r>
            <a:endParaRPr lang="da-DK" sz="1100" dirty="0">
              <a:latin typeface="Corbel" pitchFamily="34" charset="0"/>
            </a:endParaRPr>
          </a:p>
        </p:txBody>
      </p:sp>
      <p:sp>
        <p:nvSpPr>
          <p:cNvPr id="11" name="Tekstboks 10"/>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1 – Danskernes holdninger og kendskab til udviklingsbistand</a:t>
            </a:r>
            <a:endParaRPr lang="da-DK" sz="1100" dirty="0">
              <a:latin typeface="Corbel" pitchFamily="34" charset="0"/>
            </a:endParaRPr>
          </a:p>
        </p:txBody>
      </p:sp>
    </p:spTree>
    <p:extLst>
      <p:ext uri="{BB962C8B-B14F-4D97-AF65-F5344CB8AC3E}">
        <p14:creationId xmlns:p14="http://schemas.microsoft.com/office/powerpoint/2010/main" val="199012775"/>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543" y="371451"/>
            <a:ext cx="6579474" cy="1711219"/>
          </a:xfrm>
        </p:spPr>
        <p:txBody>
          <a:bodyPr/>
          <a:lstStyle/>
          <a:p>
            <a:r>
              <a:rPr lang="da-DK" sz="1800" b="1" dirty="0" smtClean="0"/>
              <a:t>Indhold - Overblik</a:t>
            </a:r>
            <a:endParaRPr lang="da-DK" sz="1800" b="1" dirty="0"/>
          </a:p>
        </p:txBody>
      </p:sp>
      <p:graphicFrame>
        <p:nvGraphicFramePr>
          <p:cNvPr id="3" name="Tabel 2"/>
          <p:cNvGraphicFramePr>
            <a:graphicFrameLocks noGrp="1"/>
          </p:cNvGraphicFramePr>
          <p:nvPr>
            <p:extLst>
              <p:ext uri="{D42A27DB-BD31-4B8C-83A1-F6EECF244321}">
                <p14:modId xmlns:p14="http://schemas.microsoft.com/office/powerpoint/2010/main" val="3015029209"/>
              </p:ext>
            </p:extLst>
          </p:nvPr>
        </p:nvGraphicFramePr>
        <p:xfrm>
          <a:off x="333374" y="1352601"/>
          <a:ext cx="6119962" cy="6370320"/>
        </p:xfrm>
        <a:graphic>
          <a:graphicData uri="http://schemas.openxmlformats.org/drawingml/2006/table">
            <a:tbl>
              <a:tblPr firstRow="1" bandRow="1">
                <a:tableStyleId>{5C22544A-7EE6-4342-B048-85BDC9FD1C3A}</a:tableStyleId>
              </a:tblPr>
              <a:tblGrid>
                <a:gridCol w="6119962"/>
              </a:tblGrid>
              <a:tr h="370840">
                <a:tc>
                  <a:txBody>
                    <a:bodyPr/>
                    <a:lstStyle/>
                    <a:p>
                      <a:endParaRPr lang="da-DK" sz="1400" dirty="0">
                        <a:latin typeface="Corbel" panose="020B0503020204020204" pitchFamily="34" charset="0"/>
                      </a:endParaRPr>
                    </a:p>
                  </a:txBody>
                  <a:tcPr>
                    <a:noFill/>
                  </a:tcPr>
                </a:tc>
              </a:tr>
              <a:tr h="370840">
                <a:tc>
                  <a:txBody>
                    <a:bodyPr/>
                    <a:lstStyle/>
                    <a:p>
                      <a:r>
                        <a:rPr lang="da-DK" sz="1400" b="1" dirty="0" smtClean="0">
                          <a:latin typeface="Corbel" panose="020B0503020204020204" pitchFamily="34" charset="0"/>
                        </a:rPr>
                        <a:t>Indledning  –  Om undersøgelsen</a:t>
                      </a:r>
                      <a:endParaRPr lang="da-DK" sz="1400" b="1" dirty="0">
                        <a:latin typeface="Corbel" panose="020B0503020204020204" pitchFamily="34" charset="0"/>
                      </a:endParaRPr>
                    </a:p>
                  </a:txBody>
                  <a:tcPr anchor="ctr">
                    <a:solidFill>
                      <a:schemeClr val="bg1">
                        <a:lumMod val="95000"/>
                      </a:schemeClr>
                    </a:solidFill>
                  </a:tcPr>
                </a:tc>
              </a:tr>
              <a:tr h="370840">
                <a:tc>
                  <a:txBody>
                    <a:bodyPr/>
                    <a:lstStyle/>
                    <a:p>
                      <a:r>
                        <a:rPr lang="da-DK" sz="1400" b="1" dirty="0" smtClean="0">
                          <a:latin typeface="Corbel" panose="020B0503020204020204" pitchFamily="34" charset="0"/>
                        </a:rPr>
                        <a:t>Sammendrag</a:t>
                      </a:r>
                      <a:r>
                        <a:rPr lang="da-DK" sz="1400" b="1" baseline="0" dirty="0" smtClean="0">
                          <a:latin typeface="Corbel" panose="020B0503020204020204" pitchFamily="34" charset="0"/>
                        </a:rPr>
                        <a:t> af rapporten</a:t>
                      </a:r>
                    </a:p>
                  </a:txBody>
                  <a:tcPr anchor="ctr">
                    <a:noFill/>
                  </a:tcPr>
                </a:tc>
              </a:tr>
              <a:tr h="1188720">
                <a:tc>
                  <a:txBody>
                    <a:bodyPr/>
                    <a:lstStyle/>
                    <a:p>
                      <a:r>
                        <a:rPr lang="da-DK" sz="1400" b="1" dirty="0" smtClean="0">
                          <a:latin typeface="Corbel" panose="020B0503020204020204" pitchFamily="34" charset="0"/>
                        </a:rPr>
                        <a:t>Del 1  </a:t>
                      </a:r>
                    </a:p>
                    <a:p>
                      <a:r>
                        <a:rPr lang="da-DK" sz="1400" b="0" i="1" dirty="0" smtClean="0">
                          <a:latin typeface="Corbel" panose="020B0503020204020204" pitchFamily="34" charset="0"/>
                        </a:rPr>
                        <a:t>Danskernes holdninger og kendskab til udviklingsbistand </a:t>
                      </a:r>
                    </a:p>
                    <a:p>
                      <a:endParaRPr lang="da-DK" sz="1100" b="0" i="1" dirty="0" smtClean="0">
                        <a:latin typeface="Corbel" panose="020B0503020204020204" pitchFamily="34" charset="0"/>
                      </a:endParaRPr>
                    </a:p>
                    <a:p>
                      <a:pPr algn="just"/>
                      <a:r>
                        <a:rPr lang="da-DK" sz="1100" b="0" i="1" dirty="0" smtClean="0">
                          <a:latin typeface="Corbel" panose="020B0503020204020204" pitchFamily="34" charset="0"/>
                        </a:rPr>
                        <a:t>I denne del</a:t>
                      </a:r>
                      <a:r>
                        <a:rPr lang="da-DK" sz="1100" b="0" i="1" baseline="0" dirty="0" smtClean="0">
                          <a:latin typeface="Corbel" panose="020B0503020204020204" pitchFamily="34" charset="0"/>
                        </a:rPr>
                        <a:t> fokuseres på centrale spørgsmål i datamaterialet, som vedrører danskernes opbakning, holdning og overordnede kendskab til udviklingsbistand. Læseren får indblik i ,hvad danskerne mener om udviklingsbistand og ikke mindst, hvordan holdningen har flyttet sig over tid.</a:t>
                      </a:r>
                      <a:endParaRPr lang="da-DK" sz="1100" b="0" i="1" dirty="0" smtClean="0">
                        <a:latin typeface="Corbel" panose="020B0503020204020204" pitchFamily="34" charset="0"/>
                      </a:endParaRPr>
                    </a:p>
                    <a:p>
                      <a:endParaRPr lang="da-DK" sz="1100" b="0" i="1" dirty="0">
                        <a:latin typeface="Corbel" panose="020B0503020204020204" pitchFamily="34" charset="0"/>
                      </a:endParaRPr>
                    </a:p>
                  </a:txBody>
                  <a:tcPr anchor="ctr">
                    <a:solidFill>
                      <a:schemeClr val="bg1">
                        <a:lumMod val="95000"/>
                      </a:schemeClr>
                    </a:solidFill>
                  </a:tcPr>
                </a:tc>
              </a:tr>
              <a:tr h="1402080">
                <a:tc>
                  <a:txBody>
                    <a:bodyPr/>
                    <a:lstStyle/>
                    <a:p>
                      <a:r>
                        <a:rPr lang="da-DK" sz="1400" b="1" dirty="0" smtClean="0">
                          <a:latin typeface="Corbel" panose="020B0503020204020204" pitchFamily="34" charset="0"/>
                        </a:rPr>
                        <a:t>Del 2</a:t>
                      </a:r>
                    </a:p>
                    <a:p>
                      <a:pPr algn="just"/>
                      <a:r>
                        <a:rPr lang="da-DK" sz="1400" i="1" dirty="0" smtClean="0">
                          <a:latin typeface="Corbel" panose="020B0503020204020204" pitchFamily="34" charset="0"/>
                        </a:rPr>
                        <a:t>Danskernes kendskab til udviklingsbistand og forhold i udviklingslandene</a:t>
                      </a:r>
                    </a:p>
                    <a:p>
                      <a:pPr marL="0" algn="l" defTabSz="515813" rtl="0" eaLnBrk="1" latinLnBrk="0" hangingPunct="1"/>
                      <a:endParaRPr lang="da-DK" sz="1100" b="0" i="1" kern="1200" dirty="0" smtClean="0">
                        <a:solidFill>
                          <a:schemeClr val="dk1"/>
                        </a:solidFill>
                        <a:latin typeface="Corbel" panose="020B0503020204020204" pitchFamily="34" charset="0"/>
                        <a:ea typeface="+mn-ea"/>
                        <a:cs typeface="+mn-cs"/>
                      </a:endParaRPr>
                    </a:p>
                    <a:p>
                      <a:pPr marL="0" algn="just" defTabSz="515813" rtl="0" eaLnBrk="1" latinLnBrk="0" hangingPunct="1"/>
                      <a:r>
                        <a:rPr lang="da-DK" sz="1100" b="0" i="1" kern="1200" dirty="0" smtClean="0">
                          <a:solidFill>
                            <a:schemeClr val="dk1"/>
                          </a:solidFill>
                          <a:latin typeface="Corbel" panose="020B0503020204020204" pitchFamily="34" charset="0"/>
                          <a:ea typeface="+mn-ea"/>
                          <a:cs typeface="+mn-cs"/>
                        </a:rPr>
                        <a:t>Del</a:t>
                      </a:r>
                      <a:r>
                        <a:rPr lang="da-DK" sz="1100" b="0" i="1" kern="1200" baseline="0" dirty="0" smtClean="0">
                          <a:solidFill>
                            <a:schemeClr val="dk1"/>
                          </a:solidFill>
                          <a:latin typeface="Corbel" panose="020B0503020204020204" pitchFamily="34" charset="0"/>
                          <a:ea typeface="+mn-ea"/>
                          <a:cs typeface="+mn-cs"/>
                        </a:rPr>
                        <a:t> 2 fokuserer på danskernes kendskab til og formodninger om forholdene i udviklingslandene og om udviklingsbistand generelt. Danskernes kendskab til organisationer, der arbejder med udviklingsbistand, præsenteres også.</a:t>
                      </a:r>
                      <a:endParaRPr lang="da-DK" sz="1100" b="0" i="1" kern="1200" dirty="0" smtClean="0">
                        <a:solidFill>
                          <a:schemeClr val="dk1"/>
                        </a:solidFill>
                        <a:latin typeface="Corbel" panose="020B0503020204020204" pitchFamily="34" charset="0"/>
                        <a:ea typeface="+mn-ea"/>
                        <a:cs typeface="+mn-cs"/>
                      </a:endParaRPr>
                    </a:p>
                    <a:p>
                      <a:pPr marL="0" algn="l" defTabSz="515813" rtl="0" eaLnBrk="1" latinLnBrk="0" hangingPunct="1"/>
                      <a:endParaRPr lang="da-DK" sz="1100" b="0" i="1" kern="1200" dirty="0" smtClean="0">
                        <a:solidFill>
                          <a:schemeClr val="dk1"/>
                        </a:solidFill>
                        <a:latin typeface="Corbel" panose="020B0503020204020204" pitchFamily="34" charset="0"/>
                        <a:ea typeface="+mn-ea"/>
                        <a:cs typeface="+mn-cs"/>
                      </a:endParaRPr>
                    </a:p>
                  </a:txBody>
                  <a:tcPr anchor="ctr">
                    <a:noFill/>
                  </a:tcPr>
                </a:tc>
              </a:tr>
              <a:tr h="1021080">
                <a:tc>
                  <a:txBody>
                    <a:bodyPr/>
                    <a:lstStyle/>
                    <a:p>
                      <a:r>
                        <a:rPr lang="da-DK" sz="1400" b="1" dirty="0" smtClean="0">
                          <a:latin typeface="Corbel" panose="020B0503020204020204" pitchFamily="34" charset="0"/>
                        </a:rPr>
                        <a:t>Del 3</a:t>
                      </a:r>
                    </a:p>
                    <a:p>
                      <a:r>
                        <a:rPr lang="da-DK" sz="1400" b="0" i="1" dirty="0" smtClean="0">
                          <a:latin typeface="Corbel" panose="020B0503020204020204" pitchFamily="34" charset="0"/>
                        </a:rPr>
                        <a:t>Segmenter</a:t>
                      </a:r>
                    </a:p>
                    <a:p>
                      <a:pPr marL="0" algn="l" defTabSz="515813" rtl="0" eaLnBrk="1" latinLnBrk="0" hangingPunct="1"/>
                      <a:endParaRPr lang="da-DK" sz="1100" b="0" i="1" kern="1200" dirty="0" smtClean="0">
                        <a:solidFill>
                          <a:schemeClr val="dk1"/>
                        </a:solidFill>
                        <a:latin typeface="Corbel" panose="020B0503020204020204" pitchFamily="34" charset="0"/>
                        <a:ea typeface="+mn-ea"/>
                        <a:cs typeface="+mn-cs"/>
                      </a:endParaRPr>
                    </a:p>
                    <a:p>
                      <a:pPr marL="0" algn="just" defTabSz="515813" rtl="0" eaLnBrk="1" latinLnBrk="0" hangingPunct="1"/>
                      <a:r>
                        <a:rPr lang="da-DK" sz="1100" b="0" i="1" kern="1200" dirty="0" smtClean="0">
                          <a:solidFill>
                            <a:schemeClr val="dk1"/>
                          </a:solidFill>
                          <a:latin typeface="Corbel" panose="020B0503020204020204" pitchFamily="34" charset="0"/>
                          <a:ea typeface="+mn-ea"/>
                          <a:cs typeface="+mn-cs"/>
                        </a:rPr>
                        <a:t>I del 3</a:t>
                      </a:r>
                      <a:r>
                        <a:rPr lang="da-DK" sz="1100" b="0" i="1" kern="1200" baseline="0" dirty="0" smtClean="0">
                          <a:solidFill>
                            <a:schemeClr val="dk1"/>
                          </a:solidFill>
                          <a:latin typeface="Corbel" panose="020B0503020204020204" pitchFamily="34" charset="0"/>
                          <a:ea typeface="+mn-ea"/>
                          <a:cs typeface="+mn-cs"/>
                        </a:rPr>
                        <a:t> gennemgås de fem segmenter, som undersøgelsen inddeler danskerne i på baggrund af bl.a. demografi og en række holdnings- og kendskabsspørgsmål. Her kan man som læser se resultater for det enkelte segment og sammenholde disse med resultater for de øvrige segmenter samt for segmentets egne resultater fra 2014. Der gives således viden om, hvordan de enkelte segmenter evt. har flyttet sig, og hvordan segmenterne adskiller sig fra hinanden. </a:t>
                      </a:r>
                      <a:endParaRPr lang="da-DK" sz="1100" b="0" i="1" kern="1200" dirty="0" smtClean="0">
                        <a:solidFill>
                          <a:schemeClr val="dk1"/>
                        </a:solidFill>
                        <a:latin typeface="Corbel" panose="020B0503020204020204" pitchFamily="34" charset="0"/>
                        <a:ea typeface="+mn-ea"/>
                        <a:cs typeface="+mn-cs"/>
                      </a:endParaRPr>
                    </a:p>
                    <a:p>
                      <a:pPr marL="0" algn="l" defTabSz="515813" rtl="0" eaLnBrk="1" latinLnBrk="0" hangingPunct="1"/>
                      <a:endParaRPr lang="da-DK" sz="1100" b="0" i="1" kern="1200" dirty="0" smtClean="0">
                        <a:solidFill>
                          <a:schemeClr val="dk1"/>
                        </a:solidFill>
                        <a:latin typeface="Corbel" panose="020B0503020204020204" pitchFamily="34" charset="0"/>
                        <a:ea typeface="+mn-ea"/>
                        <a:cs typeface="+mn-cs"/>
                      </a:endParaRPr>
                    </a:p>
                  </a:txBody>
                  <a:tcPr anchor="ctr">
                    <a:solidFill>
                      <a:schemeClr val="bg1">
                        <a:lumMod val="95000"/>
                      </a:schemeClr>
                    </a:solidFill>
                  </a:tcPr>
                </a:tc>
              </a:tr>
              <a:tr h="807720">
                <a:tc>
                  <a:txBody>
                    <a:bodyPr/>
                    <a:lstStyle/>
                    <a:p>
                      <a:r>
                        <a:rPr lang="da-DK" sz="1400" b="1" dirty="0" smtClean="0">
                          <a:latin typeface="Corbel" panose="020B0503020204020204" pitchFamily="34" charset="0"/>
                        </a:rPr>
                        <a:t>Appendiks</a:t>
                      </a:r>
                      <a:endParaRPr lang="da-DK" sz="1200" b="1" dirty="0" smtClean="0">
                        <a:latin typeface="Corbel" panose="020B0503020204020204" pitchFamily="34" charset="0"/>
                      </a:endParaRPr>
                    </a:p>
                    <a:p>
                      <a:endParaRPr lang="da-DK" sz="1100" b="0" i="1" dirty="0" smtClean="0">
                        <a:latin typeface="Corbel" panose="020B0503020204020204" pitchFamily="34" charset="0"/>
                      </a:endParaRPr>
                    </a:p>
                    <a:p>
                      <a:r>
                        <a:rPr lang="da-DK" sz="1100" b="0" i="1" dirty="0" smtClean="0">
                          <a:latin typeface="Corbel" panose="020B0503020204020204" pitchFamily="34" charset="0"/>
                        </a:rPr>
                        <a:t>Supplerende nedbrud af resultaterne</a:t>
                      </a:r>
                    </a:p>
                    <a:p>
                      <a:r>
                        <a:rPr lang="da-DK" sz="1100" b="0" i="1" dirty="0" smtClean="0">
                          <a:latin typeface="Corbel" panose="020B0503020204020204" pitchFamily="34" charset="0"/>
                        </a:rPr>
                        <a:t>Spørgeskema</a:t>
                      </a:r>
                    </a:p>
                  </a:txBody>
                  <a:tcPr anchor="ctr">
                    <a:noFill/>
                  </a:tcPr>
                </a:tc>
              </a:tr>
            </a:tbl>
          </a:graphicData>
        </a:graphic>
      </p:graphicFrame>
    </p:spTree>
    <p:extLst>
      <p:ext uri="{BB962C8B-B14F-4D97-AF65-F5344CB8AC3E}">
        <p14:creationId xmlns:p14="http://schemas.microsoft.com/office/powerpoint/2010/main" val="1286022632"/>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a:xfrm>
            <a:off x="134543" y="371451"/>
            <a:ext cx="6579474" cy="998856"/>
          </a:xfrm>
        </p:spPr>
        <p:txBody>
          <a:bodyPr/>
          <a:lstStyle/>
          <a:p>
            <a:r>
              <a:rPr lang="da-DK" sz="1800" dirty="0" smtClean="0">
                <a:solidFill>
                  <a:schemeClr val="tx1"/>
                </a:solidFill>
              </a:rPr>
              <a:t>Der er generelt set store forskelle mellem danskernes opfattelse af forholdene i udviklingslandene og de faktiske forhold</a:t>
            </a:r>
            <a:endParaRPr lang="da-DK" sz="1800" dirty="0">
              <a:solidFill>
                <a:schemeClr val="tx1"/>
              </a:solidFill>
            </a:endParaRPr>
          </a:p>
        </p:txBody>
      </p:sp>
      <p:sp>
        <p:nvSpPr>
          <p:cNvPr id="5" name="Tekstboks 4"/>
          <p:cNvSpPr txBox="1"/>
          <p:nvPr/>
        </p:nvSpPr>
        <p:spPr>
          <a:xfrm>
            <a:off x="333376" y="8555438"/>
            <a:ext cx="6047953" cy="369326"/>
          </a:xfrm>
          <a:prstGeom prst="rect">
            <a:avLst/>
          </a:prstGeom>
          <a:noFill/>
        </p:spPr>
        <p:txBody>
          <a:bodyPr wrap="square" lIns="91433" tIns="45717" rIns="91433" bIns="45717" rtlCol="0">
            <a:spAutoFit/>
          </a:bodyPr>
          <a:lstStyle/>
          <a:p>
            <a:r>
              <a:rPr lang="da-DK" sz="900" i="1" dirty="0" smtClean="0">
                <a:latin typeface="Corbel" pitchFamily="34" charset="0"/>
              </a:rPr>
              <a:t>Komplette resultater findes i rapportens Del2</a:t>
            </a:r>
            <a:r>
              <a:rPr lang="da-DK" sz="900" i="1" dirty="0" smtClean="0">
                <a:latin typeface="Corbel" pitchFamily="34" charset="0"/>
              </a:rPr>
              <a:t>.</a:t>
            </a:r>
          </a:p>
          <a:p>
            <a:r>
              <a:rPr lang="da-DK" sz="900" i="1" dirty="0">
                <a:latin typeface="Corbel" pitchFamily="34" charset="0"/>
              </a:rPr>
              <a:t>* I 2015 blev udviklingsbistanden tilpasset og endte på en samlet tilsagnsramme på 0,73 % af BNI.</a:t>
            </a:r>
            <a:endParaRPr lang="da-DK" sz="900" i="1" dirty="0">
              <a:latin typeface="Corbel" pitchFamily="34" charset="0"/>
            </a:endParaRPr>
          </a:p>
        </p:txBody>
      </p:sp>
      <p:sp>
        <p:nvSpPr>
          <p:cNvPr id="8" name="Tekstboks 7"/>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a:latin typeface="Corbel" pitchFamily="34" charset="0"/>
              </a:rPr>
              <a:t>Del 1 – Danskernes holdninger og kendskab til udviklingsbistand</a:t>
            </a:r>
          </a:p>
        </p:txBody>
      </p:sp>
      <p:sp>
        <p:nvSpPr>
          <p:cNvPr id="10" name="Tekstboks 9"/>
          <p:cNvSpPr txBox="1"/>
          <p:nvPr/>
        </p:nvSpPr>
        <p:spPr>
          <a:xfrm>
            <a:off x="333376" y="1425601"/>
            <a:ext cx="6047953" cy="6863411"/>
          </a:xfrm>
          <a:prstGeom prst="rect">
            <a:avLst/>
          </a:prstGeom>
          <a:noFill/>
        </p:spPr>
        <p:txBody>
          <a:bodyPr wrap="square" lIns="91433" tIns="45717" rIns="91433" bIns="45717" rtlCol="0">
            <a:spAutoFit/>
          </a:bodyPr>
          <a:lstStyle/>
          <a:p>
            <a:pPr marL="171437" indent="-171437" algn="just">
              <a:buFont typeface="Wingdings" panose="05000000000000000000" pitchFamily="2" charset="2"/>
              <a:buChar char="v"/>
            </a:pPr>
            <a:r>
              <a:rPr lang="da-DK" sz="1100" dirty="0">
                <a:latin typeface="Corbel" pitchFamily="34" charset="0"/>
              </a:rPr>
              <a:t>Der er flere steder tegn på øget optimisme / </a:t>
            </a:r>
            <a:r>
              <a:rPr lang="da-DK" sz="1100" dirty="0" smtClean="0">
                <a:latin typeface="Corbel" pitchFamily="34" charset="0"/>
              </a:rPr>
              <a:t>forbedringer blandt befolkningens opfattelse af forholdene i udviklingslandene, </a:t>
            </a:r>
            <a:r>
              <a:rPr lang="da-DK" sz="1100" dirty="0">
                <a:latin typeface="Corbel" pitchFamily="34" charset="0"/>
              </a:rPr>
              <a:t>men der er stadig langt mellem den reelle virkelighed og den formodede </a:t>
            </a:r>
            <a:r>
              <a:rPr lang="da-DK" sz="1100" dirty="0" smtClean="0">
                <a:latin typeface="Corbel" pitchFamily="34" charset="0"/>
              </a:rPr>
              <a:t>virkelighed.</a:t>
            </a:r>
            <a:endParaRPr lang="da-DK" sz="1100" dirty="0">
              <a:latin typeface="Corbel" pitchFamily="34" charset="0"/>
            </a:endParaRPr>
          </a:p>
          <a:p>
            <a:pPr marL="171437" indent="-171437" algn="just">
              <a:buFont typeface="Wingdings" panose="05000000000000000000" pitchFamily="2" charset="2"/>
              <a:buChar char="v"/>
            </a:pPr>
            <a:endParaRPr lang="da-DK" sz="1100" b="1" dirty="0" smtClean="0">
              <a:latin typeface="Corbel" pitchFamily="34" charset="0"/>
            </a:endParaRPr>
          </a:p>
          <a:p>
            <a:pPr marL="171437" indent="-171437" algn="just">
              <a:buFont typeface="Wingdings" panose="05000000000000000000" pitchFamily="2" charset="2"/>
              <a:buChar char="v"/>
            </a:pPr>
            <a:r>
              <a:rPr lang="da-DK" sz="1100" b="1" dirty="0">
                <a:latin typeface="Corbel" pitchFamily="34" charset="0"/>
              </a:rPr>
              <a:t>30% kender til, at Danmark  bruger 16 mia. kr./</a:t>
            </a:r>
            <a:r>
              <a:rPr lang="da-DK" sz="1100" b="1" dirty="0" smtClean="0">
                <a:latin typeface="Corbel" pitchFamily="34" charset="0"/>
              </a:rPr>
              <a:t>0,8% </a:t>
            </a:r>
            <a:r>
              <a:rPr lang="da-DK" sz="1100" b="1" dirty="0">
                <a:latin typeface="Corbel" pitchFamily="34" charset="0"/>
              </a:rPr>
              <a:t>af BNI årligt på </a:t>
            </a:r>
            <a:r>
              <a:rPr lang="da-DK" sz="1100" b="1" dirty="0" smtClean="0">
                <a:latin typeface="Corbel" pitchFamily="34" charset="0"/>
              </a:rPr>
              <a:t>udviklingsbistand (2015</a:t>
            </a:r>
            <a:r>
              <a:rPr lang="da-DK" sz="1100" b="1" dirty="0" smtClean="0">
                <a:latin typeface="Corbel" pitchFamily="34" charset="0"/>
              </a:rPr>
              <a:t>)*</a:t>
            </a:r>
            <a:r>
              <a:rPr lang="da-DK" sz="1100" dirty="0" smtClean="0">
                <a:latin typeface="Corbel" pitchFamily="34" charset="0"/>
              </a:rPr>
              <a:t>. </a:t>
            </a:r>
            <a:r>
              <a:rPr lang="da-DK" sz="1100" dirty="0">
                <a:latin typeface="Corbel" pitchFamily="34" charset="0"/>
              </a:rPr>
              <a:t>Dette er på niveau med de foregående år, 2014 og 2013. I forhold til 2014 er der færre personer (</a:t>
            </a:r>
            <a:r>
              <a:rPr lang="da-DK" sz="1100" dirty="0" smtClean="0">
                <a:latin typeface="Corbel" pitchFamily="34" charset="0"/>
              </a:rPr>
              <a:t>3 procentpoint), </a:t>
            </a:r>
            <a:r>
              <a:rPr lang="da-DK" sz="1100" dirty="0">
                <a:latin typeface="Corbel" pitchFamily="34" charset="0"/>
              </a:rPr>
              <a:t>der formoder, at Danmark bruger mere, end tilfældet reelt er. </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Der er langt færre mennesker, der lever under FN’s fattigdomsgrænse, end tilfældet var for </a:t>
            </a:r>
            <a:r>
              <a:rPr lang="da-DK" sz="1100" dirty="0" smtClean="0">
                <a:latin typeface="Corbel" pitchFamily="34" charset="0"/>
              </a:rPr>
              <a:t>25 </a:t>
            </a:r>
            <a:r>
              <a:rPr lang="da-DK" sz="1100" dirty="0">
                <a:latin typeface="Corbel" pitchFamily="34" charset="0"/>
              </a:rPr>
              <a:t>år siden. Det er danskerne dog ikke overbeviste om. </a:t>
            </a:r>
            <a:r>
              <a:rPr lang="da-DK" sz="1100" b="1" dirty="0">
                <a:latin typeface="Corbel" pitchFamily="34" charset="0"/>
              </a:rPr>
              <a:t>I lighed med både 2013 og 2014 er andelen, der mener, at der er blevet flere fattige, større end andelen, der angiver færre fattige. </a:t>
            </a:r>
            <a:r>
              <a:rPr lang="da-DK" sz="1100" dirty="0">
                <a:latin typeface="Corbel" pitchFamily="34" charset="0"/>
              </a:rPr>
              <a:t>Der er dog sket en </a:t>
            </a:r>
            <a:r>
              <a:rPr lang="da-DK" sz="1100" dirty="0" smtClean="0">
                <a:latin typeface="Corbel" pitchFamily="34" charset="0"/>
              </a:rPr>
              <a:t>udvikling </a:t>
            </a:r>
            <a:r>
              <a:rPr lang="da-DK" sz="1100" dirty="0">
                <a:latin typeface="Corbel" pitchFamily="34" charset="0"/>
              </a:rPr>
              <a:t>ift. 2014. Her var der </a:t>
            </a:r>
            <a:r>
              <a:rPr lang="da-DK" sz="1100" dirty="0" smtClean="0">
                <a:latin typeface="Corbel" pitchFamily="34" charset="0"/>
              </a:rPr>
              <a:t>47%, </a:t>
            </a:r>
            <a:r>
              <a:rPr lang="da-DK" sz="1100" dirty="0">
                <a:latin typeface="Corbel" pitchFamily="34" charset="0"/>
              </a:rPr>
              <a:t>der angav flere, hvorimod </a:t>
            </a:r>
            <a:r>
              <a:rPr lang="da-DK" sz="1100" dirty="0" smtClean="0">
                <a:latin typeface="Corbel" pitchFamily="34" charset="0"/>
              </a:rPr>
              <a:t> det i </a:t>
            </a:r>
            <a:r>
              <a:rPr lang="da-DK" sz="1100" dirty="0">
                <a:latin typeface="Corbel" pitchFamily="34" charset="0"/>
              </a:rPr>
              <a:t>2015 er faldet til </a:t>
            </a:r>
            <a:r>
              <a:rPr lang="da-DK" sz="1100" dirty="0" smtClean="0">
                <a:latin typeface="Corbel" pitchFamily="34" charset="0"/>
              </a:rPr>
              <a:t>40%.</a:t>
            </a:r>
            <a:endParaRPr lang="da-DK" sz="1100" dirty="0">
              <a:latin typeface="Corbel" pitchFamily="34" charset="0"/>
            </a:endParaRP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Danskerne er heller ikke overbeviste om, at  90% af alle børn i udviklingslandene kommer i skole. </a:t>
            </a:r>
            <a:r>
              <a:rPr lang="da-DK" sz="1100" b="1" dirty="0">
                <a:latin typeface="Corbel" pitchFamily="34" charset="0"/>
              </a:rPr>
              <a:t>Godt 55% af danskerne mener, at det kun er op til 30% af børn i udviklingslandene</a:t>
            </a:r>
            <a:r>
              <a:rPr lang="da-DK" sz="1100" dirty="0">
                <a:latin typeface="Corbel" pitchFamily="34" charset="0"/>
              </a:rPr>
              <a:t>, der kommer i skole. </a:t>
            </a:r>
            <a:r>
              <a:rPr lang="da-DK" sz="1100" dirty="0" smtClean="0">
                <a:latin typeface="Corbel" pitchFamily="34" charset="0"/>
              </a:rPr>
              <a:t>Dermed er der et meget stort spænd </a:t>
            </a:r>
            <a:r>
              <a:rPr lang="da-DK" sz="1100" dirty="0">
                <a:latin typeface="Corbel" pitchFamily="34" charset="0"/>
              </a:rPr>
              <a:t>imellem formodning og virkelighed. </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b="1" dirty="0">
                <a:latin typeface="Corbel" pitchFamily="34" charset="0"/>
              </a:rPr>
              <a:t>Der er næsten lige så mange piger som drenge, der kommer i skole. Også her vurderer danskerne, at tallet er langt mindre</a:t>
            </a:r>
            <a:r>
              <a:rPr lang="da-DK" sz="1100" dirty="0">
                <a:latin typeface="Corbel" pitchFamily="34" charset="0"/>
              </a:rPr>
              <a:t>. Niveauet i 2015 for danskernes vurdering herom er på samme niveau som 2014.</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b="1" dirty="0">
                <a:latin typeface="Corbel" pitchFamily="34" charset="0"/>
              </a:rPr>
              <a:t>10% af verdens befolkning (ikke kun udviklingslandene) har ikke adgang til rent drikkevand. Hovedparten af danskerne formoder, at dette er 20-30%. </a:t>
            </a:r>
            <a:r>
              <a:rPr lang="da-DK" sz="1100" dirty="0">
                <a:latin typeface="Corbel" pitchFamily="34" charset="0"/>
              </a:rPr>
              <a:t>Denne forskel er ikke så markant som ved de øvrige spørgsmål, om end der er sket et lille fald siden 2014 på </a:t>
            </a:r>
            <a:r>
              <a:rPr lang="da-DK" sz="1100" dirty="0" smtClean="0">
                <a:latin typeface="Corbel" pitchFamily="34" charset="0"/>
              </a:rPr>
              <a:t>1 procentpoint </a:t>
            </a:r>
            <a:r>
              <a:rPr lang="da-DK" sz="1100" dirty="0">
                <a:latin typeface="Corbel" pitchFamily="34" charset="0"/>
              </a:rPr>
              <a:t>af danskere, der </a:t>
            </a:r>
            <a:r>
              <a:rPr lang="da-DK" sz="1100" dirty="0" smtClean="0">
                <a:latin typeface="Corbel" pitchFamily="34" charset="0"/>
              </a:rPr>
              <a:t>formoder, </a:t>
            </a:r>
            <a:r>
              <a:rPr lang="da-DK" sz="1100" dirty="0">
                <a:latin typeface="Corbel" pitchFamily="34" charset="0"/>
              </a:rPr>
              <a:t>at det er 10% af verdens befolkning. </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b="1" dirty="0">
                <a:latin typeface="Corbel" pitchFamily="34" charset="0"/>
              </a:rPr>
              <a:t>Danskerne er meget delte i deres opfattelse af, hvorvidt myndighederne i de enkelte lande selv er med til at styre, hvordan udviklingsbistand og det danske bidrag anvendes</a:t>
            </a:r>
            <a:r>
              <a:rPr lang="da-DK" sz="1100" b="1" dirty="0" smtClean="0">
                <a:latin typeface="Corbel" pitchFamily="34" charset="0"/>
              </a:rPr>
              <a:t>. Ses der på segmenternes holdning, så er det især De negative og De skeptiske, der ikke mener, at de lokale myndigheder er med til at styre, hvordan bidraget bliver anvendt. </a:t>
            </a:r>
            <a:endParaRPr lang="da-DK" sz="1100" b="1" dirty="0">
              <a:latin typeface="Corbel" pitchFamily="34" charset="0"/>
            </a:endParaRPr>
          </a:p>
          <a:p>
            <a:pPr marL="171437" indent="-171437" algn="just">
              <a:buFont typeface="Wingdings" panose="05000000000000000000" pitchFamily="2" charset="2"/>
              <a:buChar char="v"/>
            </a:pPr>
            <a:endParaRPr lang="da-DK" sz="1100" dirty="0" smtClean="0">
              <a:latin typeface="Corbel" pitchFamily="34" charset="0"/>
            </a:endParaRPr>
          </a:p>
          <a:p>
            <a:pPr marL="171437" indent="-171437" algn="just">
              <a:buFont typeface="Wingdings" panose="05000000000000000000" pitchFamily="2" charset="2"/>
              <a:buChar char="v"/>
            </a:pPr>
            <a:endParaRPr lang="da-DK" sz="1100" dirty="0">
              <a:latin typeface="Corbel" pitchFamily="34" charset="0"/>
            </a:endParaRPr>
          </a:p>
          <a:p>
            <a:pPr algn="just"/>
            <a:endParaRPr lang="da-DK" sz="1100" dirty="0" smtClean="0">
              <a:latin typeface="Corbel" pitchFamily="34" charset="0"/>
            </a:endParaRPr>
          </a:p>
          <a:p>
            <a:pPr algn="just"/>
            <a:endParaRPr lang="da-DK" sz="1100" dirty="0">
              <a:latin typeface="Corbel" pitchFamily="34" charset="0"/>
            </a:endParaRPr>
          </a:p>
          <a:p>
            <a:pPr algn="just"/>
            <a:endParaRPr lang="da-DK" sz="1100" dirty="0" smtClean="0">
              <a:latin typeface="Corbel" pitchFamily="34" charset="0"/>
            </a:endParaRPr>
          </a:p>
          <a:p>
            <a:pPr algn="just"/>
            <a:endParaRPr lang="da-DK" sz="1100" dirty="0">
              <a:latin typeface="Corbel" pitchFamily="34" charset="0"/>
            </a:endParaRPr>
          </a:p>
          <a:p>
            <a:pPr algn="just"/>
            <a:endParaRPr lang="da-DK" sz="1100" dirty="0" smtClean="0">
              <a:latin typeface="Corbel" pitchFamily="34" charset="0"/>
            </a:endParaRPr>
          </a:p>
          <a:p>
            <a:pPr algn="just"/>
            <a:endParaRPr lang="da-DK" sz="1100" dirty="0">
              <a:latin typeface="Corbel" pitchFamily="34" charset="0"/>
            </a:endParaRPr>
          </a:p>
          <a:p>
            <a:pPr algn="just"/>
            <a:endParaRPr lang="da-DK" sz="1100" dirty="0" smtClean="0">
              <a:latin typeface="Corbel" pitchFamily="34" charset="0"/>
            </a:endParaRPr>
          </a:p>
          <a:p>
            <a:pPr algn="just"/>
            <a:r>
              <a:rPr lang="da-DK" sz="1100" dirty="0">
                <a:latin typeface="Corbel" pitchFamily="34" charset="0"/>
              </a:rPr>
              <a:t> </a:t>
            </a:r>
            <a:endParaRPr lang="da-DK" sz="1100" dirty="0">
              <a:latin typeface="Corbel" pitchFamily="34" charset="0"/>
            </a:endParaRPr>
          </a:p>
        </p:txBody>
      </p:sp>
    </p:spTree>
    <p:extLst>
      <p:ext uri="{BB962C8B-B14F-4D97-AF65-F5344CB8AC3E}">
        <p14:creationId xmlns:p14="http://schemas.microsoft.com/office/powerpoint/2010/main" val="14561746"/>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p:cNvSpPr>
            <a:spLocks noGrp="1"/>
          </p:cNvSpPr>
          <p:nvPr>
            <p:ph type="body" sz="quarter" idx="13"/>
          </p:nvPr>
        </p:nvSpPr>
        <p:spPr/>
        <p:txBody>
          <a:bodyPr/>
          <a:lstStyle/>
          <a:p>
            <a:r>
              <a:rPr lang="da-DK" dirty="0"/>
              <a:t>Del </a:t>
            </a:r>
            <a:r>
              <a:rPr lang="da-DK" dirty="0" smtClean="0"/>
              <a:t>2</a:t>
            </a:r>
          </a:p>
          <a:p>
            <a:r>
              <a:rPr lang="da-DK" sz="3900" dirty="0" smtClean="0"/>
              <a:t>Danskernes </a:t>
            </a:r>
            <a:r>
              <a:rPr lang="da-DK" sz="3900" dirty="0"/>
              <a:t>kendskab til </a:t>
            </a:r>
            <a:r>
              <a:rPr lang="da-DK" sz="3900" dirty="0" smtClean="0"/>
              <a:t>udviklingsbistand og forhold </a:t>
            </a:r>
            <a:r>
              <a:rPr lang="da-DK" sz="3900" dirty="0"/>
              <a:t>i </a:t>
            </a:r>
            <a:r>
              <a:rPr lang="da-DK" sz="3900" dirty="0" smtClean="0"/>
              <a:t>udviklingslandene</a:t>
            </a:r>
            <a:endParaRPr lang="da-DK" sz="3900" dirty="0"/>
          </a:p>
        </p:txBody>
      </p:sp>
    </p:spTree>
    <p:extLst>
      <p:ext uri="{BB962C8B-B14F-4D97-AF65-F5344CB8AC3E}">
        <p14:creationId xmlns:p14="http://schemas.microsoft.com/office/powerpoint/2010/main" val="476354862"/>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800" dirty="0" smtClean="0">
                <a:solidFill>
                  <a:schemeClr val="tx1"/>
                </a:solidFill>
              </a:rPr>
              <a:t>Danskernes kendskab til udviklingsbistand og udviklingslandene</a:t>
            </a:r>
            <a:endParaRPr lang="da-DK" sz="1800" dirty="0">
              <a:solidFill>
                <a:schemeClr val="tx1"/>
              </a:solidFill>
            </a:endParaRPr>
          </a:p>
        </p:txBody>
      </p:sp>
      <p:sp>
        <p:nvSpPr>
          <p:cNvPr id="10" name="Tekstboks 9"/>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2 – Danskernes kendskab til udviklingsbistand og forhold i udviklingslandene</a:t>
            </a:r>
            <a:endParaRPr lang="da-DK" sz="1100" dirty="0">
              <a:latin typeface="Corbel" pitchFamily="34" charset="0"/>
            </a:endParaRPr>
          </a:p>
        </p:txBody>
      </p:sp>
      <p:sp>
        <p:nvSpPr>
          <p:cNvPr id="11" name="Tekstboks 10"/>
          <p:cNvSpPr txBox="1"/>
          <p:nvPr/>
        </p:nvSpPr>
        <p:spPr>
          <a:xfrm>
            <a:off x="333376" y="1445895"/>
            <a:ext cx="6263977" cy="7446010"/>
          </a:xfrm>
          <a:prstGeom prst="rect">
            <a:avLst/>
          </a:prstGeom>
          <a:noFill/>
        </p:spPr>
        <p:txBody>
          <a:bodyPr wrap="square" lIns="91433" tIns="45717" rIns="91433" bIns="45717" rtlCol="0">
            <a:noAutofit/>
          </a:bodyPr>
          <a:lstStyle/>
          <a:p>
            <a:pPr algn="just"/>
            <a:r>
              <a:rPr lang="da-DK" sz="1200" dirty="0">
                <a:latin typeface="Corbel" panose="020B0503020204020204" pitchFamily="34" charset="0"/>
              </a:rPr>
              <a:t>I dette afsnit fokuseres på de underliggende parametre vedrørende viden om forholdene i </a:t>
            </a:r>
            <a:r>
              <a:rPr lang="da-DK" sz="1200" dirty="0" smtClean="0">
                <a:latin typeface="Corbel" panose="020B0503020204020204" pitchFamily="34" charset="0"/>
              </a:rPr>
              <a:t>udviklingslandene </a:t>
            </a:r>
            <a:r>
              <a:rPr lang="da-DK" sz="1200" dirty="0">
                <a:latin typeface="Corbel" panose="020B0503020204020204" pitchFamily="34" charset="0"/>
              </a:rPr>
              <a:t>og om udviklingsbistand  generelt. I afsnittet præsenteres også danskernes </a:t>
            </a:r>
            <a:r>
              <a:rPr lang="da-DK" sz="1200" dirty="0" smtClean="0">
                <a:latin typeface="Corbel" panose="020B0503020204020204" pitchFamily="34" charset="0"/>
              </a:rPr>
              <a:t>kendskab </a:t>
            </a:r>
            <a:r>
              <a:rPr lang="da-DK" sz="1200" dirty="0">
                <a:latin typeface="Corbel" panose="020B0503020204020204" pitchFamily="34" charset="0"/>
              </a:rPr>
              <a:t>til organisationer, der arbejder med udviklingsbistand</a:t>
            </a:r>
            <a:r>
              <a:rPr lang="da-DK" sz="1200" dirty="0" smtClean="0">
                <a:latin typeface="Corbel" panose="020B0503020204020204" pitchFamily="34" charset="0"/>
              </a:rPr>
              <a:t>.</a:t>
            </a:r>
          </a:p>
          <a:p>
            <a:pPr algn="just"/>
            <a:endParaRPr lang="da-DK" sz="1200" dirty="0" smtClean="0">
              <a:latin typeface="Corbel" panose="020B0503020204020204" pitchFamily="34" charset="0"/>
            </a:endParaRPr>
          </a:p>
          <a:p>
            <a:pPr algn="just"/>
            <a:r>
              <a:rPr lang="da-DK" sz="1200" dirty="0" smtClean="0">
                <a:latin typeface="Corbel" panose="020B0503020204020204" pitchFamily="34" charset="0"/>
              </a:rPr>
              <a:t>Når der spørges ind til kendskab og viden om de underliggende forhold, opnås et billede af befolkningens subjektive formodninger. Det er således ikke nødvendigvis de korrekte tal eller præcise kendskab til fakta, der er interessante men i stedet formodningerne om forholdene, da disse hænger stærkt sammen med den overordnede holdning til udviklingsbistand.</a:t>
            </a:r>
            <a:endParaRPr lang="da-DK" sz="1200" dirty="0">
              <a:latin typeface="Corbel" panose="020B0503020204020204" pitchFamily="34" charset="0"/>
            </a:endParaRPr>
          </a:p>
          <a:p>
            <a:pPr algn="just"/>
            <a:endParaRPr lang="da-DK" sz="1200" dirty="0" smtClean="0">
              <a:latin typeface="Corbel" panose="020B0503020204020204" pitchFamily="34" charset="0"/>
            </a:endParaRPr>
          </a:p>
          <a:p>
            <a:pPr algn="just"/>
            <a:endParaRPr lang="da-DK" sz="1200" b="1" dirty="0">
              <a:latin typeface="Corbel" panose="020B0503020204020204" pitchFamily="34" charset="0"/>
            </a:endParaRPr>
          </a:p>
        </p:txBody>
      </p:sp>
    </p:spTree>
    <p:extLst>
      <p:ext uri="{BB962C8B-B14F-4D97-AF65-F5344CB8AC3E}">
        <p14:creationId xmlns:p14="http://schemas.microsoft.com/office/powerpoint/2010/main" val="4089920784"/>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548680" y="3152042"/>
            <a:ext cx="5472608" cy="40829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33" tIns="45717" rIns="91433" bIns="45717" rtlCol="0" anchor="ctr"/>
          <a:lstStyle/>
          <a:p>
            <a:pPr algn="ctr"/>
            <a:endParaRPr lang="da-DK"/>
          </a:p>
        </p:txBody>
      </p:sp>
      <p:sp>
        <p:nvSpPr>
          <p:cNvPr id="2" name="Titel 1"/>
          <p:cNvSpPr>
            <a:spLocks noGrp="1"/>
          </p:cNvSpPr>
          <p:nvPr>
            <p:ph type="title"/>
          </p:nvPr>
        </p:nvSpPr>
        <p:spPr/>
        <p:txBody>
          <a:bodyPr/>
          <a:lstStyle/>
          <a:p>
            <a:r>
              <a:rPr lang="da-DK" sz="1800" dirty="0" smtClean="0">
                <a:solidFill>
                  <a:schemeClr val="tx1"/>
                </a:solidFill>
              </a:rPr>
              <a:t>Kendskab til statens forbrug på udviklingsbistand</a:t>
            </a:r>
            <a:endParaRPr lang="da-DK" sz="1800" dirty="0">
              <a:solidFill>
                <a:schemeClr val="tx1"/>
              </a:solidFill>
            </a:endParaRPr>
          </a:p>
        </p:txBody>
      </p:sp>
      <p:sp>
        <p:nvSpPr>
          <p:cNvPr id="6" name="Titel 1"/>
          <p:cNvSpPr txBox="1">
            <a:spLocks/>
          </p:cNvSpPr>
          <p:nvPr/>
        </p:nvSpPr>
        <p:spPr>
          <a:xfrm>
            <a:off x="240427" y="1424609"/>
            <a:ext cx="6579474" cy="333078"/>
          </a:xfrm>
          <a:prstGeom prst="rect">
            <a:avLst/>
          </a:prstGeom>
        </p:spPr>
        <p:txBody>
          <a:bodyPr lIns="103155" tIns="51577" rIns="103155" bIns="51577"/>
          <a:lstStyle/>
          <a:p>
            <a:pPr>
              <a:defRPr/>
            </a:pPr>
            <a:r>
              <a:rPr lang="da-DK" sz="1400" dirty="0" smtClean="0">
                <a:latin typeface="Corbel" pitchFamily="34" charset="0"/>
                <a:ea typeface="+mj-ea"/>
                <a:cs typeface="+mj-cs"/>
              </a:rPr>
              <a:t>Figur </a:t>
            </a:r>
            <a:r>
              <a:rPr lang="da-DK" sz="1400" dirty="0">
                <a:latin typeface="Corbel" pitchFamily="34" charset="0"/>
                <a:ea typeface="+mj-ea"/>
                <a:cs typeface="+mj-cs"/>
              </a:rPr>
              <a:t>1</a:t>
            </a:r>
            <a:r>
              <a:rPr lang="da-DK" sz="1400" dirty="0" smtClean="0">
                <a:latin typeface="Corbel" pitchFamily="34" charset="0"/>
                <a:ea typeface="+mj-ea"/>
                <a:cs typeface="+mj-cs"/>
              </a:rPr>
              <a:t>0: Hvor mange penge tror du, at den danske stat brugte på udviklingsbistand sidste år</a:t>
            </a:r>
            <a:r>
              <a:rPr lang="da-DK" sz="1400" dirty="0">
                <a:latin typeface="Corbel" pitchFamily="34" charset="0"/>
                <a:ea typeface="+mj-ea"/>
                <a:cs typeface="+mj-cs"/>
              </a:rPr>
              <a:t>? </a:t>
            </a:r>
            <a:endParaRPr lang="da-DK" sz="1400" dirty="0" smtClean="0">
              <a:latin typeface="Corbel" pitchFamily="34" charset="0"/>
              <a:ea typeface="+mj-ea"/>
              <a:cs typeface="+mj-cs"/>
            </a:endParaRPr>
          </a:p>
          <a:p>
            <a:pPr>
              <a:defRPr/>
            </a:pPr>
            <a:r>
              <a:rPr lang="da-DK" sz="1000" dirty="0" smtClean="0">
                <a:latin typeface="Corbel" pitchFamily="34" charset="0"/>
                <a:ea typeface="+mj-ea"/>
                <a:cs typeface="+mj-cs"/>
              </a:rPr>
              <a:t>I </a:t>
            </a:r>
            <a:r>
              <a:rPr lang="da-DK" sz="1000" dirty="0">
                <a:latin typeface="Corbel" pitchFamily="34" charset="0"/>
                <a:ea typeface="+mj-ea"/>
                <a:cs typeface="+mj-cs"/>
              </a:rPr>
              <a:t>2015 blev udviklingsbistanden tilpasset og endte på en samlet tilsagnsramme på 0,73 % af BNI.</a:t>
            </a:r>
            <a:endParaRPr lang="da-DK" sz="1000" dirty="0" smtClean="0">
              <a:latin typeface="Corbel" pitchFamily="34" charset="0"/>
              <a:ea typeface="+mj-ea"/>
              <a:cs typeface="+mj-cs"/>
            </a:endParaRPr>
          </a:p>
          <a:p>
            <a:pPr>
              <a:defRPr/>
            </a:pPr>
            <a:endParaRPr lang="da-DK" sz="1400" dirty="0">
              <a:latin typeface="Corbel" pitchFamily="34" charset="0"/>
              <a:ea typeface="+mj-ea"/>
              <a:cs typeface="+mj-cs"/>
            </a:endParaRPr>
          </a:p>
        </p:txBody>
      </p:sp>
      <p:sp>
        <p:nvSpPr>
          <p:cNvPr id="8" name="Tekstboks 7"/>
          <p:cNvSpPr txBox="1"/>
          <p:nvPr/>
        </p:nvSpPr>
        <p:spPr>
          <a:xfrm>
            <a:off x="333376" y="8765655"/>
            <a:ext cx="6047953" cy="507825"/>
          </a:xfrm>
          <a:prstGeom prst="rect">
            <a:avLst/>
          </a:prstGeom>
          <a:noFill/>
        </p:spPr>
        <p:txBody>
          <a:bodyPr wrap="square" lIns="91433" tIns="45717" rIns="91433" bIns="45717" rtlCol="0">
            <a:spAutoFit/>
          </a:bodyPr>
          <a:lstStyle/>
          <a:p>
            <a:r>
              <a:rPr lang="da-DK" sz="900" i="1" dirty="0" smtClean="0">
                <a:latin typeface="Corbel" pitchFamily="34" charset="0"/>
              </a:rPr>
              <a:t>Q8. </a:t>
            </a:r>
            <a:r>
              <a:rPr lang="da-DK" sz="900" i="1" dirty="0">
                <a:latin typeface="Corbel" pitchFamily="34" charset="0"/>
              </a:rPr>
              <a:t>Hvor mange penge tror du, at den danske stat anvendte til udviklingsbistand sidste år</a:t>
            </a:r>
            <a:r>
              <a:rPr lang="da-DK" sz="900" i="1" dirty="0" smtClean="0">
                <a:latin typeface="Corbel" pitchFamily="34" charset="0"/>
              </a:rPr>
              <a:t>?</a:t>
            </a:r>
          </a:p>
          <a:p>
            <a:r>
              <a:rPr lang="da-DK" sz="900" i="1" dirty="0" smtClean="0">
                <a:latin typeface="Corbel" pitchFamily="34" charset="0"/>
              </a:rPr>
              <a:t>Grå markering angiver den korrekte svarværdi. I tilfælde af, at det er område, hvor opgørelse kan være vanskellig er det den svarværdi, der er konsensus omkring ‘bedste tilnærmelse’. </a:t>
            </a:r>
            <a:endParaRPr lang="da-DK" sz="900" i="1" dirty="0">
              <a:latin typeface="Corbel" pitchFamily="34" charset="0"/>
            </a:endParaRPr>
          </a:p>
        </p:txBody>
      </p:sp>
      <p:sp>
        <p:nvSpPr>
          <p:cNvPr id="9" name="Tekstboks 8"/>
          <p:cNvSpPr txBox="1"/>
          <p:nvPr/>
        </p:nvSpPr>
        <p:spPr>
          <a:xfrm>
            <a:off x="233352" y="2042483"/>
            <a:ext cx="1440160" cy="246221"/>
          </a:xfrm>
          <a:prstGeom prst="rect">
            <a:avLst/>
          </a:prstGeom>
          <a:noFill/>
        </p:spPr>
        <p:txBody>
          <a:bodyPr wrap="square" lIns="91433" tIns="45717" rIns="91433" bIns="45717" rtlCol="0">
            <a:spAutoFit/>
          </a:bodyPr>
          <a:lstStyle/>
          <a:p>
            <a:r>
              <a:rPr lang="da-DK" sz="1000" dirty="0" smtClean="0">
                <a:latin typeface="Corbel" pitchFamily="34" charset="0"/>
              </a:rPr>
              <a:t>Alle tal er %</a:t>
            </a:r>
            <a:endParaRPr lang="da-DK" sz="1000" dirty="0">
              <a:latin typeface="Corbel" pitchFamily="34" charset="0"/>
            </a:endParaRPr>
          </a:p>
        </p:txBody>
      </p:sp>
      <p:sp>
        <p:nvSpPr>
          <p:cNvPr id="12" name="Tekstboks 11"/>
          <p:cNvSpPr txBox="1"/>
          <p:nvPr/>
        </p:nvSpPr>
        <p:spPr>
          <a:xfrm>
            <a:off x="333376" y="5817096"/>
            <a:ext cx="6047953" cy="2800761"/>
          </a:xfrm>
          <a:prstGeom prst="rect">
            <a:avLst/>
          </a:prstGeom>
          <a:noFill/>
        </p:spPr>
        <p:txBody>
          <a:bodyPr wrap="square" lIns="91433" tIns="45717" rIns="91433" bIns="45717" rtlCol="0">
            <a:spAutoFit/>
          </a:bodyPr>
          <a:lstStyle/>
          <a:p>
            <a:pPr algn="just"/>
            <a:endParaRPr lang="da-DK" sz="1100" dirty="0">
              <a:latin typeface="Corbel" pitchFamily="34" charset="0"/>
            </a:endParaRPr>
          </a:p>
          <a:p>
            <a:pPr algn="just"/>
            <a:r>
              <a:rPr lang="da-DK" sz="1100" dirty="0" smtClean="0">
                <a:latin typeface="Corbel" pitchFamily="34" charset="0"/>
              </a:rPr>
              <a:t>Ligesom </a:t>
            </a:r>
            <a:r>
              <a:rPr lang="da-DK" sz="1100" dirty="0">
                <a:latin typeface="Corbel" pitchFamily="34" charset="0"/>
              </a:rPr>
              <a:t>målingerne fra de to foregående år viste, kender omkring 1/3 af den danske befolkning niveauet for, hvor stor en del af Danmarks BNI staten anvender på udviklingsbistand.</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I forhold til sidste år tror færre danskere, at bidraget er betydeligt større. Udviklingen fra sidste år er altså, at flere er tilhængere </a:t>
            </a:r>
            <a:r>
              <a:rPr lang="da-DK" sz="1100" dirty="0" smtClean="0">
                <a:latin typeface="Corbel" pitchFamily="34" charset="0"/>
              </a:rPr>
              <a:t>af </a:t>
            </a:r>
            <a:r>
              <a:rPr lang="da-DK" sz="1100" dirty="0">
                <a:latin typeface="Corbel" pitchFamily="34" charset="0"/>
              </a:rPr>
              <a:t>udviklingsbistanden, mens færre opfatter niveauet for støtten over det faktiske niveau. Dog er det stadig over </a:t>
            </a:r>
            <a:r>
              <a:rPr lang="da-DK" sz="1100" dirty="0" smtClean="0">
                <a:latin typeface="Corbel" pitchFamily="34" charset="0"/>
              </a:rPr>
              <a:t>47% </a:t>
            </a:r>
            <a:r>
              <a:rPr lang="da-DK" sz="1100" dirty="0">
                <a:latin typeface="Corbel" pitchFamily="34" charset="0"/>
              </a:rPr>
              <a:t>af danskerne, som tror, at niveauet ligger over det faktiske niveau. </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Det er især </a:t>
            </a:r>
            <a:r>
              <a:rPr lang="da-DK" sz="1100" dirty="0" smtClean="0">
                <a:latin typeface="Corbel" pitchFamily="34" charset="0"/>
              </a:rPr>
              <a:t>kvinder (50% mod 44 % blandt mænd), </a:t>
            </a:r>
            <a:r>
              <a:rPr lang="da-DK" sz="1100" dirty="0">
                <a:latin typeface="Corbel" pitchFamily="34" charset="0"/>
              </a:rPr>
              <a:t>der har en opfattelse af, at bidraget er større, end det reelt set er</a:t>
            </a:r>
            <a:r>
              <a:rPr lang="da-DK" sz="1100" dirty="0" smtClean="0">
                <a:latin typeface="Corbel" pitchFamily="34" charset="0"/>
              </a:rPr>
              <a:t>.</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smtClean="0">
                <a:latin typeface="Corbel" pitchFamily="34" charset="0"/>
              </a:rPr>
              <a:t>En markant større andel af de danskere, der mener, at det offentlige bruger for få penge på udviklingsbistand, er i stand til at angive det korrekte niveau (41 % mod 30 % for hele befolkningen).  Omvendt kan kun 25 % af danskerne, der mener, at det offentlige bruger for mange penge på udviklingsbistand, angive det korrekte niveau.</a:t>
            </a:r>
            <a:endParaRPr lang="da-DK" sz="1100" dirty="0">
              <a:latin typeface="Corbel" pitchFamily="34" charset="0"/>
            </a:endParaRPr>
          </a:p>
        </p:txBody>
      </p:sp>
      <p:sp>
        <p:nvSpPr>
          <p:cNvPr id="10" name="Tekstboks 9"/>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2 – Danskernes kendskab til udviklingsbistand og forhold i udviklingslandene</a:t>
            </a:r>
            <a:endParaRPr lang="da-DK" sz="1100" dirty="0">
              <a:latin typeface="Corbel" pitchFamily="34" charset="0"/>
            </a:endParaRPr>
          </a:p>
        </p:txBody>
      </p:sp>
      <p:pic>
        <p:nvPicPr>
          <p:cNvPr id="7" name="Billede 6"/>
          <p:cNvPicPr/>
          <p:nvPr>
            <p:extLst>
              <p:ext uri="{D42A27DB-BD31-4B8C-83A1-F6EECF244321}">
                <p14:modId xmlns:p14="http://schemas.microsoft.com/office/powerpoint/2010/main" val="846117719"/>
              </p:ext>
            </p:extLst>
          </p:nvPr>
        </p:nvPicPr>
        <p:blipFill>
          <a:blip r:embed="rId2"/>
          <a:stretch>
            <a:fillRect/>
          </a:stretch>
        </p:blipFill>
        <p:spPr>
          <a:xfrm>
            <a:off x="389192" y="2072680"/>
            <a:ext cx="6554552" cy="4298400"/>
          </a:xfrm>
          <a:prstGeom prst="rect">
            <a:avLst/>
          </a:prstGeom>
        </p:spPr>
      </p:pic>
    </p:spTree>
    <p:extLst>
      <p:ext uri="{BB962C8B-B14F-4D97-AF65-F5344CB8AC3E}">
        <p14:creationId xmlns:p14="http://schemas.microsoft.com/office/powerpoint/2010/main" val="1889232105"/>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404665" y="2901151"/>
            <a:ext cx="5472608" cy="288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33" tIns="45717" rIns="91433" bIns="45717" rtlCol="0" anchor="ctr"/>
          <a:lstStyle/>
          <a:p>
            <a:pPr algn="ctr"/>
            <a:endParaRPr lang="da-DK"/>
          </a:p>
        </p:txBody>
      </p:sp>
      <p:sp>
        <p:nvSpPr>
          <p:cNvPr id="9" name="Tekstboks 8"/>
          <p:cNvSpPr txBox="1"/>
          <p:nvPr/>
        </p:nvSpPr>
        <p:spPr>
          <a:xfrm>
            <a:off x="333376" y="8555439"/>
            <a:ext cx="6047953" cy="784824"/>
          </a:xfrm>
          <a:prstGeom prst="rect">
            <a:avLst/>
          </a:prstGeom>
          <a:noFill/>
        </p:spPr>
        <p:txBody>
          <a:bodyPr wrap="square" lIns="91433" tIns="45717" rIns="91433" bIns="45717" rtlCol="0">
            <a:spAutoFit/>
          </a:bodyPr>
          <a:lstStyle/>
          <a:p>
            <a:r>
              <a:rPr lang="da-DK" sz="900" i="1" dirty="0">
                <a:latin typeface="Corbel" pitchFamily="34" charset="0"/>
              </a:rPr>
              <a:t>Q9. For </a:t>
            </a:r>
            <a:r>
              <a:rPr lang="da-DK" sz="900" i="1" dirty="0" smtClean="0">
                <a:latin typeface="Corbel" pitchFamily="34" charset="0"/>
              </a:rPr>
              <a:t>25 </a:t>
            </a:r>
            <a:r>
              <a:rPr lang="da-DK" sz="900" i="1" dirty="0">
                <a:latin typeface="Corbel" pitchFamily="34" charset="0"/>
              </a:rPr>
              <a:t>år siden var der cirka </a:t>
            </a:r>
            <a:r>
              <a:rPr lang="da-DK" sz="900" i="1" dirty="0" smtClean="0">
                <a:latin typeface="Corbel" pitchFamily="34" charset="0"/>
              </a:rPr>
              <a:t>1,9 </a:t>
            </a:r>
            <a:r>
              <a:rPr lang="da-DK" sz="900" i="1" dirty="0">
                <a:latin typeface="Corbel" pitchFamily="34" charset="0"/>
              </a:rPr>
              <a:t>milliarder ekstremt fattige mennesker i verden (mennesker, der lever under FN's fattigdomsgrænse på 1,25 US Dollar - knap 7 kr. - om dagen). Hvor mange færre eller flere tror du, der er nu</a:t>
            </a:r>
            <a:r>
              <a:rPr lang="da-DK" sz="900" i="1" dirty="0" smtClean="0">
                <a:latin typeface="Corbel" pitchFamily="34" charset="0"/>
              </a:rPr>
              <a:t>?</a:t>
            </a:r>
          </a:p>
          <a:p>
            <a:r>
              <a:rPr lang="da-DK" sz="900" i="1" dirty="0">
                <a:latin typeface="Corbel" pitchFamily="34" charset="0"/>
              </a:rPr>
              <a:t>Grå markering angiver den korrekte svarværdi. I tilfælde </a:t>
            </a:r>
            <a:r>
              <a:rPr lang="da-DK" sz="900" i="1" dirty="0" smtClean="0">
                <a:latin typeface="Corbel" pitchFamily="34" charset="0"/>
              </a:rPr>
              <a:t>af </a:t>
            </a:r>
            <a:r>
              <a:rPr lang="da-DK" sz="900" i="1" dirty="0">
                <a:latin typeface="Corbel" pitchFamily="34" charset="0"/>
              </a:rPr>
              <a:t>at </a:t>
            </a:r>
            <a:r>
              <a:rPr lang="da-DK" sz="900" i="1" dirty="0" smtClean="0">
                <a:latin typeface="Corbel" pitchFamily="34" charset="0"/>
              </a:rPr>
              <a:t>der </a:t>
            </a:r>
            <a:r>
              <a:rPr lang="da-DK" sz="900" i="1" dirty="0">
                <a:latin typeface="Corbel" pitchFamily="34" charset="0"/>
              </a:rPr>
              <a:t>er </a:t>
            </a:r>
            <a:r>
              <a:rPr lang="da-DK" sz="900" i="1" dirty="0" smtClean="0">
                <a:latin typeface="Corbel" pitchFamily="34" charset="0"/>
              </a:rPr>
              <a:t>et område</a:t>
            </a:r>
            <a:r>
              <a:rPr lang="da-DK" sz="900" i="1" dirty="0">
                <a:latin typeface="Corbel" pitchFamily="34" charset="0"/>
              </a:rPr>
              <a:t>, hvor opgørelse kan være </a:t>
            </a:r>
            <a:r>
              <a:rPr lang="da-DK" sz="900" i="1" dirty="0" smtClean="0">
                <a:latin typeface="Corbel" pitchFamily="34" charset="0"/>
              </a:rPr>
              <a:t>vanskelig, </a:t>
            </a:r>
            <a:r>
              <a:rPr lang="da-DK" sz="900" i="1" dirty="0">
                <a:latin typeface="Corbel" pitchFamily="34" charset="0"/>
              </a:rPr>
              <a:t>er det den svarværdi, der er konsensus omkring ‘bedste tilnærmelse’. </a:t>
            </a:r>
          </a:p>
          <a:p>
            <a:endParaRPr lang="da-DK" sz="900" i="1" dirty="0">
              <a:latin typeface="Corbel" pitchFamily="34" charset="0"/>
            </a:endParaRPr>
          </a:p>
        </p:txBody>
      </p:sp>
      <p:sp>
        <p:nvSpPr>
          <p:cNvPr id="10" name="Titel 1"/>
          <p:cNvSpPr txBox="1">
            <a:spLocks/>
          </p:cNvSpPr>
          <p:nvPr/>
        </p:nvSpPr>
        <p:spPr>
          <a:xfrm>
            <a:off x="134543" y="371451"/>
            <a:ext cx="6579474" cy="1711219"/>
          </a:xfrm>
          <a:prstGeom prst="rect">
            <a:avLst/>
          </a:prstGeom>
        </p:spPr>
        <p:txBody>
          <a:bodyPr lIns="103155" tIns="51577" rIns="103155" bIns="51577"/>
          <a:lstStyle/>
          <a:p>
            <a:pPr lvl="0">
              <a:defRPr/>
            </a:pPr>
            <a:r>
              <a:rPr lang="da-DK" dirty="0" smtClean="0">
                <a:latin typeface="Corbel" pitchFamily="34" charset="0"/>
                <a:ea typeface="+mj-ea"/>
                <a:cs typeface="+mj-cs"/>
              </a:rPr>
              <a:t>Kendskab til antallet af ekstremt fattige i forhold til for 20 år siden</a:t>
            </a:r>
            <a:endParaRPr lang="da-DK" dirty="0">
              <a:latin typeface="Corbel" pitchFamily="34" charset="0"/>
              <a:ea typeface="+mj-ea"/>
              <a:cs typeface="+mj-cs"/>
            </a:endParaRPr>
          </a:p>
        </p:txBody>
      </p:sp>
      <p:sp>
        <p:nvSpPr>
          <p:cNvPr id="11" name="Tekstboks 10"/>
          <p:cNvSpPr txBox="1"/>
          <p:nvPr/>
        </p:nvSpPr>
        <p:spPr>
          <a:xfrm>
            <a:off x="332657" y="1897516"/>
            <a:ext cx="1440160" cy="246221"/>
          </a:xfrm>
          <a:prstGeom prst="rect">
            <a:avLst/>
          </a:prstGeom>
          <a:noFill/>
        </p:spPr>
        <p:txBody>
          <a:bodyPr wrap="square" lIns="91433" tIns="45717" rIns="91433" bIns="45717" rtlCol="0">
            <a:spAutoFit/>
          </a:bodyPr>
          <a:lstStyle/>
          <a:p>
            <a:r>
              <a:rPr lang="da-DK" sz="1000" dirty="0" smtClean="0">
                <a:latin typeface="Corbel" pitchFamily="34" charset="0"/>
              </a:rPr>
              <a:t>Alle tal er %</a:t>
            </a:r>
            <a:endParaRPr lang="da-DK" sz="1000" dirty="0">
              <a:latin typeface="Corbel" pitchFamily="34" charset="0"/>
            </a:endParaRPr>
          </a:p>
        </p:txBody>
      </p:sp>
      <p:sp>
        <p:nvSpPr>
          <p:cNvPr id="12" name="Titel 1"/>
          <p:cNvSpPr txBox="1">
            <a:spLocks/>
          </p:cNvSpPr>
          <p:nvPr/>
        </p:nvSpPr>
        <p:spPr>
          <a:xfrm>
            <a:off x="240427" y="1424609"/>
            <a:ext cx="6579474" cy="333078"/>
          </a:xfrm>
          <a:prstGeom prst="rect">
            <a:avLst/>
          </a:prstGeom>
        </p:spPr>
        <p:txBody>
          <a:bodyPr lIns="103155" tIns="51577" rIns="103155" bIns="51577"/>
          <a:lstStyle/>
          <a:p>
            <a:pPr lvl="0">
              <a:defRPr/>
            </a:pPr>
            <a:r>
              <a:rPr lang="da-DK" sz="1400" dirty="0" smtClean="0">
                <a:latin typeface="Corbel" pitchFamily="34" charset="0"/>
              </a:rPr>
              <a:t>Figur 11</a:t>
            </a:r>
            <a:r>
              <a:rPr lang="da-DK" sz="1400" dirty="0" smtClean="0">
                <a:latin typeface="Corbel" pitchFamily="34" charset="0"/>
                <a:ea typeface="+mj-ea"/>
                <a:cs typeface="+mj-cs"/>
              </a:rPr>
              <a:t>: </a:t>
            </a:r>
            <a:r>
              <a:rPr lang="da-DK" sz="1400" dirty="0" smtClean="0">
                <a:latin typeface="Corbel" pitchFamily="34" charset="0"/>
              </a:rPr>
              <a:t>Hvor mange færre eller flere ekstremt fattige mennesker tror du, at der er i dag i forhold til for 25 år siden?</a:t>
            </a:r>
            <a:endParaRPr lang="da-DK" sz="1400" dirty="0">
              <a:latin typeface="Corbel" pitchFamily="34" charset="0"/>
              <a:ea typeface="+mj-ea"/>
              <a:cs typeface="+mj-cs"/>
            </a:endParaRPr>
          </a:p>
        </p:txBody>
      </p:sp>
      <p:sp>
        <p:nvSpPr>
          <p:cNvPr id="13" name="Tekstboks 12"/>
          <p:cNvSpPr txBox="1"/>
          <p:nvPr/>
        </p:nvSpPr>
        <p:spPr>
          <a:xfrm>
            <a:off x="333376" y="6320200"/>
            <a:ext cx="6047953" cy="1954375"/>
          </a:xfrm>
          <a:prstGeom prst="rect">
            <a:avLst/>
          </a:prstGeom>
          <a:noFill/>
        </p:spPr>
        <p:txBody>
          <a:bodyPr wrap="square" lIns="91433" tIns="45717" rIns="91433" bIns="45717" rtlCol="0">
            <a:spAutoFit/>
          </a:bodyPr>
          <a:lstStyle/>
          <a:p>
            <a:pPr marL="171437" indent="-171437" algn="just">
              <a:buFont typeface="Wingdings" panose="05000000000000000000" pitchFamily="2" charset="2"/>
              <a:buChar char="v"/>
            </a:pPr>
            <a:r>
              <a:rPr lang="da-DK" sz="1100" dirty="0">
                <a:latin typeface="Corbel" pitchFamily="34" charset="0"/>
              </a:rPr>
              <a:t>I forhold til 2014 er der i 2015 færre danskere – </a:t>
            </a:r>
            <a:r>
              <a:rPr lang="da-DK" sz="1100" dirty="0" smtClean="0">
                <a:latin typeface="Corbel" pitchFamily="34" charset="0"/>
              </a:rPr>
              <a:t>7 procentpoint </a:t>
            </a:r>
            <a:r>
              <a:rPr lang="da-DK" sz="1100" dirty="0">
                <a:latin typeface="Corbel" pitchFamily="34" charset="0"/>
              </a:rPr>
              <a:t>færre, der </a:t>
            </a:r>
            <a:r>
              <a:rPr lang="da-DK" sz="1100" dirty="0" smtClean="0">
                <a:latin typeface="Corbel" pitchFamily="34" charset="0"/>
              </a:rPr>
              <a:t>mener, </a:t>
            </a:r>
            <a:r>
              <a:rPr lang="da-DK" sz="1100" dirty="0">
                <a:latin typeface="Corbel" pitchFamily="34" charset="0"/>
              </a:rPr>
              <a:t>at antallet af mennesker, der lever under FN’s fattigdomsgrænse, er blevet højere i forhold til for </a:t>
            </a:r>
            <a:r>
              <a:rPr lang="da-DK" sz="1100" dirty="0" smtClean="0">
                <a:latin typeface="Corbel" pitchFamily="34" charset="0"/>
              </a:rPr>
              <a:t>25 </a:t>
            </a:r>
            <a:r>
              <a:rPr lang="da-DK" sz="1100" dirty="0">
                <a:latin typeface="Corbel" pitchFamily="34" charset="0"/>
              </a:rPr>
              <a:t>år siden. </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Overordnet set mener danskerne altså, at der er blevet flere fattige i forhold til for </a:t>
            </a:r>
            <a:r>
              <a:rPr lang="da-DK" sz="1100" dirty="0" smtClean="0">
                <a:latin typeface="Corbel" pitchFamily="34" charset="0"/>
              </a:rPr>
              <a:t>25 </a:t>
            </a:r>
            <a:r>
              <a:rPr lang="da-DK" sz="1100" dirty="0">
                <a:latin typeface="Corbel" pitchFamily="34" charset="0"/>
              </a:rPr>
              <a:t>år siden.</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Andelen af danskere, der mener, at der er blevet færre mennesker, der lever under fattigdomsgrænsen, falder i takt med alderen. Således mener 43% af de 18-34 årige, at der er blevet færre fattige, mens andelen blandt de 35-55 årige og de 56+ årige er på hhv. 27% og 26%.</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Mænd udgør ligeledes en større andel af dem, der mener, at der er blevet færre mennesker, der lever under </a:t>
            </a:r>
            <a:r>
              <a:rPr lang="da-DK" sz="1100" dirty="0" smtClean="0">
                <a:latin typeface="Corbel" pitchFamily="34" charset="0"/>
              </a:rPr>
              <a:t>fattigdomsgrænsen. </a:t>
            </a:r>
            <a:endParaRPr lang="da-DK" sz="1100" dirty="0">
              <a:latin typeface="Corbel" pitchFamily="34" charset="0"/>
            </a:endParaRPr>
          </a:p>
        </p:txBody>
      </p:sp>
      <p:sp>
        <p:nvSpPr>
          <p:cNvPr id="14" name="Tekstboks 13"/>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2 – Danskernes kendskab til udviklingsbistand og forhold i udviklingslandene</a:t>
            </a:r>
            <a:endParaRPr lang="da-DK" sz="1100" dirty="0">
              <a:latin typeface="Corbel" pitchFamily="34" charset="0"/>
            </a:endParaRPr>
          </a:p>
        </p:txBody>
      </p:sp>
      <p:pic>
        <p:nvPicPr>
          <p:cNvPr id="2" name="Billede 1"/>
          <p:cNvPicPr>
            <a:picLocks noChangeAspect="1" noChangeArrowheads="1"/>
          </p:cNvPicPr>
          <p:nvPr>
            <p:extLst>
              <p:ext uri="{D42A27DB-BD31-4B8C-83A1-F6EECF244321}">
                <p14:modId xmlns:p14="http://schemas.microsoft.com/office/powerpoint/2010/main" val="1989653605"/>
              </p:ext>
            </p:extLst>
          </p:nvPr>
        </p:nvPicPr>
        <p:blipFill>
          <a:blip r:embed="rId2"/>
          <a:srcRect/>
          <a:stretch>
            <a:fillRect/>
          </a:stretch>
        </p:blipFill>
        <p:spPr bwMode="auto">
          <a:xfrm>
            <a:off x="353838" y="2076813"/>
            <a:ext cx="6554244" cy="43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6156536"/>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p:cNvSpPr/>
          <p:nvPr/>
        </p:nvSpPr>
        <p:spPr>
          <a:xfrm>
            <a:off x="404664" y="3308691"/>
            <a:ext cx="5760640" cy="40754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33" tIns="45717" rIns="91433" bIns="45717" rtlCol="0" anchor="ctr"/>
          <a:lstStyle/>
          <a:p>
            <a:pPr algn="ctr"/>
            <a:endParaRPr lang="da-DK"/>
          </a:p>
        </p:txBody>
      </p:sp>
      <p:sp>
        <p:nvSpPr>
          <p:cNvPr id="8" name="Titel 1"/>
          <p:cNvSpPr txBox="1">
            <a:spLocks/>
          </p:cNvSpPr>
          <p:nvPr/>
        </p:nvSpPr>
        <p:spPr>
          <a:xfrm>
            <a:off x="134543" y="371451"/>
            <a:ext cx="6579474" cy="998856"/>
          </a:xfrm>
          <a:prstGeom prst="rect">
            <a:avLst/>
          </a:prstGeom>
        </p:spPr>
        <p:txBody>
          <a:bodyPr lIns="103155" tIns="51577" rIns="103155" bIns="51577"/>
          <a:lstStyle/>
          <a:p>
            <a:pPr>
              <a:defRPr/>
            </a:pPr>
            <a:r>
              <a:rPr lang="da-DK" dirty="0" smtClean="0">
                <a:latin typeface="Corbel" pitchFamily="34" charset="0"/>
                <a:ea typeface="+mj-ea"/>
                <a:cs typeface="+mj-cs"/>
              </a:rPr>
              <a:t>Kendskab til andelen af mennesker der lever under FN’s fattigdomsgrænse</a:t>
            </a:r>
            <a:endParaRPr lang="da-DK" dirty="0">
              <a:latin typeface="Corbel" pitchFamily="34" charset="0"/>
              <a:ea typeface="+mj-ea"/>
              <a:cs typeface="+mj-cs"/>
            </a:endParaRPr>
          </a:p>
        </p:txBody>
      </p:sp>
      <p:sp>
        <p:nvSpPr>
          <p:cNvPr id="9" name="Titel 1"/>
          <p:cNvSpPr txBox="1">
            <a:spLocks/>
          </p:cNvSpPr>
          <p:nvPr/>
        </p:nvSpPr>
        <p:spPr>
          <a:xfrm>
            <a:off x="240427" y="1424609"/>
            <a:ext cx="6579474" cy="333078"/>
          </a:xfrm>
          <a:prstGeom prst="rect">
            <a:avLst/>
          </a:prstGeom>
        </p:spPr>
        <p:txBody>
          <a:bodyPr lIns="103155" tIns="51577" rIns="103155" bIns="51577"/>
          <a:lstStyle/>
          <a:p>
            <a:pPr lvl="0">
              <a:defRPr/>
            </a:pPr>
            <a:r>
              <a:rPr lang="da-DK" sz="1400" dirty="0" smtClean="0">
                <a:latin typeface="Corbel" pitchFamily="34" charset="0"/>
              </a:rPr>
              <a:t>Figur 12: </a:t>
            </a:r>
            <a:r>
              <a:rPr lang="da-DK" sz="1400" dirty="0" smtClean="0">
                <a:latin typeface="Corbel" pitchFamily="34" charset="0"/>
                <a:ea typeface="+mj-ea"/>
                <a:cs typeface="+mj-cs"/>
              </a:rPr>
              <a:t>Hvor mange mennesker lever i dag under FN’s fattigdomsgrænse?</a:t>
            </a:r>
            <a:endParaRPr lang="da-DK" sz="1400" dirty="0">
              <a:latin typeface="Corbel" pitchFamily="34" charset="0"/>
              <a:ea typeface="+mj-ea"/>
              <a:cs typeface="+mj-cs"/>
            </a:endParaRPr>
          </a:p>
        </p:txBody>
      </p:sp>
      <p:sp>
        <p:nvSpPr>
          <p:cNvPr id="10" name="Tekstboks 9"/>
          <p:cNvSpPr txBox="1"/>
          <p:nvPr/>
        </p:nvSpPr>
        <p:spPr>
          <a:xfrm>
            <a:off x="333376" y="8555438"/>
            <a:ext cx="6047953" cy="507825"/>
          </a:xfrm>
          <a:prstGeom prst="rect">
            <a:avLst/>
          </a:prstGeom>
          <a:noFill/>
        </p:spPr>
        <p:txBody>
          <a:bodyPr wrap="square" lIns="91433" tIns="45717" rIns="91433" bIns="45717" rtlCol="0">
            <a:spAutoFit/>
          </a:bodyPr>
          <a:lstStyle/>
          <a:p>
            <a:r>
              <a:rPr lang="da-DK" sz="900" i="1" dirty="0">
                <a:latin typeface="Corbel" pitchFamily="34" charset="0"/>
              </a:rPr>
              <a:t>Q15. Hvor mange mennesker i verden lever i dag under FN's fattigdomsgrænse på 1,25 US Dollar (knap 7 kr.) om dagen</a:t>
            </a:r>
            <a:r>
              <a:rPr lang="da-DK" sz="900" i="1" dirty="0" smtClean="0">
                <a:latin typeface="Corbel" pitchFamily="34" charset="0"/>
              </a:rPr>
              <a:t>?</a:t>
            </a:r>
          </a:p>
          <a:p>
            <a:r>
              <a:rPr lang="da-DK" sz="900" i="1" dirty="0">
                <a:latin typeface="Corbel" pitchFamily="34" charset="0"/>
              </a:rPr>
              <a:t>Grå markering angiver den korrekte svarværdi. I tilfælde </a:t>
            </a:r>
            <a:r>
              <a:rPr lang="da-DK" sz="900" i="1" dirty="0" smtClean="0">
                <a:latin typeface="Corbel" pitchFamily="34" charset="0"/>
              </a:rPr>
              <a:t>af </a:t>
            </a:r>
            <a:r>
              <a:rPr lang="da-DK" sz="900" i="1" dirty="0">
                <a:latin typeface="Corbel" pitchFamily="34" charset="0"/>
              </a:rPr>
              <a:t>at </a:t>
            </a:r>
            <a:r>
              <a:rPr lang="da-DK" sz="900" i="1" dirty="0" smtClean="0">
                <a:latin typeface="Corbel" pitchFamily="34" charset="0"/>
              </a:rPr>
              <a:t>der </a:t>
            </a:r>
            <a:r>
              <a:rPr lang="da-DK" sz="900" i="1" dirty="0">
                <a:latin typeface="Corbel" pitchFamily="34" charset="0"/>
              </a:rPr>
              <a:t>er </a:t>
            </a:r>
            <a:r>
              <a:rPr lang="da-DK" sz="900" i="1" dirty="0" smtClean="0">
                <a:latin typeface="Corbel" pitchFamily="34" charset="0"/>
              </a:rPr>
              <a:t>et område</a:t>
            </a:r>
            <a:r>
              <a:rPr lang="da-DK" sz="900" i="1" dirty="0">
                <a:latin typeface="Corbel" pitchFamily="34" charset="0"/>
              </a:rPr>
              <a:t>, hvor opgørelse kan være </a:t>
            </a:r>
            <a:r>
              <a:rPr lang="da-DK" sz="900" i="1" dirty="0" smtClean="0">
                <a:latin typeface="Corbel" pitchFamily="34" charset="0"/>
              </a:rPr>
              <a:t>vanskelig, </a:t>
            </a:r>
            <a:r>
              <a:rPr lang="da-DK" sz="900" i="1" dirty="0">
                <a:latin typeface="Corbel" pitchFamily="34" charset="0"/>
              </a:rPr>
              <a:t>er det den svarværdi, der er konsensus omkring ‘bedste tilnærmelse’. </a:t>
            </a:r>
          </a:p>
        </p:txBody>
      </p:sp>
      <p:sp>
        <p:nvSpPr>
          <p:cNvPr id="11" name="Tekstboks 10"/>
          <p:cNvSpPr txBox="1"/>
          <p:nvPr/>
        </p:nvSpPr>
        <p:spPr>
          <a:xfrm>
            <a:off x="332657" y="1826461"/>
            <a:ext cx="1440160" cy="246221"/>
          </a:xfrm>
          <a:prstGeom prst="rect">
            <a:avLst/>
          </a:prstGeom>
          <a:noFill/>
        </p:spPr>
        <p:txBody>
          <a:bodyPr wrap="square" lIns="91433" tIns="45717" rIns="91433" bIns="45717" rtlCol="0">
            <a:spAutoFit/>
          </a:bodyPr>
          <a:lstStyle/>
          <a:p>
            <a:r>
              <a:rPr lang="da-DK" sz="1000" dirty="0" smtClean="0">
                <a:latin typeface="Corbel" pitchFamily="34" charset="0"/>
              </a:rPr>
              <a:t>Alle tal er %</a:t>
            </a:r>
            <a:endParaRPr lang="da-DK" sz="1000" dirty="0">
              <a:latin typeface="Corbel" pitchFamily="34" charset="0"/>
            </a:endParaRPr>
          </a:p>
        </p:txBody>
      </p:sp>
      <p:sp>
        <p:nvSpPr>
          <p:cNvPr id="12" name="Tekstboks 11"/>
          <p:cNvSpPr txBox="1"/>
          <p:nvPr/>
        </p:nvSpPr>
        <p:spPr>
          <a:xfrm>
            <a:off x="332658" y="5961112"/>
            <a:ext cx="6047953" cy="1615821"/>
          </a:xfrm>
          <a:prstGeom prst="rect">
            <a:avLst/>
          </a:prstGeom>
          <a:noFill/>
        </p:spPr>
        <p:txBody>
          <a:bodyPr wrap="square" lIns="91433" tIns="45717" rIns="91433" bIns="45717" rtlCol="0">
            <a:spAutoFit/>
          </a:bodyPr>
          <a:lstStyle/>
          <a:p>
            <a:pPr marL="171437" indent="-171437" algn="just">
              <a:buFont typeface="Wingdings" panose="05000000000000000000" pitchFamily="2" charset="2"/>
              <a:buChar char="v"/>
            </a:pPr>
            <a:r>
              <a:rPr lang="da-DK" sz="1100" dirty="0">
                <a:latin typeface="Corbel" pitchFamily="34" charset="0"/>
              </a:rPr>
              <a:t>Andelen af mennesker, der på verdensplan lever under FN´s fattigdomsgrænse, er anslået til ca. 18% eller 1,2 milliarder mennesker. I forhold til 2014 er der en faldende opfattelse af, at dette antal er mindre. Fra 2013 til 2014 steg denne opfattelse med </a:t>
            </a:r>
            <a:r>
              <a:rPr lang="da-DK" sz="1100" dirty="0" smtClean="0">
                <a:latin typeface="Corbel" pitchFamily="34" charset="0"/>
              </a:rPr>
              <a:t>9 procentpoint, </a:t>
            </a:r>
            <a:r>
              <a:rPr lang="da-DK" sz="1100" dirty="0">
                <a:latin typeface="Corbel" pitchFamily="34" charset="0"/>
              </a:rPr>
              <a:t>men i år er den igen faldet med </a:t>
            </a:r>
            <a:r>
              <a:rPr lang="da-DK" sz="1100" dirty="0" smtClean="0">
                <a:latin typeface="Corbel" pitchFamily="34" charset="0"/>
              </a:rPr>
              <a:t>6 procentpoint. </a:t>
            </a:r>
            <a:r>
              <a:rPr lang="da-DK" sz="1100" dirty="0">
                <a:latin typeface="Corbel" pitchFamily="34" charset="0"/>
              </a:rPr>
              <a:t>24% tror derved i 2015, at der er færre mennesker, der lever under den reelle fattigdomsgrænse. </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smtClean="0">
                <a:latin typeface="Corbel" pitchFamily="34" charset="0"/>
              </a:rPr>
              <a:t>I </a:t>
            </a:r>
            <a:r>
              <a:rPr lang="da-DK" sz="1100" dirty="0">
                <a:latin typeface="Corbel" pitchFamily="34" charset="0"/>
              </a:rPr>
              <a:t>forhold til 2014 er der sket en omvæltning i forhold til kønsfordelingen. I 2014 var det især kvinder, som undervurderede antallet af mennesker, der lever under fattigdomsgrænsen – i år er det især mændene, der </a:t>
            </a:r>
            <a:r>
              <a:rPr lang="da-DK" sz="1100" dirty="0" smtClean="0">
                <a:latin typeface="Corbel" pitchFamily="34" charset="0"/>
              </a:rPr>
              <a:t>undervurderer </a:t>
            </a:r>
            <a:r>
              <a:rPr lang="da-DK" sz="1100" dirty="0">
                <a:latin typeface="Corbel" pitchFamily="34" charset="0"/>
              </a:rPr>
              <a:t>antallet. </a:t>
            </a:r>
          </a:p>
        </p:txBody>
      </p:sp>
      <p:sp>
        <p:nvSpPr>
          <p:cNvPr id="14" name="Tekstboks 13"/>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2 – Danskernes kendskab til udviklingsbistand og forhold i udviklingslandene</a:t>
            </a:r>
            <a:endParaRPr lang="da-DK" sz="1100" dirty="0">
              <a:latin typeface="Corbel" pitchFamily="34" charset="0"/>
            </a:endParaRPr>
          </a:p>
        </p:txBody>
      </p:sp>
      <p:pic>
        <p:nvPicPr>
          <p:cNvPr id="2" name="Billede 1"/>
          <p:cNvPicPr>
            <a:picLocks noChangeAspect="1" noChangeArrowheads="1"/>
          </p:cNvPicPr>
          <p:nvPr>
            <p:extLst>
              <p:ext uri="{D42A27DB-BD31-4B8C-83A1-F6EECF244321}">
                <p14:modId xmlns:p14="http://schemas.microsoft.com/office/powerpoint/2010/main" val="2330777407"/>
              </p:ext>
            </p:extLst>
          </p:nvPr>
        </p:nvPicPr>
        <p:blipFill>
          <a:blip r:embed="rId2"/>
          <a:srcRect/>
          <a:stretch>
            <a:fillRect/>
          </a:stretch>
        </p:blipFill>
        <p:spPr bwMode="auto">
          <a:xfrm>
            <a:off x="391965" y="2073080"/>
            <a:ext cx="6554243" cy="43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1414017"/>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p:cNvSpPr/>
          <p:nvPr/>
        </p:nvSpPr>
        <p:spPr>
          <a:xfrm>
            <a:off x="404665" y="5169024"/>
            <a:ext cx="5472608" cy="288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33" tIns="45717" rIns="91433" bIns="45717" rtlCol="0" anchor="ctr"/>
          <a:lstStyle/>
          <a:p>
            <a:pPr algn="ctr"/>
            <a:endParaRPr lang="da-DK"/>
          </a:p>
        </p:txBody>
      </p:sp>
      <p:sp>
        <p:nvSpPr>
          <p:cNvPr id="8" name="Titel 1"/>
          <p:cNvSpPr txBox="1">
            <a:spLocks/>
          </p:cNvSpPr>
          <p:nvPr/>
        </p:nvSpPr>
        <p:spPr>
          <a:xfrm>
            <a:off x="134543" y="371451"/>
            <a:ext cx="6579474" cy="998856"/>
          </a:xfrm>
          <a:prstGeom prst="rect">
            <a:avLst/>
          </a:prstGeom>
        </p:spPr>
        <p:txBody>
          <a:bodyPr lIns="103155" tIns="51577" rIns="103155" bIns="51577"/>
          <a:lstStyle/>
          <a:p>
            <a:pPr>
              <a:defRPr/>
            </a:pPr>
            <a:r>
              <a:rPr lang="da-DK" dirty="0" smtClean="0">
                <a:latin typeface="Corbel" pitchFamily="34" charset="0"/>
                <a:ea typeface="+mj-ea"/>
                <a:cs typeface="+mj-cs"/>
              </a:rPr>
              <a:t>Kendskab til andelen af børn i udviklingslandene der kommer i skole</a:t>
            </a:r>
            <a:endParaRPr lang="da-DK" dirty="0">
              <a:latin typeface="Corbel" pitchFamily="34" charset="0"/>
              <a:ea typeface="+mj-ea"/>
              <a:cs typeface="+mj-cs"/>
            </a:endParaRPr>
          </a:p>
        </p:txBody>
      </p:sp>
      <p:sp>
        <p:nvSpPr>
          <p:cNvPr id="9" name="Titel 1"/>
          <p:cNvSpPr txBox="1">
            <a:spLocks/>
          </p:cNvSpPr>
          <p:nvPr/>
        </p:nvSpPr>
        <p:spPr>
          <a:xfrm>
            <a:off x="240427" y="1424609"/>
            <a:ext cx="6579474" cy="333078"/>
          </a:xfrm>
          <a:prstGeom prst="rect">
            <a:avLst/>
          </a:prstGeom>
        </p:spPr>
        <p:txBody>
          <a:bodyPr lIns="103155" tIns="51577" rIns="103155" bIns="51577"/>
          <a:lstStyle/>
          <a:p>
            <a:pPr lvl="0">
              <a:defRPr/>
            </a:pPr>
            <a:r>
              <a:rPr lang="da-DK" sz="1400" dirty="0" smtClean="0">
                <a:latin typeface="Corbel" pitchFamily="34" charset="0"/>
              </a:rPr>
              <a:t>Figur 13</a:t>
            </a:r>
            <a:r>
              <a:rPr lang="da-DK" sz="1400" dirty="0" smtClean="0">
                <a:latin typeface="Corbel" pitchFamily="34" charset="0"/>
                <a:ea typeface="+mj-ea"/>
                <a:cs typeface="+mj-cs"/>
              </a:rPr>
              <a:t>: </a:t>
            </a:r>
            <a:r>
              <a:rPr lang="da-DK" sz="1400" dirty="0" smtClean="0">
                <a:latin typeface="Corbel" pitchFamily="34" charset="0"/>
              </a:rPr>
              <a:t>Hvor mange af børnene i udviklingslandene tror du,  kommer i skole i dag?</a:t>
            </a:r>
            <a:endParaRPr lang="da-DK" sz="1400" dirty="0">
              <a:latin typeface="Corbel" pitchFamily="34" charset="0"/>
              <a:ea typeface="+mj-ea"/>
              <a:cs typeface="+mj-cs"/>
            </a:endParaRPr>
          </a:p>
        </p:txBody>
      </p:sp>
      <p:sp>
        <p:nvSpPr>
          <p:cNvPr id="10" name="Tekstboks 9"/>
          <p:cNvSpPr txBox="1"/>
          <p:nvPr/>
        </p:nvSpPr>
        <p:spPr>
          <a:xfrm>
            <a:off x="333376" y="8555439"/>
            <a:ext cx="6047953" cy="507825"/>
          </a:xfrm>
          <a:prstGeom prst="rect">
            <a:avLst/>
          </a:prstGeom>
          <a:noFill/>
        </p:spPr>
        <p:txBody>
          <a:bodyPr wrap="square" lIns="91433" tIns="45717" rIns="91433" bIns="45717" rtlCol="0">
            <a:spAutoFit/>
          </a:bodyPr>
          <a:lstStyle/>
          <a:p>
            <a:r>
              <a:rPr lang="da-DK" sz="900" i="1" dirty="0">
                <a:latin typeface="Corbel" pitchFamily="34" charset="0"/>
              </a:rPr>
              <a:t>Q10. Hvor mange af børnene i udviklingslandene tror du, kommer i skole i dag</a:t>
            </a:r>
            <a:r>
              <a:rPr lang="da-DK" sz="900" i="1" dirty="0" smtClean="0">
                <a:latin typeface="Corbel" pitchFamily="34" charset="0"/>
              </a:rPr>
              <a:t>?</a:t>
            </a:r>
          </a:p>
          <a:p>
            <a:r>
              <a:rPr lang="da-DK" sz="900" i="1" dirty="0" smtClean="0">
                <a:latin typeface="Corbel" pitchFamily="34" charset="0"/>
              </a:rPr>
              <a:t>Grå markering angiver den korrekte svarværdi. I tilfælde af at der er et område, hvor opgørelse kan være vanskelig, er det den svarværdi, der er konsensus omkring ‘bedste tilnærmelse’. </a:t>
            </a:r>
          </a:p>
        </p:txBody>
      </p:sp>
      <p:sp>
        <p:nvSpPr>
          <p:cNvPr id="11" name="Tekstboks 10"/>
          <p:cNvSpPr txBox="1"/>
          <p:nvPr/>
        </p:nvSpPr>
        <p:spPr>
          <a:xfrm>
            <a:off x="332657" y="1826461"/>
            <a:ext cx="1440160" cy="246221"/>
          </a:xfrm>
          <a:prstGeom prst="rect">
            <a:avLst/>
          </a:prstGeom>
          <a:noFill/>
        </p:spPr>
        <p:txBody>
          <a:bodyPr wrap="square" lIns="91433" tIns="45717" rIns="91433" bIns="45717" rtlCol="0">
            <a:spAutoFit/>
          </a:bodyPr>
          <a:lstStyle/>
          <a:p>
            <a:r>
              <a:rPr lang="da-DK" sz="1000" dirty="0" smtClean="0">
                <a:latin typeface="Corbel" pitchFamily="34" charset="0"/>
              </a:rPr>
              <a:t>Alle tal er %</a:t>
            </a:r>
            <a:endParaRPr lang="da-DK" sz="1000" dirty="0">
              <a:latin typeface="Corbel" pitchFamily="34" charset="0"/>
            </a:endParaRPr>
          </a:p>
        </p:txBody>
      </p:sp>
      <p:sp>
        <p:nvSpPr>
          <p:cNvPr id="12" name="Tekstboks 11"/>
          <p:cNvSpPr txBox="1"/>
          <p:nvPr/>
        </p:nvSpPr>
        <p:spPr>
          <a:xfrm>
            <a:off x="332658" y="6441069"/>
            <a:ext cx="6047953" cy="769435"/>
          </a:xfrm>
          <a:prstGeom prst="rect">
            <a:avLst/>
          </a:prstGeom>
          <a:noFill/>
        </p:spPr>
        <p:txBody>
          <a:bodyPr wrap="square" lIns="91433" tIns="45717" rIns="91433" bIns="45717" rtlCol="0">
            <a:spAutoFit/>
          </a:bodyPr>
          <a:lstStyle/>
          <a:p>
            <a:pPr marL="171437" indent="-171437" algn="just">
              <a:buFont typeface="Wingdings" panose="05000000000000000000" pitchFamily="2" charset="2"/>
              <a:buChar char="v"/>
            </a:pPr>
            <a:r>
              <a:rPr lang="da-DK" sz="1100" dirty="0">
                <a:latin typeface="Corbel" pitchFamily="34" charset="0"/>
              </a:rPr>
              <a:t>Omkring 90% af børnene i udviklingslandene kommer i skole i dag. Det er langt fra den </a:t>
            </a:r>
            <a:r>
              <a:rPr lang="da-DK" sz="1100" dirty="0" smtClean="0">
                <a:latin typeface="Corbel" pitchFamily="34" charset="0"/>
              </a:rPr>
              <a:t>opfattelse, </a:t>
            </a:r>
            <a:r>
              <a:rPr lang="da-DK" sz="1100" dirty="0">
                <a:latin typeface="Corbel" pitchFamily="34" charset="0"/>
              </a:rPr>
              <a:t>den brede danske befolkning har. </a:t>
            </a:r>
            <a:r>
              <a:rPr lang="da-DK" sz="1100" dirty="0" smtClean="0">
                <a:latin typeface="Corbel" pitchFamily="34" charset="0"/>
              </a:rPr>
              <a:t>Andelen af danskere , der tror, at 90</a:t>
            </a:r>
            <a:r>
              <a:rPr lang="da-DK" sz="1100" dirty="0">
                <a:latin typeface="Corbel" pitchFamily="34" charset="0"/>
              </a:rPr>
              <a:t>% af børnene i </a:t>
            </a:r>
            <a:r>
              <a:rPr lang="da-DK" sz="1100" dirty="0" err="1" smtClean="0">
                <a:latin typeface="Corbel" pitchFamily="34" charset="0"/>
              </a:rPr>
              <a:t>udviklings-landene</a:t>
            </a:r>
            <a:r>
              <a:rPr lang="da-DK" sz="1100" dirty="0" smtClean="0">
                <a:latin typeface="Corbel" pitchFamily="34" charset="0"/>
              </a:rPr>
              <a:t> kommer </a:t>
            </a:r>
            <a:r>
              <a:rPr lang="da-DK" sz="1100" dirty="0">
                <a:latin typeface="Corbel" pitchFamily="34" charset="0"/>
              </a:rPr>
              <a:t>i skole i </a:t>
            </a:r>
            <a:r>
              <a:rPr lang="da-DK" sz="1100" dirty="0" smtClean="0">
                <a:latin typeface="Corbel" pitchFamily="34" charset="0"/>
              </a:rPr>
              <a:t>dag, er på niveau med sidste år. </a:t>
            </a:r>
            <a:endParaRPr lang="da-DK" sz="1100" dirty="0">
              <a:latin typeface="Corbel" pitchFamily="34" charset="0"/>
            </a:endParaRPr>
          </a:p>
          <a:p>
            <a:pPr marL="171437" indent="-171437" algn="just">
              <a:buFont typeface="Wingdings" panose="05000000000000000000" pitchFamily="2" charset="2"/>
              <a:buChar char="v"/>
            </a:pPr>
            <a:endParaRPr lang="da-DK" sz="1100" dirty="0">
              <a:latin typeface="Corbel" pitchFamily="34" charset="0"/>
            </a:endParaRPr>
          </a:p>
        </p:txBody>
      </p:sp>
      <p:sp>
        <p:nvSpPr>
          <p:cNvPr id="14" name="Tekstboks 13"/>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2 – Danskernes kendskab til udviklingsbistand og forhold i udviklingslandene</a:t>
            </a:r>
            <a:endParaRPr lang="da-DK" sz="1100" dirty="0">
              <a:latin typeface="Corbel" pitchFamily="34" charset="0"/>
            </a:endParaRPr>
          </a:p>
        </p:txBody>
      </p:sp>
      <p:pic>
        <p:nvPicPr>
          <p:cNvPr id="2" name="Billede 1"/>
          <p:cNvPicPr>
            <a:picLocks noChangeAspect="1" noChangeArrowheads="1"/>
          </p:cNvPicPr>
          <p:nvPr>
            <p:extLst>
              <p:ext uri="{D42A27DB-BD31-4B8C-83A1-F6EECF244321}">
                <p14:modId xmlns:p14="http://schemas.microsoft.com/office/powerpoint/2010/main" val="257459301"/>
              </p:ext>
            </p:extLst>
          </p:nvPr>
        </p:nvPicPr>
        <p:blipFill>
          <a:blip r:embed="rId2"/>
          <a:srcRect/>
          <a:stretch>
            <a:fillRect/>
          </a:stretch>
        </p:blipFill>
        <p:spPr bwMode="auto">
          <a:xfrm>
            <a:off x="374732" y="2073080"/>
            <a:ext cx="6554243" cy="43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2699083"/>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404665" y="2228572"/>
            <a:ext cx="5472608" cy="432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33" tIns="45717" rIns="91433" bIns="45717" rtlCol="0" anchor="ctr"/>
          <a:lstStyle/>
          <a:p>
            <a:pPr algn="ctr"/>
            <a:endParaRPr lang="da-DK"/>
          </a:p>
        </p:txBody>
      </p:sp>
      <p:sp>
        <p:nvSpPr>
          <p:cNvPr id="9" name="Titel 1"/>
          <p:cNvSpPr txBox="1">
            <a:spLocks/>
          </p:cNvSpPr>
          <p:nvPr/>
        </p:nvSpPr>
        <p:spPr>
          <a:xfrm>
            <a:off x="134543" y="371451"/>
            <a:ext cx="6579474" cy="998856"/>
          </a:xfrm>
          <a:prstGeom prst="rect">
            <a:avLst/>
          </a:prstGeom>
        </p:spPr>
        <p:txBody>
          <a:bodyPr lIns="103155" tIns="51577" rIns="103155" bIns="51577"/>
          <a:lstStyle/>
          <a:p>
            <a:pPr>
              <a:defRPr/>
            </a:pPr>
            <a:r>
              <a:rPr lang="da-DK" dirty="0" smtClean="0">
                <a:latin typeface="Corbel" pitchFamily="34" charset="0"/>
                <a:ea typeface="+mj-ea"/>
                <a:cs typeface="+mj-cs"/>
              </a:rPr>
              <a:t>Kendskab til andelen af piger i forhold til drenge der går i skole i udviklingslandene</a:t>
            </a:r>
            <a:endParaRPr lang="da-DK" dirty="0">
              <a:latin typeface="Corbel" pitchFamily="34" charset="0"/>
              <a:ea typeface="+mj-ea"/>
              <a:cs typeface="+mj-cs"/>
            </a:endParaRPr>
          </a:p>
        </p:txBody>
      </p:sp>
      <p:sp>
        <p:nvSpPr>
          <p:cNvPr id="10" name="Titel 1"/>
          <p:cNvSpPr txBox="1">
            <a:spLocks/>
          </p:cNvSpPr>
          <p:nvPr/>
        </p:nvSpPr>
        <p:spPr>
          <a:xfrm>
            <a:off x="240427" y="1424609"/>
            <a:ext cx="6579474" cy="333078"/>
          </a:xfrm>
          <a:prstGeom prst="rect">
            <a:avLst/>
          </a:prstGeom>
        </p:spPr>
        <p:txBody>
          <a:bodyPr lIns="103155" tIns="51577" rIns="103155" bIns="51577"/>
          <a:lstStyle/>
          <a:p>
            <a:pPr lvl="0">
              <a:defRPr/>
            </a:pPr>
            <a:r>
              <a:rPr lang="da-DK" sz="1400" dirty="0" smtClean="0">
                <a:latin typeface="Corbel" pitchFamily="34" charset="0"/>
              </a:rPr>
              <a:t>Figur 14:</a:t>
            </a:r>
            <a:r>
              <a:rPr lang="da-DK" sz="1400" dirty="0" smtClean="0">
                <a:latin typeface="Corbel" pitchFamily="34" charset="0"/>
                <a:ea typeface="+mj-ea"/>
                <a:cs typeface="+mj-cs"/>
              </a:rPr>
              <a:t> Hvor mange piger i forhold til drenge, tror du, går i skole i udviklingslandene i dag?</a:t>
            </a:r>
            <a:endParaRPr lang="da-DK" sz="1400" dirty="0">
              <a:latin typeface="Corbel" pitchFamily="34" charset="0"/>
              <a:ea typeface="+mj-ea"/>
              <a:cs typeface="+mj-cs"/>
            </a:endParaRPr>
          </a:p>
        </p:txBody>
      </p:sp>
      <p:sp>
        <p:nvSpPr>
          <p:cNvPr id="11" name="Tekstboks 10"/>
          <p:cNvSpPr txBox="1"/>
          <p:nvPr/>
        </p:nvSpPr>
        <p:spPr>
          <a:xfrm>
            <a:off x="333376" y="8555439"/>
            <a:ext cx="6047953" cy="646325"/>
          </a:xfrm>
          <a:prstGeom prst="rect">
            <a:avLst/>
          </a:prstGeom>
          <a:noFill/>
        </p:spPr>
        <p:txBody>
          <a:bodyPr wrap="square" lIns="91433" tIns="45717" rIns="91433" bIns="45717" rtlCol="0">
            <a:spAutoFit/>
          </a:bodyPr>
          <a:lstStyle/>
          <a:p>
            <a:r>
              <a:rPr lang="da-DK" sz="900" i="1" dirty="0">
                <a:latin typeface="Corbel" pitchFamily="34" charset="0"/>
              </a:rPr>
              <a:t>Q11. Hvor mange piger i forhold til drenge tror du, går i skole i udviklingslandene i dag</a:t>
            </a:r>
            <a:r>
              <a:rPr lang="da-DK" sz="900" i="1" dirty="0" smtClean="0">
                <a:latin typeface="Corbel" pitchFamily="34" charset="0"/>
              </a:rPr>
              <a:t>?</a:t>
            </a:r>
          </a:p>
          <a:p>
            <a:r>
              <a:rPr lang="da-DK" sz="900" i="1" dirty="0">
                <a:latin typeface="Corbel" pitchFamily="34" charset="0"/>
              </a:rPr>
              <a:t>Grå markering angiver den korrekte svarværdi. I tilfælde </a:t>
            </a:r>
            <a:r>
              <a:rPr lang="da-DK" sz="900" i="1" dirty="0" smtClean="0">
                <a:latin typeface="Corbel" pitchFamily="34" charset="0"/>
              </a:rPr>
              <a:t>af </a:t>
            </a:r>
            <a:r>
              <a:rPr lang="da-DK" sz="900" i="1" dirty="0">
                <a:latin typeface="Corbel" pitchFamily="34" charset="0"/>
              </a:rPr>
              <a:t>at </a:t>
            </a:r>
            <a:r>
              <a:rPr lang="da-DK" sz="900" i="1" dirty="0" smtClean="0">
                <a:latin typeface="Corbel" pitchFamily="34" charset="0"/>
              </a:rPr>
              <a:t>der </a:t>
            </a:r>
            <a:r>
              <a:rPr lang="da-DK" sz="900" i="1" dirty="0">
                <a:latin typeface="Corbel" pitchFamily="34" charset="0"/>
              </a:rPr>
              <a:t>er </a:t>
            </a:r>
            <a:r>
              <a:rPr lang="da-DK" sz="900" i="1" dirty="0" smtClean="0">
                <a:latin typeface="Corbel" pitchFamily="34" charset="0"/>
              </a:rPr>
              <a:t>et område</a:t>
            </a:r>
            <a:r>
              <a:rPr lang="da-DK" sz="900" i="1" dirty="0">
                <a:latin typeface="Corbel" pitchFamily="34" charset="0"/>
              </a:rPr>
              <a:t>, hvor opgørelse kan være </a:t>
            </a:r>
            <a:r>
              <a:rPr lang="da-DK" sz="900" i="1" dirty="0" smtClean="0">
                <a:latin typeface="Corbel" pitchFamily="34" charset="0"/>
              </a:rPr>
              <a:t>vanskelig, </a:t>
            </a:r>
            <a:r>
              <a:rPr lang="da-DK" sz="900" i="1" dirty="0">
                <a:latin typeface="Corbel" pitchFamily="34" charset="0"/>
              </a:rPr>
              <a:t>er det den svarværdi, der er konsensus omkring ‘bedste tilnærmelse’. </a:t>
            </a:r>
          </a:p>
          <a:p>
            <a:endParaRPr lang="da-DK" sz="900" i="1" dirty="0">
              <a:latin typeface="Corbel" pitchFamily="34" charset="0"/>
            </a:endParaRPr>
          </a:p>
        </p:txBody>
      </p:sp>
      <p:sp>
        <p:nvSpPr>
          <p:cNvPr id="12" name="Tekstboks 11"/>
          <p:cNvSpPr txBox="1"/>
          <p:nvPr/>
        </p:nvSpPr>
        <p:spPr>
          <a:xfrm>
            <a:off x="332657" y="1885835"/>
            <a:ext cx="1440160" cy="246221"/>
          </a:xfrm>
          <a:prstGeom prst="rect">
            <a:avLst/>
          </a:prstGeom>
          <a:noFill/>
        </p:spPr>
        <p:txBody>
          <a:bodyPr wrap="square" lIns="91433" tIns="45717" rIns="91433" bIns="45717" rtlCol="0">
            <a:spAutoFit/>
          </a:bodyPr>
          <a:lstStyle/>
          <a:p>
            <a:r>
              <a:rPr lang="da-DK" sz="1000" dirty="0" smtClean="0">
                <a:latin typeface="Corbel" pitchFamily="34" charset="0"/>
              </a:rPr>
              <a:t>Alle tal er %</a:t>
            </a:r>
            <a:endParaRPr lang="da-DK" sz="1000" dirty="0">
              <a:latin typeface="Corbel" pitchFamily="34" charset="0"/>
            </a:endParaRPr>
          </a:p>
        </p:txBody>
      </p:sp>
      <p:sp>
        <p:nvSpPr>
          <p:cNvPr id="13" name="Tekstboks 12"/>
          <p:cNvSpPr txBox="1"/>
          <p:nvPr/>
        </p:nvSpPr>
        <p:spPr>
          <a:xfrm>
            <a:off x="332658" y="5745486"/>
            <a:ext cx="6047953" cy="1446544"/>
          </a:xfrm>
          <a:prstGeom prst="rect">
            <a:avLst/>
          </a:prstGeom>
          <a:noFill/>
        </p:spPr>
        <p:txBody>
          <a:bodyPr wrap="square" lIns="91433" tIns="45717" rIns="91433" bIns="45717" rtlCol="0">
            <a:spAutoFit/>
          </a:bodyPr>
          <a:lstStyle/>
          <a:p>
            <a:pPr marL="171437" indent="-171437" algn="just">
              <a:buFont typeface="Wingdings" panose="05000000000000000000" pitchFamily="2" charset="2"/>
              <a:buChar char="v"/>
            </a:pPr>
            <a:r>
              <a:rPr lang="da-DK" sz="1100" dirty="0">
                <a:latin typeface="Corbel" pitchFamily="34" charset="0"/>
              </a:rPr>
              <a:t>Opfattelsen af, hvordan fordelingen er blandt drenge og piger, der går i skole i udviklingslandene, er ligeledes langt fra det virkelige billede. Ca. 97 piger pr. 100 drenge går i skole, men halvdelen af danskerne (51%) tror, at antallet ligger imellem 20-35 piger pr. 100 </a:t>
            </a:r>
            <a:r>
              <a:rPr lang="da-DK" sz="1100" dirty="0" smtClean="0">
                <a:latin typeface="Corbel" pitchFamily="34" charset="0"/>
              </a:rPr>
              <a:t>drenge. </a:t>
            </a:r>
            <a:endParaRPr lang="da-DK" sz="1100" dirty="0">
              <a:latin typeface="Corbel" pitchFamily="34" charset="0"/>
            </a:endParaRP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Det er især kvinder, der angiver, at andelen af piger er </a:t>
            </a:r>
            <a:r>
              <a:rPr lang="da-DK" sz="1100" dirty="0" smtClean="0">
                <a:latin typeface="Corbel" pitchFamily="34" charset="0"/>
              </a:rPr>
              <a:t>mindre, </a:t>
            </a:r>
            <a:r>
              <a:rPr lang="da-DK" sz="1100" dirty="0">
                <a:latin typeface="Corbel" pitchFamily="34" charset="0"/>
              </a:rPr>
              <a:t>end den reelt er. </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Ligeledes er der </a:t>
            </a:r>
            <a:r>
              <a:rPr lang="da-DK" sz="1100" dirty="0" smtClean="0">
                <a:latin typeface="Corbel" pitchFamily="34" charset="0"/>
              </a:rPr>
              <a:t>en tendens </a:t>
            </a:r>
            <a:r>
              <a:rPr lang="da-DK" sz="1100" dirty="0">
                <a:latin typeface="Corbel" pitchFamily="34" charset="0"/>
              </a:rPr>
              <a:t>til, at danskerne med længerevarende uddannelser angiver, at andelen af piger er større end den gennemsnitlige opfattelse.</a:t>
            </a:r>
          </a:p>
        </p:txBody>
      </p:sp>
      <p:sp>
        <p:nvSpPr>
          <p:cNvPr id="14" name="Tekstboks 13"/>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2 – Danskernes kendskab til udviklingsbistand og forhold i udviklingslandene</a:t>
            </a:r>
            <a:endParaRPr lang="da-DK" sz="1100" dirty="0">
              <a:latin typeface="Corbel" pitchFamily="34" charset="0"/>
            </a:endParaRPr>
          </a:p>
        </p:txBody>
      </p:sp>
      <p:pic>
        <p:nvPicPr>
          <p:cNvPr id="2" name="Billede 1"/>
          <p:cNvPicPr>
            <a:picLocks noChangeAspect="1" noChangeArrowheads="1"/>
          </p:cNvPicPr>
          <p:nvPr>
            <p:extLst>
              <p:ext uri="{D42A27DB-BD31-4B8C-83A1-F6EECF244321}">
                <p14:modId xmlns:p14="http://schemas.microsoft.com/office/powerpoint/2010/main" val="3976485275"/>
              </p:ext>
            </p:extLst>
          </p:nvPr>
        </p:nvPicPr>
        <p:blipFill>
          <a:blip r:embed="rId2"/>
          <a:srcRect/>
          <a:stretch>
            <a:fillRect/>
          </a:stretch>
        </p:blipFill>
        <p:spPr bwMode="auto">
          <a:xfrm>
            <a:off x="318125" y="2072681"/>
            <a:ext cx="6567458" cy="4307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4886302"/>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txBox="1">
            <a:spLocks/>
          </p:cNvSpPr>
          <p:nvPr/>
        </p:nvSpPr>
        <p:spPr>
          <a:xfrm>
            <a:off x="134543" y="371451"/>
            <a:ext cx="6579474" cy="998856"/>
          </a:xfrm>
          <a:prstGeom prst="rect">
            <a:avLst/>
          </a:prstGeom>
        </p:spPr>
        <p:txBody>
          <a:bodyPr lIns="103155" tIns="51577" rIns="103155" bIns="51577"/>
          <a:lstStyle/>
          <a:p>
            <a:pPr>
              <a:defRPr/>
            </a:pPr>
            <a:r>
              <a:rPr lang="da-DK" dirty="0" smtClean="0">
                <a:latin typeface="Corbel" pitchFamily="34" charset="0"/>
                <a:ea typeface="+mj-ea"/>
                <a:cs typeface="+mj-cs"/>
              </a:rPr>
              <a:t>Kendskab til andelen af mennesker på kloden der ikke har adgang til rent drikkevand</a:t>
            </a:r>
            <a:endParaRPr lang="da-DK" dirty="0">
              <a:latin typeface="Corbel" pitchFamily="34" charset="0"/>
              <a:ea typeface="+mj-ea"/>
              <a:cs typeface="+mj-cs"/>
            </a:endParaRPr>
          </a:p>
        </p:txBody>
      </p:sp>
      <p:sp>
        <p:nvSpPr>
          <p:cNvPr id="10" name="Titel 1"/>
          <p:cNvSpPr txBox="1">
            <a:spLocks/>
          </p:cNvSpPr>
          <p:nvPr/>
        </p:nvSpPr>
        <p:spPr>
          <a:xfrm>
            <a:off x="240427" y="1424609"/>
            <a:ext cx="6579474" cy="333078"/>
          </a:xfrm>
          <a:prstGeom prst="rect">
            <a:avLst/>
          </a:prstGeom>
        </p:spPr>
        <p:txBody>
          <a:bodyPr lIns="103155" tIns="51577" rIns="103155" bIns="51577"/>
          <a:lstStyle/>
          <a:p>
            <a:pPr lvl="0">
              <a:defRPr/>
            </a:pPr>
            <a:r>
              <a:rPr lang="da-DK" sz="1400" dirty="0" smtClean="0">
                <a:latin typeface="Corbel" pitchFamily="34" charset="0"/>
              </a:rPr>
              <a:t>Figur 15</a:t>
            </a:r>
            <a:r>
              <a:rPr lang="da-DK" sz="1400" dirty="0" smtClean="0">
                <a:latin typeface="Corbel" pitchFamily="34" charset="0"/>
                <a:ea typeface="+mj-ea"/>
                <a:cs typeface="+mj-cs"/>
              </a:rPr>
              <a:t>: </a:t>
            </a:r>
            <a:r>
              <a:rPr lang="da-DK" sz="1400" dirty="0" smtClean="0">
                <a:latin typeface="Corbel" pitchFamily="34" charset="0"/>
              </a:rPr>
              <a:t>Hvor stor en del af alle mennesker på kloden har </a:t>
            </a:r>
            <a:r>
              <a:rPr lang="da-DK" sz="1400" u="sng" dirty="0" smtClean="0">
                <a:latin typeface="Corbel" pitchFamily="34" charset="0"/>
              </a:rPr>
              <a:t>ikke</a:t>
            </a:r>
            <a:r>
              <a:rPr lang="da-DK" sz="1400" dirty="0" smtClean="0">
                <a:latin typeface="Corbel" pitchFamily="34" charset="0"/>
              </a:rPr>
              <a:t> adgang til rent drikkevand i dag?</a:t>
            </a:r>
            <a:endParaRPr lang="da-DK" sz="1400" dirty="0">
              <a:latin typeface="Corbel" pitchFamily="34" charset="0"/>
              <a:ea typeface="+mj-ea"/>
              <a:cs typeface="+mj-cs"/>
            </a:endParaRPr>
          </a:p>
        </p:txBody>
      </p:sp>
      <p:sp>
        <p:nvSpPr>
          <p:cNvPr id="11" name="Tekstboks 10"/>
          <p:cNvSpPr txBox="1"/>
          <p:nvPr/>
        </p:nvSpPr>
        <p:spPr>
          <a:xfrm>
            <a:off x="333376" y="8555438"/>
            <a:ext cx="6047953" cy="646325"/>
          </a:xfrm>
          <a:prstGeom prst="rect">
            <a:avLst/>
          </a:prstGeom>
          <a:noFill/>
        </p:spPr>
        <p:txBody>
          <a:bodyPr wrap="square" lIns="91433" tIns="45717" rIns="91433" bIns="45717" rtlCol="0">
            <a:spAutoFit/>
          </a:bodyPr>
          <a:lstStyle/>
          <a:p>
            <a:r>
              <a:rPr lang="da-DK" sz="900" i="1" dirty="0">
                <a:latin typeface="Corbel" pitchFamily="34" charset="0"/>
              </a:rPr>
              <a:t>Q12. For </a:t>
            </a:r>
            <a:r>
              <a:rPr lang="da-DK" sz="900" i="1" dirty="0" smtClean="0">
                <a:latin typeface="Corbel" pitchFamily="34" charset="0"/>
              </a:rPr>
              <a:t>25 </a:t>
            </a:r>
            <a:r>
              <a:rPr lang="da-DK" sz="900" i="1" dirty="0">
                <a:latin typeface="Corbel" pitchFamily="34" charset="0"/>
              </a:rPr>
              <a:t>år siden manglede 25% af alle mennesker på kloden adgang til rent drikkevand. Hvor mange </a:t>
            </a:r>
            <a:r>
              <a:rPr lang="da-DK" sz="900" i="1" dirty="0" smtClean="0">
                <a:latin typeface="Corbel" pitchFamily="34" charset="0"/>
              </a:rPr>
              <a:t>tror du, ikke har </a:t>
            </a:r>
            <a:r>
              <a:rPr lang="da-DK" sz="900" i="1" dirty="0">
                <a:latin typeface="Corbel" pitchFamily="34" charset="0"/>
              </a:rPr>
              <a:t>adgang til rent drikkevand i dag</a:t>
            </a:r>
            <a:r>
              <a:rPr lang="da-DK" sz="900" i="1" dirty="0" smtClean="0">
                <a:latin typeface="Corbel" pitchFamily="34" charset="0"/>
              </a:rPr>
              <a:t>?</a:t>
            </a:r>
          </a:p>
          <a:p>
            <a:r>
              <a:rPr lang="da-DK" sz="900" i="1" dirty="0" smtClean="0">
                <a:latin typeface="Corbel" pitchFamily="34" charset="0"/>
              </a:rPr>
              <a:t>Grå markering angiver den korrekte svarværdi. I tilfælde af at der er et område, hvor opgørelse kan være vanskelig, er det den svarværdi, der er konsensus omkring ‘bedste tilnærmelse’. </a:t>
            </a:r>
          </a:p>
        </p:txBody>
      </p:sp>
      <p:sp>
        <p:nvSpPr>
          <p:cNvPr id="12" name="Tekstboks 11"/>
          <p:cNvSpPr txBox="1"/>
          <p:nvPr/>
        </p:nvSpPr>
        <p:spPr>
          <a:xfrm>
            <a:off x="332657" y="1949571"/>
            <a:ext cx="1440160" cy="246221"/>
          </a:xfrm>
          <a:prstGeom prst="rect">
            <a:avLst/>
          </a:prstGeom>
          <a:noFill/>
        </p:spPr>
        <p:txBody>
          <a:bodyPr wrap="square" lIns="91433" tIns="45717" rIns="91433" bIns="45717" rtlCol="0">
            <a:spAutoFit/>
          </a:bodyPr>
          <a:lstStyle/>
          <a:p>
            <a:r>
              <a:rPr lang="da-DK" sz="1000" dirty="0" smtClean="0">
                <a:latin typeface="Corbel" pitchFamily="34" charset="0"/>
              </a:rPr>
              <a:t>Alle tal er %</a:t>
            </a:r>
            <a:endParaRPr lang="da-DK" sz="1000" dirty="0">
              <a:latin typeface="Corbel" pitchFamily="34" charset="0"/>
            </a:endParaRPr>
          </a:p>
        </p:txBody>
      </p:sp>
      <p:sp>
        <p:nvSpPr>
          <p:cNvPr id="13" name="Tekstboks 12"/>
          <p:cNvSpPr txBox="1"/>
          <p:nvPr/>
        </p:nvSpPr>
        <p:spPr>
          <a:xfrm>
            <a:off x="332658" y="6321152"/>
            <a:ext cx="6047953" cy="1446544"/>
          </a:xfrm>
          <a:prstGeom prst="rect">
            <a:avLst/>
          </a:prstGeom>
          <a:noFill/>
        </p:spPr>
        <p:txBody>
          <a:bodyPr wrap="square" lIns="91433" tIns="45717" rIns="91433" bIns="45717" rtlCol="0">
            <a:spAutoFit/>
          </a:bodyPr>
          <a:lstStyle/>
          <a:p>
            <a:pPr marL="171437" indent="-171437" algn="just">
              <a:buFont typeface="Wingdings" panose="05000000000000000000" pitchFamily="2" charset="2"/>
              <a:buChar char="v"/>
            </a:pPr>
            <a:r>
              <a:rPr lang="da-DK" sz="1100" dirty="0" smtClean="0">
                <a:latin typeface="Corbel" pitchFamily="34" charset="0"/>
              </a:rPr>
              <a:t>Selvom </a:t>
            </a:r>
            <a:r>
              <a:rPr lang="da-DK" sz="1100" dirty="0">
                <a:latin typeface="Corbel" pitchFamily="34" charset="0"/>
              </a:rPr>
              <a:t>kun 12% af den danske befolkning har en korrekt opfattelse af, hvor mange mennesker på kloden, der ikke har adgang til rent drikkevand (ca. 10%), så går udviklingen stadig i den rigtige retning. </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Personer i aldersgruppen 18-34 år har i højere grad en retvisende opfattelse af, hvor mange </a:t>
            </a:r>
            <a:r>
              <a:rPr lang="da-DK" sz="1100" dirty="0" smtClean="0">
                <a:latin typeface="Corbel" pitchFamily="34" charset="0"/>
              </a:rPr>
              <a:t>mennesker der reelt </a:t>
            </a:r>
            <a:r>
              <a:rPr lang="da-DK" sz="1100" dirty="0">
                <a:latin typeface="Corbel" pitchFamily="34" charset="0"/>
              </a:rPr>
              <a:t>set er uden rent drikkevand. </a:t>
            </a:r>
            <a:r>
              <a:rPr lang="da-DK" sz="1100" dirty="0" smtClean="0">
                <a:latin typeface="Corbel" pitchFamily="34" charset="0"/>
              </a:rPr>
              <a:t>Der er en forskel blandt aldersgrupperne, </a:t>
            </a:r>
            <a:r>
              <a:rPr lang="da-DK" sz="1100" dirty="0">
                <a:latin typeface="Corbel" pitchFamily="34" charset="0"/>
              </a:rPr>
              <a:t>hvor 17% af de 18-34 årige svarer ca. 10% af verdens befolkning ikke har rent drikkevand, mens andelen der svarer 10% blandt de 35-55 årige og de 56+ årige er hhv. 13% og 7%.</a:t>
            </a:r>
          </a:p>
        </p:txBody>
      </p:sp>
      <p:sp>
        <p:nvSpPr>
          <p:cNvPr id="14" name="Tekstboks 13"/>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2 – Danskernes kendskab til udviklingsbistand og forhold i udviklingslandene</a:t>
            </a:r>
            <a:endParaRPr lang="da-DK" sz="1100" dirty="0">
              <a:latin typeface="Corbel" pitchFamily="34" charset="0"/>
            </a:endParaRPr>
          </a:p>
        </p:txBody>
      </p:sp>
      <p:sp>
        <p:nvSpPr>
          <p:cNvPr id="15" name="Rektangel 14"/>
          <p:cNvSpPr/>
          <p:nvPr/>
        </p:nvSpPr>
        <p:spPr>
          <a:xfrm>
            <a:off x="404665" y="2216697"/>
            <a:ext cx="5472608" cy="324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33" tIns="45717" rIns="91433" bIns="45717" rtlCol="0" anchor="ctr"/>
          <a:lstStyle/>
          <a:p>
            <a:pPr algn="ctr"/>
            <a:endParaRPr lang="da-DK"/>
          </a:p>
        </p:txBody>
      </p:sp>
      <p:pic>
        <p:nvPicPr>
          <p:cNvPr id="2" name="Billede 1"/>
          <p:cNvPicPr>
            <a:picLocks noChangeAspect="1" noChangeArrowheads="1"/>
          </p:cNvPicPr>
          <p:nvPr>
            <p:extLst>
              <p:ext uri="{D42A27DB-BD31-4B8C-83A1-F6EECF244321}">
                <p14:modId xmlns:p14="http://schemas.microsoft.com/office/powerpoint/2010/main" val="1315665832"/>
              </p:ext>
            </p:extLst>
          </p:nvPr>
        </p:nvPicPr>
        <p:blipFill>
          <a:blip r:embed="rId2"/>
          <a:srcRect/>
          <a:stretch>
            <a:fillRect/>
          </a:stretch>
        </p:blipFill>
        <p:spPr bwMode="auto">
          <a:xfrm>
            <a:off x="404666" y="2077765"/>
            <a:ext cx="6554243" cy="43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103094"/>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noChangeArrowheads="1"/>
          </p:cNvPicPr>
          <p:nvPr>
            <p:extLst>
              <p:ext uri="{D42A27DB-BD31-4B8C-83A1-F6EECF244321}">
                <p14:modId xmlns:p14="http://schemas.microsoft.com/office/powerpoint/2010/main" val="894311617"/>
              </p:ext>
            </p:extLst>
          </p:nvPr>
        </p:nvPicPr>
        <p:blipFill>
          <a:blip r:embed="rId2"/>
          <a:srcRect/>
          <a:stretch>
            <a:fillRect/>
          </a:stretch>
        </p:blipFill>
        <p:spPr bwMode="auto">
          <a:xfrm>
            <a:off x="404666" y="2072680"/>
            <a:ext cx="6554243" cy="43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el 1"/>
          <p:cNvSpPr txBox="1">
            <a:spLocks/>
          </p:cNvSpPr>
          <p:nvPr/>
        </p:nvSpPr>
        <p:spPr>
          <a:xfrm>
            <a:off x="134543" y="371451"/>
            <a:ext cx="6579474" cy="998856"/>
          </a:xfrm>
          <a:prstGeom prst="rect">
            <a:avLst/>
          </a:prstGeom>
        </p:spPr>
        <p:txBody>
          <a:bodyPr lIns="103155" tIns="51577" rIns="103155" bIns="51577"/>
          <a:lstStyle/>
          <a:p>
            <a:pPr>
              <a:defRPr/>
            </a:pPr>
            <a:r>
              <a:rPr lang="da-DK" dirty="0" smtClean="0">
                <a:latin typeface="Corbel" pitchFamily="34" charset="0"/>
                <a:ea typeface="+mj-ea"/>
                <a:cs typeface="+mj-cs"/>
              </a:rPr>
              <a:t>Kendskab til myndighederne i de enkelte landes medbestemmelse i brugen af udviklingsbistanden</a:t>
            </a:r>
            <a:endParaRPr lang="da-DK" dirty="0">
              <a:latin typeface="Corbel" pitchFamily="34" charset="0"/>
              <a:ea typeface="+mj-ea"/>
              <a:cs typeface="+mj-cs"/>
            </a:endParaRPr>
          </a:p>
        </p:txBody>
      </p:sp>
      <p:sp>
        <p:nvSpPr>
          <p:cNvPr id="10" name="Titel 1"/>
          <p:cNvSpPr txBox="1">
            <a:spLocks/>
          </p:cNvSpPr>
          <p:nvPr/>
        </p:nvSpPr>
        <p:spPr>
          <a:xfrm>
            <a:off x="240427" y="1424609"/>
            <a:ext cx="6579474" cy="333078"/>
          </a:xfrm>
          <a:prstGeom prst="rect">
            <a:avLst/>
          </a:prstGeom>
        </p:spPr>
        <p:txBody>
          <a:bodyPr lIns="103155" tIns="51577" rIns="103155" bIns="51577"/>
          <a:lstStyle/>
          <a:p>
            <a:pPr lvl="0">
              <a:defRPr/>
            </a:pPr>
            <a:r>
              <a:rPr lang="da-DK" sz="1400" dirty="0" smtClean="0">
                <a:latin typeface="Corbel" pitchFamily="34" charset="0"/>
              </a:rPr>
              <a:t>Figur 16</a:t>
            </a:r>
            <a:r>
              <a:rPr lang="da-DK" sz="1400" dirty="0" smtClean="0">
                <a:latin typeface="Corbel" pitchFamily="34" charset="0"/>
                <a:ea typeface="+mj-ea"/>
                <a:cs typeface="+mj-cs"/>
              </a:rPr>
              <a:t>: I hvilken grad tror du, at myndighederne i det enkelte udviklingsland selv er med til at styre, hvordan udviklingsbistanden anvendes?</a:t>
            </a:r>
            <a:endParaRPr lang="da-DK" sz="1400" dirty="0">
              <a:latin typeface="Corbel" pitchFamily="34" charset="0"/>
              <a:ea typeface="+mj-ea"/>
              <a:cs typeface="+mj-cs"/>
            </a:endParaRPr>
          </a:p>
        </p:txBody>
      </p:sp>
      <p:sp>
        <p:nvSpPr>
          <p:cNvPr id="11" name="Tekstboks 10"/>
          <p:cNvSpPr txBox="1"/>
          <p:nvPr/>
        </p:nvSpPr>
        <p:spPr>
          <a:xfrm>
            <a:off x="333376" y="8555438"/>
            <a:ext cx="6047953" cy="369332"/>
          </a:xfrm>
          <a:prstGeom prst="rect">
            <a:avLst/>
          </a:prstGeom>
          <a:noFill/>
        </p:spPr>
        <p:txBody>
          <a:bodyPr wrap="square" lIns="91433" tIns="45717" rIns="91433" bIns="45717" rtlCol="0">
            <a:spAutoFit/>
          </a:bodyPr>
          <a:lstStyle/>
          <a:p>
            <a:r>
              <a:rPr lang="da-DK" sz="900" i="1" dirty="0">
                <a:latin typeface="Corbel" pitchFamily="34" charset="0"/>
              </a:rPr>
              <a:t>Q13. I hvilken grad tror du, at myndighederne i det enkelte udviklingsland selv er med til at styre, hvordan udviklingsbistanden til landet anvendes?</a:t>
            </a:r>
          </a:p>
        </p:txBody>
      </p:sp>
      <p:sp>
        <p:nvSpPr>
          <p:cNvPr id="12" name="Tekstboks 11"/>
          <p:cNvSpPr txBox="1"/>
          <p:nvPr/>
        </p:nvSpPr>
        <p:spPr>
          <a:xfrm>
            <a:off x="332657" y="1970476"/>
            <a:ext cx="1440160" cy="246221"/>
          </a:xfrm>
          <a:prstGeom prst="rect">
            <a:avLst/>
          </a:prstGeom>
          <a:noFill/>
        </p:spPr>
        <p:txBody>
          <a:bodyPr wrap="square" lIns="91433" tIns="45717" rIns="91433" bIns="45717" rtlCol="0">
            <a:spAutoFit/>
          </a:bodyPr>
          <a:lstStyle/>
          <a:p>
            <a:r>
              <a:rPr lang="da-DK" sz="1000" dirty="0" smtClean="0">
                <a:latin typeface="Corbel" pitchFamily="34" charset="0"/>
              </a:rPr>
              <a:t>Alle tal er %</a:t>
            </a:r>
            <a:endParaRPr lang="da-DK" sz="1000" dirty="0">
              <a:latin typeface="Corbel" pitchFamily="34" charset="0"/>
            </a:endParaRPr>
          </a:p>
        </p:txBody>
      </p:sp>
      <p:sp>
        <p:nvSpPr>
          <p:cNvPr id="13" name="Tekstboks 12"/>
          <p:cNvSpPr txBox="1"/>
          <p:nvPr/>
        </p:nvSpPr>
        <p:spPr>
          <a:xfrm>
            <a:off x="332658" y="5529064"/>
            <a:ext cx="6047953" cy="1954375"/>
          </a:xfrm>
          <a:prstGeom prst="rect">
            <a:avLst/>
          </a:prstGeom>
          <a:noFill/>
        </p:spPr>
        <p:txBody>
          <a:bodyPr wrap="square" lIns="91433" tIns="45717" rIns="91433" bIns="45717" rtlCol="0">
            <a:spAutoFit/>
          </a:bodyPr>
          <a:lstStyle/>
          <a:p>
            <a:pPr marL="171437" indent="-171437" algn="just">
              <a:buFont typeface="Wingdings" panose="05000000000000000000" pitchFamily="2" charset="2"/>
              <a:buChar char="v"/>
            </a:pPr>
            <a:r>
              <a:rPr lang="da-DK" sz="1100" dirty="0">
                <a:latin typeface="Corbel" pitchFamily="34" charset="0"/>
              </a:rPr>
              <a:t>36% af befolkningen opfatter i høj grad eller i meget høj grad, at myndighederne i det enkelte udviklingsland har stor indflydelse på, hvordan udviklingsbistanden skal bruges. Dette er på niveau med sidste år.</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Kvinder mener </a:t>
            </a:r>
            <a:r>
              <a:rPr lang="da-DK" sz="1100" dirty="0" smtClean="0">
                <a:latin typeface="Corbel" pitchFamily="34" charset="0"/>
              </a:rPr>
              <a:t>i lavere grad end </a:t>
            </a:r>
            <a:r>
              <a:rPr lang="da-DK" sz="1100" dirty="0">
                <a:latin typeface="Corbel" pitchFamily="34" charset="0"/>
              </a:rPr>
              <a:t>mænd, at myndighederne har indflydelse på, hvor bistanden skal gøre nytte (33% mod 39% blandt mænd). Det samme gør sig gældende blandt aldersgrupperne, hvor tendensen er, at jo yngre man er, des mindre grad mener man, at myndighederne har indflydelse på bistanden.</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Ligeledes er der en tendens til, at des længere uddannelse man har, des højere grad mener man, at myndighederne i de enkelte udviklingslande har indflydelse på bistanden. </a:t>
            </a:r>
          </a:p>
        </p:txBody>
      </p:sp>
      <p:sp>
        <p:nvSpPr>
          <p:cNvPr id="8" name="Tekstboks 7"/>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2 – Danskernes kendskab til udviklingsbistand og forhold i udviklingslandene</a:t>
            </a:r>
            <a:endParaRPr lang="da-DK" sz="1100" dirty="0">
              <a:latin typeface="Corbel" pitchFamily="34" charset="0"/>
            </a:endParaRPr>
          </a:p>
        </p:txBody>
      </p:sp>
    </p:spTree>
    <p:extLst>
      <p:ext uri="{BB962C8B-B14F-4D97-AF65-F5344CB8AC3E}">
        <p14:creationId xmlns:p14="http://schemas.microsoft.com/office/powerpoint/2010/main" val="2460580582"/>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543" y="371451"/>
            <a:ext cx="6579474" cy="1711219"/>
          </a:xfrm>
        </p:spPr>
        <p:txBody>
          <a:bodyPr/>
          <a:lstStyle/>
          <a:p>
            <a:r>
              <a:rPr lang="da-DK" sz="1800" b="1" dirty="0"/>
              <a:t>Indhold</a:t>
            </a:r>
          </a:p>
        </p:txBody>
      </p:sp>
      <p:graphicFrame>
        <p:nvGraphicFramePr>
          <p:cNvPr id="4" name="Tabel 3"/>
          <p:cNvGraphicFramePr>
            <a:graphicFrameLocks noGrp="1"/>
          </p:cNvGraphicFramePr>
          <p:nvPr>
            <p:extLst>
              <p:ext uri="{D42A27DB-BD31-4B8C-83A1-F6EECF244321}">
                <p14:modId xmlns:p14="http://schemas.microsoft.com/office/powerpoint/2010/main" val="2881564195"/>
              </p:ext>
            </p:extLst>
          </p:nvPr>
        </p:nvGraphicFramePr>
        <p:xfrm>
          <a:off x="332898" y="1755172"/>
          <a:ext cx="6120437" cy="6489948"/>
        </p:xfrm>
        <a:graphic>
          <a:graphicData uri="http://schemas.openxmlformats.org/drawingml/2006/table">
            <a:tbl>
              <a:tblPr firstRow="1" bandRow="1">
                <a:tableStyleId>{2D5ABB26-0587-4C30-8999-92F81FD0307C}</a:tableStyleId>
              </a:tblPr>
              <a:tblGrid>
                <a:gridCol w="5544374"/>
                <a:gridCol w="576063"/>
              </a:tblGrid>
              <a:tr h="322883">
                <a:tc>
                  <a:txBody>
                    <a:bodyPr/>
                    <a:lstStyle/>
                    <a:p>
                      <a:pPr marL="0" marR="0" indent="0" algn="l" defTabSz="515774" rtl="0" eaLnBrk="1" fontAlgn="auto" latinLnBrk="0" hangingPunct="1">
                        <a:lnSpc>
                          <a:spcPct val="100000"/>
                        </a:lnSpc>
                        <a:spcBef>
                          <a:spcPts val="0"/>
                        </a:spcBef>
                        <a:spcAft>
                          <a:spcPts val="0"/>
                        </a:spcAft>
                        <a:buClrTx/>
                        <a:buSzTx/>
                        <a:buFontTx/>
                        <a:buNone/>
                        <a:tabLst/>
                        <a:defRPr/>
                      </a:pPr>
                      <a:r>
                        <a:rPr lang="da-DK" sz="1400" b="1" dirty="0" smtClean="0">
                          <a:latin typeface="Corbel" panose="020B0503020204020204" pitchFamily="34" charset="0"/>
                        </a:rPr>
                        <a:t>Indledning – Om undersøgelsen</a:t>
                      </a:r>
                    </a:p>
                  </a:txBody>
                  <a:tcPr anchor="ctr">
                    <a:solidFill>
                      <a:schemeClr val="bg1">
                        <a:lumMod val="95000"/>
                      </a:schemeClr>
                    </a:solidFill>
                  </a:tcPr>
                </a:tc>
                <a:tc>
                  <a:txBody>
                    <a:bodyPr/>
                    <a:lstStyle/>
                    <a:p>
                      <a:pPr algn="ctr"/>
                      <a:r>
                        <a:rPr lang="en-US" sz="1400" b="0" i="0" noProof="0" dirty="0" smtClean="0">
                          <a:solidFill>
                            <a:schemeClr val="tx1">
                              <a:lumMod val="75000"/>
                              <a:lumOff val="25000"/>
                            </a:schemeClr>
                          </a:solidFill>
                          <a:latin typeface="Corbel" pitchFamily="34" charset="0"/>
                        </a:rPr>
                        <a:t>4</a:t>
                      </a:r>
                      <a:endParaRPr lang="en-US" sz="1400" b="0" i="0" noProof="0" dirty="0">
                        <a:solidFill>
                          <a:schemeClr val="tx1">
                            <a:lumMod val="75000"/>
                            <a:lumOff val="25000"/>
                          </a:schemeClr>
                        </a:solidFill>
                        <a:latin typeface="Corbel" pitchFamily="34" charset="0"/>
                      </a:endParaRPr>
                    </a:p>
                  </a:txBody>
                  <a:tcPr anchor="ctr">
                    <a:solidFill>
                      <a:schemeClr val="bg1">
                        <a:lumMod val="95000"/>
                      </a:schemeClr>
                    </a:solidFill>
                  </a:tcPr>
                </a:tc>
              </a:tr>
              <a:tr h="32288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sz="1400" b="1" dirty="0" smtClean="0">
                          <a:latin typeface="Corbel" panose="020B0503020204020204" pitchFamily="34" charset="0"/>
                        </a:rPr>
                        <a:t>Sammendrag</a:t>
                      </a:r>
                      <a:r>
                        <a:rPr lang="da-DK" sz="1400" b="1" baseline="0" dirty="0" smtClean="0">
                          <a:latin typeface="Corbel" panose="020B0503020204020204" pitchFamily="34" charset="0"/>
                        </a:rPr>
                        <a:t> af rapporten</a:t>
                      </a:r>
                    </a:p>
                  </a:txBody>
                  <a:tcPr anchor="ctr"/>
                </a:tc>
                <a:tc>
                  <a:txBody>
                    <a:bodyPr/>
                    <a:lstStyle/>
                    <a:p>
                      <a:pPr algn="ctr"/>
                      <a:r>
                        <a:rPr lang="da-DK" sz="1400" b="0" i="0" noProof="0" dirty="0" smtClean="0">
                          <a:solidFill>
                            <a:schemeClr val="tx1">
                              <a:lumMod val="75000"/>
                              <a:lumOff val="25000"/>
                            </a:schemeClr>
                          </a:solidFill>
                          <a:latin typeface="Corbel" pitchFamily="34" charset="0"/>
                        </a:rPr>
                        <a:t>5</a:t>
                      </a:r>
                      <a:endParaRPr lang="da-DK" sz="1400" b="0" i="0" noProof="0" dirty="0">
                        <a:solidFill>
                          <a:schemeClr val="tx1">
                            <a:lumMod val="75000"/>
                            <a:lumOff val="25000"/>
                          </a:schemeClr>
                        </a:solidFill>
                        <a:latin typeface="Corbel" pitchFamily="34" charset="0"/>
                      </a:endParaRPr>
                    </a:p>
                  </a:txBody>
                  <a:tcPr anchor="ctr"/>
                </a:tc>
              </a:tr>
              <a:tr h="548901">
                <a:tc>
                  <a:txBody>
                    <a:bodyPr/>
                    <a:lstStyle/>
                    <a:p>
                      <a:r>
                        <a:rPr lang="da-DK" sz="1400" b="1" dirty="0" smtClean="0">
                          <a:latin typeface="Corbel" panose="020B0503020204020204" pitchFamily="34" charset="0"/>
                        </a:rPr>
                        <a:t>Del 1  </a:t>
                      </a:r>
                    </a:p>
                    <a:p>
                      <a:r>
                        <a:rPr lang="da-DK" sz="1400" b="0" i="1" dirty="0" smtClean="0">
                          <a:latin typeface="Corbel" panose="020B0503020204020204" pitchFamily="34" charset="0"/>
                        </a:rPr>
                        <a:t>Danskernes holdninger og kendskab til udviklingsbistand</a:t>
                      </a:r>
                      <a:endParaRPr lang="da-DK" sz="1400" b="1" i="1" noProof="0" dirty="0" smtClean="0">
                        <a:solidFill>
                          <a:schemeClr val="tx1">
                            <a:lumMod val="75000"/>
                            <a:lumOff val="25000"/>
                          </a:schemeClr>
                        </a:solidFill>
                        <a:latin typeface="Corbel" pitchFamily="34" charset="0"/>
                      </a:endParaRPr>
                    </a:p>
                  </a:txBody>
                  <a:tcPr anchor="ctr">
                    <a:solidFill>
                      <a:schemeClr val="bg1">
                        <a:lumMod val="95000"/>
                      </a:schemeClr>
                    </a:solidFill>
                  </a:tcPr>
                </a:tc>
                <a:tc>
                  <a:txBody>
                    <a:bodyPr/>
                    <a:lstStyle/>
                    <a:p>
                      <a:pPr algn="ctr"/>
                      <a:r>
                        <a:rPr lang="en-US" sz="1400" b="0" i="0" noProof="0" dirty="0" smtClean="0">
                          <a:solidFill>
                            <a:schemeClr val="tx1">
                              <a:lumMod val="75000"/>
                              <a:lumOff val="25000"/>
                            </a:schemeClr>
                          </a:solidFill>
                          <a:latin typeface="Corbel" pitchFamily="34" charset="0"/>
                        </a:rPr>
                        <a:t>8</a:t>
                      </a:r>
                      <a:endParaRPr lang="en-US" sz="1400" b="0" i="0" noProof="0" dirty="0">
                        <a:solidFill>
                          <a:schemeClr val="tx1">
                            <a:lumMod val="75000"/>
                            <a:lumOff val="25000"/>
                          </a:schemeClr>
                        </a:solidFill>
                        <a:latin typeface="Corbel" pitchFamily="34" charset="0"/>
                      </a:endParaRPr>
                    </a:p>
                  </a:txBody>
                  <a:tcPr anchor="ctr">
                    <a:solidFill>
                      <a:schemeClr val="bg1">
                        <a:lumMod val="95000"/>
                      </a:schemeClr>
                    </a:solidFill>
                  </a:tcPr>
                </a:tc>
              </a:tr>
              <a:tr h="32288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sz="1200" b="0" i="1" noProof="0" dirty="0" smtClean="0">
                          <a:solidFill>
                            <a:schemeClr val="tx1">
                              <a:lumMod val="75000"/>
                              <a:lumOff val="25000"/>
                            </a:schemeClr>
                          </a:solidFill>
                          <a:latin typeface="Corbel" pitchFamily="34" charset="0"/>
                        </a:rPr>
                        <a:t>	Befolkningens</a:t>
                      </a:r>
                      <a:r>
                        <a:rPr lang="da-DK" sz="1200" b="0" i="1" baseline="0" noProof="0" dirty="0" smtClean="0">
                          <a:solidFill>
                            <a:schemeClr val="tx1">
                              <a:lumMod val="75000"/>
                              <a:lumOff val="25000"/>
                            </a:schemeClr>
                          </a:solidFill>
                          <a:latin typeface="Corbel" pitchFamily="34" charset="0"/>
                        </a:rPr>
                        <a:t> overordnede opbakning til udviklingsbistand</a:t>
                      </a:r>
                      <a:endParaRPr lang="da-DK" sz="1200" b="0" i="1" noProof="0" dirty="0" smtClean="0">
                        <a:solidFill>
                          <a:schemeClr val="tx1">
                            <a:lumMod val="75000"/>
                            <a:lumOff val="25000"/>
                          </a:schemeClr>
                        </a:solidFill>
                        <a:latin typeface="Corbel" pitchFamily="34" charset="0"/>
                      </a:endParaRPr>
                    </a:p>
                  </a:txBody>
                  <a:tcPr anchor="ctr">
                    <a:solidFill>
                      <a:schemeClr val="bg1">
                        <a:lumMod val="95000"/>
                      </a:schemeClr>
                    </a:solidFill>
                  </a:tcPr>
                </a:tc>
                <a:tc>
                  <a:txBody>
                    <a:bodyPr/>
                    <a:lstStyle/>
                    <a:p>
                      <a:pPr algn="ctr"/>
                      <a:r>
                        <a:rPr lang="en-US" sz="1400" b="0" i="0" noProof="0" dirty="0" smtClean="0">
                          <a:solidFill>
                            <a:schemeClr val="tx1">
                              <a:lumMod val="75000"/>
                              <a:lumOff val="25000"/>
                            </a:schemeClr>
                          </a:solidFill>
                          <a:latin typeface="Corbel" pitchFamily="34" charset="0"/>
                        </a:rPr>
                        <a:t>9</a:t>
                      </a:r>
                      <a:endParaRPr lang="en-US" sz="1400" b="0" i="0" noProof="0" dirty="0">
                        <a:solidFill>
                          <a:schemeClr val="tx1">
                            <a:lumMod val="75000"/>
                            <a:lumOff val="25000"/>
                          </a:schemeClr>
                        </a:solidFill>
                        <a:latin typeface="Corbel" pitchFamily="34" charset="0"/>
                      </a:endParaRPr>
                    </a:p>
                  </a:txBody>
                  <a:tcPr anchor="ctr">
                    <a:solidFill>
                      <a:schemeClr val="bg1">
                        <a:lumMod val="95000"/>
                      </a:schemeClr>
                    </a:solidFill>
                  </a:tcPr>
                </a:tc>
              </a:tr>
              <a:tr h="32288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sz="1200" b="0" i="1" noProof="0" dirty="0" smtClean="0">
                          <a:solidFill>
                            <a:schemeClr val="tx1">
                              <a:lumMod val="75000"/>
                              <a:lumOff val="25000"/>
                            </a:schemeClr>
                          </a:solidFill>
                          <a:latin typeface="Corbel" pitchFamily="34" charset="0"/>
                        </a:rPr>
                        <a:t>	</a:t>
                      </a:r>
                      <a:r>
                        <a:rPr lang="da-DK" sz="1200" b="0" i="1" kern="1200" noProof="0" dirty="0" smtClean="0">
                          <a:solidFill>
                            <a:schemeClr val="tx1">
                              <a:lumMod val="75000"/>
                              <a:lumOff val="25000"/>
                            </a:schemeClr>
                          </a:solidFill>
                          <a:latin typeface="Corbel" pitchFamily="34" charset="0"/>
                          <a:ea typeface="+mn-ea"/>
                          <a:cs typeface="+mn-cs"/>
                        </a:rPr>
                        <a:t>Danskernes holdning til</a:t>
                      </a:r>
                      <a:r>
                        <a:rPr lang="da-DK" sz="1200" b="0" i="1" kern="1200" baseline="0" noProof="0" dirty="0" smtClean="0">
                          <a:solidFill>
                            <a:schemeClr val="tx1">
                              <a:lumMod val="75000"/>
                              <a:lumOff val="25000"/>
                            </a:schemeClr>
                          </a:solidFill>
                          <a:latin typeface="Corbel" pitchFamily="34" charset="0"/>
                          <a:ea typeface="+mn-ea"/>
                          <a:cs typeface="+mn-cs"/>
                        </a:rPr>
                        <a:t> forhold der vedrører udviklingsbistanden</a:t>
                      </a:r>
                      <a:endParaRPr lang="da-DK" sz="1200" b="0" i="1" kern="1200" noProof="0" dirty="0" smtClean="0">
                        <a:solidFill>
                          <a:schemeClr val="tx1">
                            <a:lumMod val="75000"/>
                            <a:lumOff val="25000"/>
                          </a:schemeClr>
                        </a:solidFill>
                        <a:latin typeface="Corbel" pitchFamily="34" charset="0"/>
                        <a:ea typeface="+mn-ea"/>
                        <a:cs typeface="+mn-cs"/>
                      </a:endParaRPr>
                    </a:p>
                  </a:txBody>
                  <a:tcPr anchor="ctr">
                    <a:solidFill>
                      <a:schemeClr val="bg1">
                        <a:lumMod val="95000"/>
                      </a:schemeClr>
                    </a:solidFill>
                  </a:tcPr>
                </a:tc>
                <a:tc>
                  <a:txBody>
                    <a:bodyPr/>
                    <a:lstStyle/>
                    <a:p>
                      <a:pPr algn="ctr"/>
                      <a:r>
                        <a:rPr lang="en-US" sz="1400" b="0" i="0" noProof="0" dirty="0" smtClean="0">
                          <a:solidFill>
                            <a:schemeClr val="tx1">
                              <a:lumMod val="75000"/>
                              <a:lumOff val="25000"/>
                            </a:schemeClr>
                          </a:solidFill>
                          <a:latin typeface="Corbel" pitchFamily="34" charset="0"/>
                        </a:rPr>
                        <a:t>12</a:t>
                      </a:r>
                      <a:endParaRPr lang="en-US" sz="1400" b="0" i="0" noProof="0" dirty="0">
                        <a:solidFill>
                          <a:schemeClr val="tx1">
                            <a:lumMod val="75000"/>
                            <a:lumOff val="25000"/>
                          </a:schemeClr>
                        </a:solidFill>
                        <a:latin typeface="Corbel" pitchFamily="34" charset="0"/>
                      </a:endParaRPr>
                    </a:p>
                  </a:txBody>
                  <a:tcPr anchor="ctr">
                    <a:solidFill>
                      <a:schemeClr val="bg1">
                        <a:lumMod val="95000"/>
                      </a:schemeClr>
                    </a:solidFill>
                  </a:tcPr>
                </a:tc>
              </a:tr>
              <a:tr h="548901">
                <a:tc>
                  <a:txBody>
                    <a:bodyPr/>
                    <a:lstStyle/>
                    <a:p>
                      <a:r>
                        <a:rPr lang="da-DK" sz="1400" b="1" kern="1200" dirty="0" smtClean="0">
                          <a:solidFill>
                            <a:schemeClr val="tx1"/>
                          </a:solidFill>
                          <a:latin typeface="Corbel" panose="020B0503020204020204" pitchFamily="34" charset="0"/>
                          <a:ea typeface="+mn-ea"/>
                          <a:cs typeface="+mn-cs"/>
                        </a:rPr>
                        <a:t>Del 2</a:t>
                      </a:r>
                    </a:p>
                    <a:p>
                      <a:r>
                        <a:rPr lang="da-DK" sz="1400" b="0" i="1" kern="1200" dirty="0" smtClean="0">
                          <a:solidFill>
                            <a:schemeClr val="tx1"/>
                          </a:solidFill>
                          <a:latin typeface="Corbel" panose="020B0503020204020204" pitchFamily="34" charset="0"/>
                          <a:ea typeface="+mn-ea"/>
                          <a:cs typeface="+mn-cs"/>
                        </a:rPr>
                        <a:t>Danskernes kendskab til udviklingsbistand og forhold i udviklingslandene</a:t>
                      </a:r>
                    </a:p>
                  </a:txBody>
                  <a:tcPr anchor="ctr"/>
                </a:tc>
                <a:tc>
                  <a:txBody>
                    <a:bodyPr/>
                    <a:lstStyle/>
                    <a:p>
                      <a:pPr algn="ctr"/>
                      <a:r>
                        <a:rPr lang="en-US" sz="1400" b="0" i="0" noProof="0" dirty="0" smtClean="0">
                          <a:solidFill>
                            <a:schemeClr val="tx1">
                              <a:lumMod val="75000"/>
                              <a:lumOff val="25000"/>
                            </a:schemeClr>
                          </a:solidFill>
                          <a:latin typeface="Corbel" pitchFamily="34" charset="0"/>
                        </a:rPr>
                        <a:t>21</a:t>
                      </a:r>
                      <a:endParaRPr lang="en-US" sz="1400" b="0" i="0" noProof="0" dirty="0">
                        <a:solidFill>
                          <a:schemeClr val="tx1">
                            <a:lumMod val="75000"/>
                            <a:lumOff val="25000"/>
                          </a:schemeClr>
                        </a:solidFill>
                        <a:latin typeface="Corbel" pitchFamily="34" charset="0"/>
                      </a:endParaRPr>
                    </a:p>
                  </a:txBody>
                  <a:tcPr anchor="ctr"/>
                </a:tc>
              </a:tr>
              <a:tr h="32288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sz="1200" b="0" i="1" noProof="0" dirty="0" smtClean="0">
                          <a:solidFill>
                            <a:schemeClr val="tx1">
                              <a:lumMod val="75000"/>
                              <a:lumOff val="25000"/>
                            </a:schemeClr>
                          </a:solidFill>
                          <a:latin typeface="Corbel" pitchFamily="34" charset="0"/>
                        </a:rPr>
                        <a:t>	Kendskab</a:t>
                      </a:r>
                      <a:r>
                        <a:rPr lang="da-DK" sz="1200" b="0" i="1" baseline="0" noProof="0" dirty="0" smtClean="0">
                          <a:solidFill>
                            <a:schemeClr val="tx1">
                              <a:lumMod val="75000"/>
                              <a:lumOff val="25000"/>
                            </a:schemeClr>
                          </a:solidFill>
                          <a:latin typeface="Corbel" pitchFamily="34" charset="0"/>
                        </a:rPr>
                        <a:t> til statens forbrug på udviklingsbistand</a:t>
                      </a:r>
                      <a:endParaRPr lang="da-DK" sz="1200" b="0" i="1" noProof="0" dirty="0" smtClean="0">
                        <a:solidFill>
                          <a:schemeClr val="tx1">
                            <a:lumMod val="75000"/>
                            <a:lumOff val="25000"/>
                          </a:schemeClr>
                        </a:solidFill>
                        <a:latin typeface="Corbel" pitchFamily="34" charset="0"/>
                      </a:endParaRPr>
                    </a:p>
                  </a:txBody>
                  <a:tcPr anchor="ctr"/>
                </a:tc>
                <a:tc>
                  <a:txBody>
                    <a:bodyPr/>
                    <a:lstStyle/>
                    <a:p>
                      <a:pPr algn="ctr"/>
                      <a:r>
                        <a:rPr lang="en-US" sz="1400" b="0" i="0" noProof="0" dirty="0" smtClean="0">
                          <a:solidFill>
                            <a:schemeClr val="tx1">
                              <a:lumMod val="75000"/>
                              <a:lumOff val="25000"/>
                            </a:schemeClr>
                          </a:solidFill>
                          <a:latin typeface="Corbel" pitchFamily="34" charset="0"/>
                        </a:rPr>
                        <a:t>23</a:t>
                      </a:r>
                      <a:endParaRPr lang="en-US" sz="1400" b="0" i="0" noProof="0" dirty="0">
                        <a:solidFill>
                          <a:schemeClr val="tx1">
                            <a:lumMod val="75000"/>
                            <a:lumOff val="25000"/>
                          </a:schemeClr>
                        </a:solidFill>
                        <a:latin typeface="Corbel" pitchFamily="34" charset="0"/>
                      </a:endParaRPr>
                    </a:p>
                  </a:txBody>
                  <a:tcPr anchor="ctr"/>
                </a:tc>
              </a:tr>
              <a:tr h="32288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sz="1200" b="0" i="1" noProof="0" dirty="0" smtClean="0">
                          <a:solidFill>
                            <a:schemeClr val="tx1">
                              <a:lumMod val="75000"/>
                              <a:lumOff val="25000"/>
                            </a:schemeClr>
                          </a:solidFill>
                          <a:latin typeface="Corbel" pitchFamily="34" charset="0"/>
                        </a:rPr>
                        <a:t>	Uhjulpet</a:t>
                      </a:r>
                      <a:r>
                        <a:rPr lang="da-DK" sz="1200" b="0" i="1" baseline="0" noProof="0" dirty="0" smtClean="0">
                          <a:solidFill>
                            <a:schemeClr val="tx1">
                              <a:lumMod val="75000"/>
                              <a:lumOff val="25000"/>
                            </a:schemeClr>
                          </a:solidFill>
                          <a:latin typeface="Corbel" pitchFamily="34" charset="0"/>
                        </a:rPr>
                        <a:t> kendskab til organisationer</a:t>
                      </a:r>
                      <a:endParaRPr lang="da-DK" sz="1200" b="0" i="1" noProof="0" dirty="0" smtClean="0">
                        <a:solidFill>
                          <a:schemeClr val="tx1">
                            <a:lumMod val="75000"/>
                            <a:lumOff val="25000"/>
                          </a:schemeClr>
                        </a:solidFill>
                        <a:latin typeface="Corbel" pitchFamily="34" charset="0"/>
                      </a:endParaRPr>
                    </a:p>
                  </a:txBody>
                  <a:tcPr anchor="ctr"/>
                </a:tc>
                <a:tc>
                  <a:txBody>
                    <a:bodyPr/>
                    <a:lstStyle/>
                    <a:p>
                      <a:pPr algn="ctr"/>
                      <a:r>
                        <a:rPr lang="en-US" sz="1400" b="0" i="0" noProof="0" dirty="0" smtClean="0">
                          <a:solidFill>
                            <a:schemeClr val="tx1">
                              <a:lumMod val="75000"/>
                              <a:lumOff val="25000"/>
                            </a:schemeClr>
                          </a:solidFill>
                          <a:latin typeface="Corbel" pitchFamily="34" charset="0"/>
                        </a:rPr>
                        <a:t>31</a:t>
                      </a:r>
                      <a:endParaRPr lang="en-US" sz="1400" b="0" i="0" noProof="0" dirty="0">
                        <a:solidFill>
                          <a:schemeClr val="tx1">
                            <a:lumMod val="75000"/>
                            <a:lumOff val="25000"/>
                          </a:schemeClr>
                        </a:solidFill>
                        <a:latin typeface="Corbel" pitchFamily="34" charset="0"/>
                      </a:endParaRPr>
                    </a:p>
                  </a:txBody>
                  <a:tcPr anchor="ctr"/>
                </a:tc>
              </a:tr>
              <a:tr h="322883">
                <a:tc>
                  <a:txBody>
                    <a:bodyPr/>
                    <a:lstStyle/>
                    <a:p>
                      <a:pPr marL="449263" marR="0" indent="0" algn="l" defTabSz="457200" rtl="0" eaLnBrk="1" fontAlgn="auto" latinLnBrk="0" hangingPunct="1">
                        <a:lnSpc>
                          <a:spcPct val="100000"/>
                        </a:lnSpc>
                        <a:spcBef>
                          <a:spcPts val="0"/>
                        </a:spcBef>
                        <a:spcAft>
                          <a:spcPts val="0"/>
                        </a:spcAft>
                        <a:buClrTx/>
                        <a:buSzTx/>
                        <a:buFontTx/>
                        <a:buNone/>
                        <a:tabLst/>
                        <a:defRPr/>
                      </a:pPr>
                      <a:r>
                        <a:rPr lang="da-DK" sz="1200" b="0" i="1" noProof="0" dirty="0" smtClean="0">
                          <a:solidFill>
                            <a:schemeClr val="tx1">
                              <a:lumMod val="75000"/>
                              <a:lumOff val="25000"/>
                            </a:schemeClr>
                          </a:solidFill>
                          <a:latin typeface="Corbel" pitchFamily="34" charset="0"/>
                        </a:rPr>
                        <a:t>Kendskabet</a:t>
                      </a:r>
                      <a:r>
                        <a:rPr lang="da-DK" sz="1200" b="0" i="1" baseline="0" noProof="0" dirty="0" smtClean="0">
                          <a:solidFill>
                            <a:schemeClr val="tx1">
                              <a:lumMod val="75000"/>
                              <a:lumOff val="25000"/>
                            </a:schemeClr>
                          </a:solidFill>
                          <a:latin typeface="Corbel" pitchFamily="34" charset="0"/>
                        </a:rPr>
                        <a:t> til FN’s nye verdensmål</a:t>
                      </a:r>
                      <a:endParaRPr lang="da-DK" sz="1200" b="0" i="1" noProof="0" dirty="0" smtClean="0">
                        <a:solidFill>
                          <a:schemeClr val="tx1">
                            <a:lumMod val="75000"/>
                            <a:lumOff val="25000"/>
                          </a:schemeClr>
                        </a:solidFill>
                        <a:latin typeface="Corbel" pitchFamily="34" charset="0"/>
                      </a:endParaRPr>
                    </a:p>
                  </a:txBody>
                  <a:tcPr anchor="ctr"/>
                </a:tc>
                <a:tc>
                  <a:txBody>
                    <a:bodyPr/>
                    <a:lstStyle/>
                    <a:p>
                      <a:pPr algn="ctr"/>
                      <a:r>
                        <a:rPr lang="en-US" sz="1400" b="0" i="0" noProof="0" dirty="0" smtClean="0">
                          <a:solidFill>
                            <a:schemeClr val="tx1">
                              <a:lumMod val="75000"/>
                              <a:lumOff val="25000"/>
                            </a:schemeClr>
                          </a:solidFill>
                          <a:latin typeface="Corbel" pitchFamily="34" charset="0"/>
                        </a:rPr>
                        <a:t>35</a:t>
                      </a:r>
                      <a:endParaRPr lang="en-US" sz="1400" b="0" i="0" noProof="0" dirty="0">
                        <a:solidFill>
                          <a:schemeClr val="tx1">
                            <a:lumMod val="75000"/>
                            <a:lumOff val="25000"/>
                          </a:schemeClr>
                        </a:solidFill>
                        <a:latin typeface="Corbel" pitchFamily="34" charset="0"/>
                      </a:endParaRPr>
                    </a:p>
                  </a:txBody>
                  <a:tcPr anchor="ctr"/>
                </a:tc>
              </a:tr>
              <a:tr h="548901">
                <a:tc>
                  <a:txBody>
                    <a:bodyPr/>
                    <a:lstStyle/>
                    <a:p>
                      <a:r>
                        <a:rPr lang="da-DK" sz="1400" b="1" kern="1200" dirty="0" smtClean="0">
                          <a:solidFill>
                            <a:schemeClr val="tx1"/>
                          </a:solidFill>
                          <a:latin typeface="Corbel" panose="020B0503020204020204" pitchFamily="34" charset="0"/>
                          <a:ea typeface="+mn-ea"/>
                          <a:cs typeface="+mn-cs"/>
                        </a:rPr>
                        <a:t>Del 3</a:t>
                      </a:r>
                    </a:p>
                    <a:p>
                      <a:r>
                        <a:rPr lang="da-DK" sz="1400" b="0" i="1" kern="1200" dirty="0" smtClean="0">
                          <a:solidFill>
                            <a:schemeClr val="tx1"/>
                          </a:solidFill>
                          <a:latin typeface="Corbel" panose="020B0503020204020204" pitchFamily="34" charset="0"/>
                          <a:ea typeface="+mn-ea"/>
                          <a:cs typeface="+mn-cs"/>
                        </a:rPr>
                        <a:t>Segmenter</a:t>
                      </a:r>
                    </a:p>
                  </a:txBody>
                  <a:tcPr anchor="ctr">
                    <a:solidFill>
                      <a:schemeClr val="bg1">
                        <a:lumMod val="95000"/>
                      </a:schemeClr>
                    </a:solidFill>
                  </a:tcPr>
                </a:tc>
                <a:tc>
                  <a:txBody>
                    <a:bodyPr/>
                    <a:lstStyle/>
                    <a:p>
                      <a:pPr algn="ctr"/>
                      <a:r>
                        <a:rPr lang="en-US" sz="1400" b="0" i="0" noProof="0" dirty="0" smtClean="0">
                          <a:solidFill>
                            <a:schemeClr val="tx1">
                              <a:lumMod val="75000"/>
                              <a:lumOff val="25000"/>
                            </a:schemeClr>
                          </a:solidFill>
                          <a:latin typeface="Corbel" pitchFamily="34" charset="0"/>
                        </a:rPr>
                        <a:t>40</a:t>
                      </a:r>
                      <a:endParaRPr lang="en-US" sz="1400" b="0" i="0" noProof="0" dirty="0">
                        <a:solidFill>
                          <a:schemeClr val="tx1">
                            <a:lumMod val="75000"/>
                            <a:lumOff val="25000"/>
                          </a:schemeClr>
                        </a:solidFill>
                        <a:latin typeface="Corbel" pitchFamily="34" charset="0"/>
                      </a:endParaRPr>
                    </a:p>
                  </a:txBody>
                  <a:tcPr anchor="ctr">
                    <a:solidFill>
                      <a:schemeClr val="bg1">
                        <a:lumMod val="95000"/>
                      </a:schemeClr>
                    </a:solidFill>
                  </a:tcPr>
                </a:tc>
              </a:tr>
              <a:tr h="322883">
                <a:tc>
                  <a:txBody>
                    <a:bodyPr/>
                    <a:lstStyle/>
                    <a:p>
                      <a:pPr marL="449263" marR="0" indent="0" algn="l" defTabSz="457200" rtl="0" eaLnBrk="1" fontAlgn="auto" latinLnBrk="0" hangingPunct="1">
                        <a:lnSpc>
                          <a:spcPct val="100000"/>
                        </a:lnSpc>
                        <a:spcBef>
                          <a:spcPts val="0"/>
                        </a:spcBef>
                        <a:spcAft>
                          <a:spcPts val="0"/>
                        </a:spcAft>
                        <a:buClrTx/>
                        <a:buSzTx/>
                        <a:buFontTx/>
                        <a:buNone/>
                        <a:tabLst/>
                        <a:defRPr/>
                      </a:pPr>
                      <a:r>
                        <a:rPr lang="da-DK" sz="1200" b="0" i="1" noProof="0" dirty="0" smtClean="0">
                          <a:solidFill>
                            <a:schemeClr val="tx1">
                              <a:lumMod val="75000"/>
                              <a:lumOff val="25000"/>
                            </a:schemeClr>
                          </a:solidFill>
                          <a:latin typeface="Corbel" pitchFamily="34" charset="0"/>
                        </a:rPr>
                        <a:t>De</a:t>
                      </a:r>
                      <a:r>
                        <a:rPr lang="da-DK" sz="1200" b="0" i="1" baseline="0" noProof="0" dirty="0" smtClean="0">
                          <a:solidFill>
                            <a:schemeClr val="tx1">
                              <a:lumMod val="75000"/>
                              <a:lumOff val="25000"/>
                            </a:schemeClr>
                          </a:solidFill>
                          <a:latin typeface="Corbel" pitchFamily="34" charset="0"/>
                        </a:rPr>
                        <a:t> overbeviste</a:t>
                      </a:r>
                      <a:endParaRPr lang="da-DK" sz="1200" b="0" i="1" noProof="0" dirty="0" smtClean="0">
                        <a:solidFill>
                          <a:schemeClr val="tx1">
                            <a:lumMod val="75000"/>
                            <a:lumOff val="25000"/>
                          </a:schemeClr>
                        </a:solidFill>
                        <a:latin typeface="Corbel" pitchFamily="34" charset="0"/>
                      </a:endParaRPr>
                    </a:p>
                  </a:txBody>
                  <a:tcPr anchor="ctr">
                    <a:solidFill>
                      <a:schemeClr val="bg1">
                        <a:lumMod val="95000"/>
                      </a:schemeClr>
                    </a:solidFill>
                  </a:tcPr>
                </a:tc>
                <a:tc>
                  <a:txBody>
                    <a:bodyPr/>
                    <a:lstStyle/>
                    <a:p>
                      <a:pPr algn="ctr"/>
                      <a:r>
                        <a:rPr lang="en-US" sz="1400" b="0" i="0" noProof="0" dirty="0" smtClean="0">
                          <a:solidFill>
                            <a:schemeClr val="tx1">
                              <a:lumMod val="75000"/>
                              <a:lumOff val="25000"/>
                            </a:schemeClr>
                          </a:solidFill>
                          <a:latin typeface="Corbel" pitchFamily="34" charset="0"/>
                        </a:rPr>
                        <a:t>48</a:t>
                      </a:r>
                      <a:endParaRPr lang="en-US" sz="1400" b="0" i="0" noProof="0" dirty="0">
                        <a:solidFill>
                          <a:schemeClr val="tx1">
                            <a:lumMod val="75000"/>
                            <a:lumOff val="25000"/>
                          </a:schemeClr>
                        </a:solidFill>
                        <a:latin typeface="Corbel" pitchFamily="34" charset="0"/>
                      </a:endParaRPr>
                    </a:p>
                  </a:txBody>
                  <a:tcPr anchor="ctr">
                    <a:solidFill>
                      <a:schemeClr val="bg1">
                        <a:lumMod val="95000"/>
                      </a:schemeClr>
                    </a:solidFill>
                  </a:tcPr>
                </a:tc>
              </a:tr>
              <a:tr h="322883">
                <a:tc>
                  <a:txBody>
                    <a:bodyPr/>
                    <a:lstStyle/>
                    <a:p>
                      <a:pPr marL="449263" marR="0" indent="0" algn="l" defTabSz="457200" rtl="0" eaLnBrk="1" fontAlgn="auto" latinLnBrk="0" hangingPunct="1">
                        <a:lnSpc>
                          <a:spcPct val="100000"/>
                        </a:lnSpc>
                        <a:spcBef>
                          <a:spcPts val="0"/>
                        </a:spcBef>
                        <a:spcAft>
                          <a:spcPts val="0"/>
                        </a:spcAft>
                        <a:buClrTx/>
                        <a:buSzTx/>
                        <a:buFontTx/>
                        <a:buNone/>
                        <a:tabLst/>
                        <a:defRPr/>
                      </a:pPr>
                      <a:r>
                        <a:rPr lang="da-DK" sz="1200" b="0" i="1" noProof="0" dirty="0" smtClean="0">
                          <a:solidFill>
                            <a:schemeClr val="tx1">
                              <a:lumMod val="75000"/>
                              <a:lumOff val="25000"/>
                            </a:schemeClr>
                          </a:solidFill>
                          <a:latin typeface="Corbel" pitchFamily="34" charset="0"/>
                        </a:rPr>
                        <a:t>De positive</a:t>
                      </a:r>
                    </a:p>
                  </a:txBody>
                  <a:tcPr anchor="ctr">
                    <a:solidFill>
                      <a:schemeClr val="bg1">
                        <a:lumMod val="95000"/>
                      </a:schemeClr>
                    </a:solidFill>
                  </a:tcPr>
                </a:tc>
                <a:tc>
                  <a:txBody>
                    <a:bodyPr/>
                    <a:lstStyle/>
                    <a:p>
                      <a:pPr algn="ctr"/>
                      <a:r>
                        <a:rPr lang="en-US" sz="1400" b="0" i="0" noProof="0" dirty="0" smtClean="0">
                          <a:solidFill>
                            <a:schemeClr val="tx1">
                              <a:lumMod val="75000"/>
                              <a:lumOff val="25000"/>
                            </a:schemeClr>
                          </a:solidFill>
                          <a:latin typeface="Corbel" pitchFamily="34" charset="0"/>
                        </a:rPr>
                        <a:t>53</a:t>
                      </a:r>
                      <a:endParaRPr lang="en-US" sz="1400" b="0" i="0" noProof="0" dirty="0">
                        <a:solidFill>
                          <a:schemeClr val="tx1">
                            <a:lumMod val="75000"/>
                            <a:lumOff val="25000"/>
                          </a:schemeClr>
                        </a:solidFill>
                        <a:latin typeface="Corbel" pitchFamily="34" charset="0"/>
                      </a:endParaRPr>
                    </a:p>
                  </a:txBody>
                  <a:tcPr anchor="ctr">
                    <a:solidFill>
                      <a:schemeClr val="bg1">
                        <a:lumMod val="95000"/>
                      </a:schemeClr>
                    </a:solidFill>
                  </a:tcPr>
                </a:tc>
              </a:tr>
              <a:tr h="322883">
                <a:tc>
                  <a:txBody>
                    <a:bodyPr/>
                    <a:lstStyle/>
                    <a:p>
                      <a:pPr marL="449263" marR="0" indent="0" algn="l" defTabSz="457200" rtl="0" eaLnBrk="1" fontAlgn="auto" latinLnBrk="0" hangingPunct="1">
                        <a:lnSpc>
                          <a:spcPct val="100000"/>
                        </a:lnSpc>
                        <a:spcBef>
                          <a:spcPts val="0"/>
                        </a:spcBef>
                        <a:spcAft>
                          <a:spcPts val="0"/>
                        </a:spcAft>
                        <a:buClrTx/>
                        <a:buSzTx/>
                        <a:buFontTx/>
                        <a:buNone/>
                        <a:tabLst/>
                        <a:defRPr/>
                      </a:pPr>
                      <a:r>
                        <a:rPr lang="da-DK" sz="1200" b="0" i="1" noProof="0" dirty="0" smtClean="0">
                          <a:solidFill>
                            <a:schemeClr val="tx1">
                              <a:lumMod val="75000"/>
                              <a:lumOff val="25000"/>
                            </a:schemeClr>
                          </a:solidFill>
                          <a:latin typeface="Corbel" pitchFamily="34" charset="0"/>
                        </a:rPr>
                        <a:t>De tillidsfulde</a:t>
                      </a:r>
                    </a:p>
                  </a:txBody>
                  <a:tcPr anchor="ctr">
                    <a:solidFill>
                      <a:schemeClr val="bg1">
                        <a:lumMod val="95000"/>
                      </a:schemeClr>
                    </a:solidFill>
                  </a:tcPr>
                </a:tc>
                <a:tc>
                  <a:txBody>
                    <a:bodyPr/>
                    <a:lstStyle/>
                    <a:p>
                      <a:pPr algn="ctr"/>
                      <a:r>
                        <a:rPr lang="en-US" sz="1400" b="0" i="0" noProof="0" dirty="0" smtClean="0">
                          <a:solidFill>
                            <a:schemeClr val="tx1">
                              <a:lumMod val="75000"/>
                              <a:lumOff val="25000"/>
                            </a:schemeClr>
                          </a:solidFill>
                          <a:latin typeface="Corbel" pitchFamily="34" charset="0"/>
                        </a:rPr>
                        <a:t>58</a:t>
                      </a:r>
                      <a:endParaRPr lang="en-US" sz="1400" b="0" i="0" noProof="0" dirty="0">
                        <a:solidFill>
                          <a:schemeClr val="tx1">
                            <a:lumMod val="75000"/>
                            <a:lumOff val="25000"/>
                          </a:schemeClr>
                        </a:solidFill>
                        <a:latin typeface="Corbel" pitchFamily="34" charset="0"/>
                      </a:endParaRPr>
                    </a:p>
                  </a:txBody>
                  <a:tcPr anchor="ctr">
                    <a:solidFill>
                      <a:schemeClr val="bg1">
                        <a:lumMod val="95000"/>
                      </a:schemeClr>
                    </a:solidFill>
                  </a:tcPr>
                </a:tc>
              </a:tr>
              <a:tr h="322883">
                <a:tc>
                  <a:txBody>
                    <a:bodyPr/>
                    <a:lstStyle/>
                    <a:p>
                      <a:pPr marL="449263" marR="0" indent="0" algn="l" defTabSz="457200" rtl="0" eaLnBrk="1" fontAlgn="auto" latinLnBrk="0" hangingPunct="1">
                        <a:lnSpc>
                          <a:spcPct val="100000"/>
                        </a:lnSpc>
                        <a:spcBef>
                          <a:spcPts val="0"/>
                        </a:spcBef>
                        <a:spcAft>
                          <a:spcPts val="0"/>
                        </a:spcAft>
                        <a:buClrTx/>
                        <a:buSzTx/>
                        <a:buFontTx/>
                        <a:buNone/>
                        <a:tabLst/>
                        <a:defRPr/>
                      </a:pPr>
                      <a:r>
                        <a:rPr lang="da-DK" sz="1200" b="0" i="1" noProof="0" dirty="0" smtClean="0">
                          <a:solidFill>
                            <a:schemeClr val="tx1">
                              <a:lumMod val="75000"/>
                              <a:lumOff val="25000"/>
                            </a:schemeClr>
                          </a:solidFill>
                          <a:latin typeface="Corbel" pitchFamily="34" charset="0"/>
                        </a:rPr>
                        <a:t>De skeptiske</a:t>
                      </a:r>
                    </a:p>
                  </a:txBody>
                  <a:tcPr anchor="ctr">
                    <a:solidFill>
                      <a:schemeClr val="bg1">
                        <a:lumMod val="95000"/>
                      </a:schemeClr>
                    </a:solidFill>
                  </a:tcPr>
                </a:tc>
                <a:tc>
                  <a:txBody>
                    <a:bodyPr/>
                    <a:lstStyle/>
                    <a:p>
                      <a:pPr algn="ctr"/>
                      <a:r>
                        <a:rPr lang="en-US" sz="1400" b="0" i="0" noProof="0" dirty="0" smtClean="0">
                          <a:solidFill>
                            <a:schemeClr val="tx1">
                              <a:lumMod val="75000"/>
                              <a:lumOff val="25000"/>
                            </a:schemeClr>
                          </a:solidFill>
                          <a:latin typeface="Corbel" pitchFamily="34" charset="0"/>
                        </a:rPr>
                        <a:t>63</a:t>
                      </a:r>
                      <a:endParaRPr lang="en-US" sz="1400" b="0" i="0" noProof="0" dirty="0">
                        <a:solidFill>
                          <a:schemeClr val="tx1">
                            <a:lumMod val="75000"/>
                            <a:lumOff val="25000"/>
                          </a:schemeClr>
                        </a:solidFill>
                        <a:latin typeface="Corbel" pitchFamily="34" charset="0"/>
                      </a:endParaRPr>
                    </a:p>
                  </a:txBody>
                  <a:tcPr anchor="ctr">
                    <a:solidFill>
                      <a:schemeClr val="bg1">
                        <a:lumMod val="95000"/>
                      </a:schemeClr>
                    </a:solidFill>
                  </a:tcPr>
                </a:tc>
              </a:tr>
              <a:tr h="322883">
                <a:tc>
                  <a:txBody>
                    <a:bodyPr/>
                    <a:lstStyle/>
                    <a:p>
                      <a:pPr marL="449263" marR="0" indent="0" algn="l" defTabSz="457200" rtl="0" eaLnBrk="1" fontAlgn="auto" latinLnBrk="0" hangingPunct="1">
                        <a:lnSpc>
                          <a:spcPct val="100000"/>
                        </a:lnSpc>
                        <a:spcBef>
                          <a:spcPts val="0"/>
                        </a:spcBef>
                        <a:spcAft>
                          <a:spcPts val="0"/>
                        </a:spcAft>
                        <a:buClrTx/>
                        <a:buSzTx/>
                        <a:buFontTx/>
                        <a:buNone/>
                        <a:tabLst/>
                        <a:defRPr/>
                      </a:pPr>
                      <a:r>
                        <a:rPr lang="da-DK" sz="1200" b="0" i="1" noProof="0" dirty="0" smtClean="0">
                          <a:solidFill>
                            <a:schemeClr val="tx1">
                              <a:lumMod val="75000"/>
                              <a:lumOff val="25000"/>
                            </a:schemeClr>
                          </a:solidFill>
                          <a:latin typeface="Corbel" pitchFamily="34" charset="0"/>
                        </a:rPr>
                        <a:t>De negative</a:t>
                      </a:r>
                    </a:p>
                  </a:txBody>
                  <a:tcPr anchor="ctr">
                    <a:solidFill>
                      <a:schemeClr val="bg1">
                        <a:lumMod val="95000"/>
                      </a:schemeClr>
                    </a:solidFill>
                  </a:tcPr>
                </a:tc>
                <a:tc>
                  <a:txBody>
                    <a:bodyPr/>
                    <a:lstStyle/>
                    <a:p>
                      <a:pPr algn="ctr"/>
                      <a:r>
                        <a:rPr lang="en-US" sz="1400" b="0" i="0" noProof="0" dirty="0" smtClean="0">
                          <a:solidFill>
                            <a:schemeClr val="tx1">
                              <a:lumMod val="75000"/>
                              <a:lumOff val="25000"/>
                            </a:schemeClr>
                          </a:solidFill>
                          <a:latin typeface="Corbel" pitchFamily="34" charset="0"/>
                        </a:rPr>
                        <a:t>68</a:t>
                      </a:r>
                      <a:endParaRPr lang="en-US" sz="1400" b="0" i="0" noProof="0" dirty="0">
                        <a:solidFill>
                          <a:schemeClr val="tx1">
                            <a:lumMod val="75000"/>
                            <a:lumOff val="25000"/>
                          </a:schemeClr>
                        </a:solidFill>
                        <a:latin typeface="Corbel" pitchFamily="34" charset="0"/>
                      </a:endParaRPr>
                    </a:p>
                  </a:txBody>
                  <a:tcPr anchor="ctr">
                    <a:solidFill>
                      <a:schemeClr val="bg1">
                        <a:lumMod val="95000"/>
                      </a:schemeClr>
                    </a:solidFill>
                  </a:tcPr>
                </a:tc>
              </a:tr>
              <a:tr h="322883">
                <a:tc>
                  <a:txBody>
                    <a:bodyPr/>
                    <a:lstStyle/>
                    <a:p>
                      <a:pPr marL="0" algn="l" defTabSz="515774" rtl="0" eaLnBrk="1" latinLnBrk="0" hangingPunct="1"/>
                      <a:r>
                        <a:rPr lang="da-DK" sz="1400" b="1" kern="1200" dirty="0" smtClean="0">
                          <a:solidFill>
                            <a:schemeClr val="tx1"/>
                          </a:solidFill>
                          <a:latin typeface="Corbel" panose="020B0503020204020204" pitchFamily="34" charset="0"/>
                          <a:ea typeface="+mn-ea"/>
                          <a:cs typeface="+mn-cs"/>
                        </a:rPr>
                        <a:t>Appendiks</a:t>
                      </a:r>
                    </a:p>
                  </a:txBody>
                  <a:tcPr anchor="ctr"/>
                </a:tc>
                <a:tc>
                  <a:txBody>
                    <a:bodyPr/>
                    <a:lstStyle/>
                    <a:p>
                      <a:pPr algn="ctr"/>
                      <a:r>
                        <a:rPr lang="en-US" sz="1400" b="0" i="0" noProof="0" dirty="0" smtClean="0">
                          <a:solidFill>
                            <a:schemeClr val="tx1">
                              <a:lumMod val="75000"/>
                              <a:lumOff val="25000"/>
                            </a:schemeClr>
                          </a:solidFill>
                          <a:latin typeface="Corbel" pitchFamily="34" charset="0"/>
                        </a:rPr>
                        <a:t>73</a:t>
                      </a:r>
                      <a:endParaRPr lang="en-US" sz="1400" b="0" i="0" noProof="0" dirty="0">
                        <a:solidFill>
                          <a:schemeClr val="tx1">
                            <a:lumMod val="75000"/>
                            <a:lumOff val="25000"/>
                          </a:schemeClr>
                        </a:solidFill>
                        <a:latin typeface="Corbel" pitchFamily="34" charset="0"/>
                      </a:endParaRPr>
                    </a:p>
                  </a:txBody>
                  <a:tcPr anchor="ctr"/>
                </a:tc>
              </a:tr>
              <a:tr h="322883">
                <a:tc>
                  <a:txBody>
                    <a:bodyPr/>
                    <a:lstStyle/>
                    <a:p>
                      <a:pPr marL="449263" marR="0" indent="0" algn="l" defTabSz="457200" rtl="0" eaLnBrk="1" fontAlgn="auto" latinLnBrk="0" hangingPunct="1">
                        <a:lnSpc>
                          <a:spcPct val="100000"/>
                        </a:lnSpc>
                        <a:spcBef>
                          <a:spcPts val="0"/>
                        </a:spcBef>
                        <a:spcAft>
                          <a:spcPts val="0"/>
                        </a:spcAft>
                        <a:buClrTx/>
                        <a:buSzTx/>
                        <a:buFontTx/>
                        <a:buNone/>
                        <a:tabLst/>
                        <a:defRPr/>
                      </a:pPr>
                      <a:r>
                        <a:rPr lang="da-DK" sz="1200" b="0" i="1" noProof="0" dirty="0" smtClean="0">
                          <a:solidFill>
                            <a:schemeClr val="tx1">
                              <a:lumMod val="75000"/>
                              <a:lumOff val="25000"/>
                            </a:schemeClr>
                          </a:solidFill>
                          <a:latin typeface="Corbel" pitchFamily="34" charset="0"/>
                        </a:rPr>
                        <a:t>Supplerende</a:t>
                      </a:r>
                      <a:r>
                        <a:rPr lang="da-DK" sz="1200" b="0" i="1" baseline="0" noProof="0" dirty="0" smtClean="0">
                          <a:solidFill>
                            <a:schemeClr val="tx1">
                              <a:lumMod val="75000"/>
                              <a:lumOff val="25000"/>
                            </a:schemeClr>
                          </a:solidFill>
                          <a:latin typeface="Corbel" pitchFamily="34" charset="0"/>
                        </a:rPr>
                        <a:t> kryds på opbakning til udviklingsbistand</a:t>
                      </a:r>
                      <a:endParaRPr lang="da-DK" sz="1200" b="0" i="1" noProof="0" dirty="0" smtClean="0">
                        <a:solidFill>
                          <a:schemeClr val="tx1">
                            <a:lumMod val="75000"/>
                            <a:lumOff val="25000"/>
                          </a:schemeClr>
                        </a:solidFill>
                        <a:latin typeface="Corbel" pitchFamily="34" charset="0"/>
                      </a:endParaRPr>
                    </a:p>
                  </a:txBody>
                  <a:tcPr anchor="ctr"/>
                </a:tc>
                <a:tc>
                  <a:txBody>
                    <a:bodyPr/>
                    <a:lstStyle/>
                    <a:p>
                      <a:pPr algn="ctr"/>
                      <a:r>
                        <a:rPr lang="en-US" sz="1400" b="0" i="0" noProof="0" dirty="0" smtClean="0">
                          <a:solidFill>
                            <a:schemeClr val="tx1">
                              <a:lumMod val="75000"/>
                              <a:lumOff val="25000"/>
                            </a:schemeClr>
                          </a:solidFill>
                          <a:latin typeface="Corbel" pitchFamily="34" charset="0"/>
                        </a:rPr>
                        <a:t>74</a:t>
                      </a:r>
                      <a:endParaRPr lang="en-US" sz="1400" b="0" i="0" noProof="0" dirty="0">
                        <a:solidFill>
                          <a:schemeClr val="tx1">
                            <a:lumMod val="75000"/>
                            <a:lumOff val="25000"/>
                          </a:schemeClr>
                        </a:solidFill>
                        <a:latin typeface="Corbel" pitchFamily="34" charset="0"/>
                      </a:endParaRPr>
                    </a:p>
                  </a:txBody>
                  <a:tcPr anchor="ctr"/>
                </a:tc>
              </a:tr>
              <a:tr h="322883">
                <a:tc>
                  <a:txBody>
                    <a:bodyPr/>
                    <a:lstStyle/>
                    <a:p>
                      <a:pPr marL="449263" marR="0" indent="0" algn="l" defTabSz="457200" rtl="0" eaLnBrk="1" fontAlgn="auto" latinLnBrk="0" hangingPunct="1">
                        <a:lnSpc>
                          <a:spcPct val="100000"/>
                        </a:lnSpc>
                        <a:spcBef>
                          <a:spcPts val="0"/>
                        </a:spcBef>
                        <a:spcAft>
                          <a:spcPts val="0"/>
                        </a:spcAft>
                        <a:buClrTx/>
                        <a:buSzTx/>
                        <a:buFontTx/>
                        <a:buNone/>
                        <a:tabLst/>
                        <a:defRPr/>
                      </a:pPr>
                      <a:r>
                        <a:rPr lang="da-DK" sz="1200" b="0" i="1" kern="1200" dirty="0" smtClean="0">
                          <a:solidFill>
                            <a:schemeClr val="tx1">
                              <a:lumMod val="75000"/>
                              <a:lumOff val="25000"/>
                            </a:schemeClr>
                          </a:solidFill>
                          <a:latin typeface="Corbel" pitchFamily="34" charset="0"/>
                          <a:ea typeface="+mn-ea"/>
                          <a:cs typeface="+mn-cs"/>
                        </a:rPr>
                        <a:t>Spørgeskema</a:t>
                      </a:r>
                      <a:endParaRPr lang="da-DK" sz="1200" b="0" i="1" kern="1200" noProof="0" dirty="0" smtClean="0">
                        <a:solidFill>
                          <a:schemeClr val="tx1">
                            <a:lumMod val="75000"/>
                            <a:lumOff val="25000"/>
                          </a:schemeClr>
                        </a:solidFill>
                        <a:latin typeface="Corbel" pitchFamily="34" charset="0"/>
                        <a:ea typeface="+mn-ea"/>
                        <a:cs typeface="+mn-cs"/>
                      </a:endParaRPr>
                    </a:p>
                  </a:txBody>
                  <a:tcPr anchor="ctr"/>
                </a:tc>
                <a:tc>
                  <a:txBody>
                    <a:bodyPr/>
                    <a:lstStyle/>
                    <a:p>
                      <a:pPr algn="ctr"/>
                      <a:r>
                        <a:rPr lang="en-US" sz="1400" b="0" i="0" noProof="0" dirty="0" smtClean="0">
                          <a:solidFill>
                            <a:schemeClr val="tx1">
                              <a:lumMod val="75000"/>
                              <a:lumOff val="25000"/>
                            </a:schemeClr>
                          </a:solidFill>
                          <a:latin typeface="Corbel" pitchFamily="34" charset="0"/>
                        </a:rPr>
                        <a:t>77</a:t>
                      </a:r>
                      <a:endParaRPr lang="en-US" sz="1400" b="0" i="0" noProof="0" dirty="0">
                        <a:solidFill>
                          <a:schemeClr val="tx1">
                            <a:lumMod val="75000"/>
                            <a:lumOff val="25000"/>
                          </a:schemeClr>
                        </a:solidFill>
                        <a:latin typeface="Corbel" pitchFamily="34" charset="0"/>
                      </a:endParaRPr>
                    </a:p>
                  </a:txBody>
                  <a:tcPr anchor="ctr"/>
                </a:tc>
              </a:tr>
            </a:tbl>
          </a:graphicData>
        </a:graphic>
      </p:graphicFrame>
    </p:spTree>
    <p:extLst>
      <p:ext uri="{BB962C8B-B14F-4D97-AF65-F5344CB8AC3E}">
        <p14:creationId xmlns:p14="http://schemas.microsoft.com/office/powerpoint/2010/main" val="314135575"/>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noChangeArrowheads="1"/>
          </p:cNvPicPr>
          <p:nvPr>
            <p:extLst>
              <p:ext uri="{D42A27DB-BD31-4B8C-83A1-F6EECF244321}">
                <p14:modId xmlns:p14="http://schemas.microsoft.com/office/powerpoint/2010/main" val="1333339993"/>
              </p:ext>
            </p:extLst>
          </p:nvPr>
        </p:nvPicPr>
        <p:blipFill>
          <a:blip r:embed="rId2"/>
          <a:srcRect/>
          <a:stretch>
            <a:fillRect/>
          </a:stretch>
        </p:blipFill>
        <p:spPr bwMode="auto">
          <a:xfrm>
            <a:off x="404666" y="2077765"/>
            <a:ext cx="6554243" cy="43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el 1"/>
          <p:cNvSpPr txBox="1">
            <a:spLocks/>
          </p:cNvSpPr>
          <p:nvPr/>
        </p:nvSpPr>
        <p:spPr>
          <a:xfrm>
            <a:off x="134543" y="371451"/>
            <a:ext cx="6579474" cy="998856"/>
          </a:xfrm>
          <a:prstGeom prst="rect">
            <a:avLst/>
          </a:prstGeom>
        </p:spPr>
        <p:txBody>
          <a:bodyPr lIns="103155" tIns="51577" rIns="103155" bIns="51577"/>
          <a:lstStyle/>
          <a:p>
            <a:pPr>
              <a:defRPr/>
            </a:pPr>
            <a:r>
              <a:rPr lang="da-DK" dirty="0" smtClean="0">
                <a:latin typeface="Corbel" pitchFamily="34" charset="0"/>
                <a:ea typeface="+mj-ea"/>
                <a:cs typeface="+mj-cs"/>
              </a:rPr>
              <a:t>Kendskab til graden af samarbejde om udviklingsbistand på tværs af lande og organisationer</a:t>
            </a:r>
            <a:endParaRPr lang="da-DK" dirty="0">
              <a:latin typeface="Corbel" pitchFamily="34" charset="0"/>
              <a:ea typeface="+mj-ea"/>
              <a:cs typeface="+mj-cs"/>
            </a:endParaRPr>
          </a:p>
        </p:txBody>
      </p:sp>
      <p:sp>
        <p:nvSpPr>
          <p:cNvPr id="10" name="Titel 1"/>
          <p:cNvSpPr txBox="1">
            <a:spLocks/>
          </p:cNvSpPr>
          <p:nvPr/>
        </p:nvSpPr>
        <p:spPr>
          <a:xfrm>
            <a:off x="240427" y="1424609"/>
            <a:ext cx="6579474" cy="333078"/>
          </a:xfrm>
          <a:prstGeom prst="rect">
            <a:avLst/>
          </a:prstGeom>
        </p:spPr>
        <p:txBody>
          <a:bodyPr lIns="103155" tIns="51577" rIns="103155" bIns="51577"/>
          <a:lstStyle/>
          <a:p>
            <a:pPr lvl="0">
              <a:defRPr/>
            </a:pPr>
            <a:r>
              <a:rPr lang="da-DK" sz="1400" smtClean="0">
                <a:latin typeface="Corbel" pitchFamily="34" charset="0"/>
              </a:rPr>
              <a:t>Figur 17</a:t>
            </a:r>
            <a:r>
              <a:rPr lang="da-DK" sz="1400" dirty="0" smtClean="0">
                <a:latin typeface="Corbel" pitchFamily="34" charset="0"/>
                <a:ea typeface="+mj-ea"/>
                <a:cs typeface="+mj-cs"/>
              </a:rPr>
              <a:t>: I hvilken grad tror du, at den danske udviklingsbistand tilrettelægges og bruges i samarbejde med andre lande og organisationer?</a:t>
            </a:r>
            <a:endParaRPr lang="da-DK" sz="1400" dirty="0">
              <a:latin typeface="Corbel" pitchFamily="34" charset="0"/>
              <a:ea typeface="+mj-ea"/>
              <a:cs typeface="+mj-cs"/>
            </a:endParaRPr>
          </a:p>
        </p:txBody>
      </p:sp>
      <p:sp>
        <p:nvSpPr>
          <p:cNvPr id="11" name="Tekstboks 10"/>
          <p:cNvSpPr txBox="1"/>
          <p:nvPr/>
        </p:nvSpPr>
        <p:spPr>
          <a:xfrm>
            <a:off x="333376" y="8555438"/>
            <a:ext cx="6047953" cy="369332"/>
          </a:xfrm>
          <a:prstGeom prst="rect">
            <a:avLst/>
          </a:prstGeom>
          <a:noFill/>
        </p:spPr>
        <p:txBody>
          <a:bodyPr wrap="square" lIns="91433" tIns="45717" rIns="91433" bIns="45717" rtlCol="0">
            <a:spAutoFit/>
          </a:bodyPr>
          <a:lstStyle/>
          <a:p>
            <a:r>
              <a:rPr lang="da-DK" sz="900" i="1" dirty="0">
                <a:latin typeface="Corbel" pitchFamily="34" charset="0"/>
              </a:rPr>
              <a:t>Q14. I hvilken grad tror du, at den danske udviklingsbistand tilrettelægges og bruges i samarbejde med bistanden fra andre lande og organisationer?</a:t>
            </a:r>
          </a:p>
        </p:txBody>
      </p:sp>
      <p:sp>
        <p:nvSpPr>
          <p:cNvPr id="12" name="Tekstboks 11"/>
          <p:cNvSpPr txBox="1"/>
          <p:nvPr/>
        </p:nvSpPr>
        <p:spPr>
          <a:xfrm>
            <a:off x="332657" y="1910343"/>
            <a:ext cx="1440160" cy="246221"/>
          </a:xfrm>
          <a:prstGeom prst="rect">
            <a:avLst/>
          </a:prstGeom>
          <a:noFill/>
        </p:spPr>
        <p:txBody>
          <a:bodyPr wrap="square" lIns="91433" tIns="45717" rIns="91433" bIns="45717" rtlCol="0">
            <a:spAutoFit/>
          </a:bodyPr>
          <a:lstStyle/>
          <a:p>
            <a:r>
              <a:rPr lang="da-DK" sz="1000" dirty="0" smtClean="0">
                <a:latin typeface="Corbel" pitchFamily="34" charset="0"/>
              </a:rPr>
              <a:t>Alle tal er %</a:t>
            </a:r>
            <a:endParaRPr lang="da-DK" sz="1000" dirty="0">
              <a:latin typeface="Corbel" pitchFamily="34" charset="0"/>
            </a:endParaRPr>
          </a:p>
        </p:txBody>
      </p:sp>
      <p:sp>
        <p:nvSpPr>
          <p:cNvPr id="13" name="Tekstboks 12"/>
          <p:cNvSpPr txBox="1"/>
          <p:nvPr/>
        </p:nvSpPr>
        <p:spPr>
          <a:xfrm>
            <a:off x="332658" y="5817096"/>
            <a:ext cx="6047953" cy="1785098"/>
          </a:xfrm>
          <a:prstGeom prst="rect">
            <a:avLst/>
          </a:prstGeom>
          <a:noFill/>
        </p:spPr>
        <p:txBody>
          <a:bodyPr wrap="square" lIns="91433" tIns="45717" rIns="91433" bIns="45717" rtlCol="0">
            <a:spAutoFit/>
          </a:bodyPr>
          <a:lstStyle/>
          <a:p>
            <a:pPr marL="171437" indent="-171437" algn="just">
              <a:buFont typeface="Wingdings" panose="05000000000000000000" pitchFamily="2" charset="2"/>
              <a:buChar char="v"/>
            </a:pPr>
            <a:r>
              <a:rPr lang="da-DK" sz="1100" dirty="0">
                <a:latin typeface="Corbel" pitchFamily="34" charset="0"/>
              </a:rPr>
              <a:t>Danskerne er splittede i forhold til, om de tror, at den danske udviklingsbistand i høj grad tilrettelægges og bruges i samarbejde med andre lande eller organisationer. </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Andelen af danskere, der tror, at der er en høj grad af samarbejde om udviklingsbistanden på tværs af lande og organisationer, </a:t>
            </a:r>
            <a:r>
              <a:rPr lang="da-DK" sz="1100" dirty="0" smtClean="0">
                <a:latin typeface="Corbel" pitchFamily="34" charset="0"/>
              </a:rPr>
              <a:t>er </a:t>
            </a:r>
            <a:r>
              <a:rPr lang="da-DK" sz="1100" dirty="0">
                <a:latin typeface="Corbel" pitchFamily="34" charset="0"/>
              </a:rPr>
              <a:t>steget med </a:t>
            </a:r>
            <a:r>
              <a:rPr lang="da-DK" sz="1100" dirty="0" smtClean="0">
                <a:latin typeface="Corbel" pitchFamily="34" charset="0"/>
              </a:rPr>
              <a:t>4 procentpoint </a:t>
            </a:r>
            <a:r>
              <a:rPr lang="da-DK" sz="1100" dirty="0">
                <a:latin typeface="Corbel" pitchFamily="34" charset="0"/>
              </a:rPr>
              <a:t>i forhold til sidste år.</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Aldersgruppen af 18-55 årige tror i højere grad, at samarbejdet finder sted end de 56+ </a:t>
            </a:r>
            <a:r>
              <a:rPr lang="da-DK" sz="1100" dirty="0" smtClean="0">
                <a:latin typeface="Corbel" pitchFamily="34" charset="0"/>
              </a:rPr>
              <a:t>årige.</a:t>
            </a:r>
            <a:endParaRPr lang="da-DK" sz="1100" dirty="0">
              <a:latin typeface="Corbel" pitchFamily="34" charset="0"/>
            </a:endParaRP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De danske mænd tror ligeledes i </a:t>
            </a:r>
            <a:r>
              <a:rPr lang="da-DK" sz="1100" dirty="0" smtClean="0">
                <a:latin typeface="Corbel" pitchFamily="34" charset="0"/>
              </a:rPr>
              <a:t>højere </a:t>
            </a:r>
            <a:r>
              <a:rPr lang="da-DK" sz="1100" dirty="0">
                <a:latin typeface="Corbel" pitchFamily="34" charset="0"/>
              </a:rPr>
              <a:t>grad, at samarbejdet finder sted end de danske kvinder, hhv. 34% mod 30%. </a:t>
            </a:r>
          </a:p>
        </p:txBody>
      </p:sp>
      <p:sp>
        <p:nvSpPr>
          <p:cNvPr id="8" name="Tekstboks 7"/>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2 – Danskernes kendskab til udviklingsbistand og forhold i udviklingslandene</a:t>
            </a:r>
            <a:endParaRPr lang="da-DK" sz="1100" dirty="0">
              <a:latin typeface="Corbel" pitchFamily="34" charset="0"/>
            </a:endParaRPr>
          </a:p>
        </p:txBody>
      </p:sp>
    </p:spTree>
    <p:extLst>
      <p:ext uri="{BB962C8B-B14F-4D97-AF65-F5344CB8AC3E}">
        <p14:creationId xmlns:p14="http://schemas.microsoft.com/office/powerpoint/2010/main" val="2451968449"/>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240427" y="1424609"/>
            <a:ext cx="6579474" cy="333078"/>
          </a:xfrm>
          <a:prstGeom prst="rect">
            <a:avLst/>
          </a:prstGeom>
        </p:spPr>
        <p:txBody>
          <a:bodyPr lIns="103155" tIns="51577" rIns="103155" bIns="51577"/>
          <a:lstStyle/>
          <a:p>
            <a:pPr lvl="0">
              <a:defRPr/>
            </a:pPr>
            <a:r>
              <a:rPr lang="da-DK" sz="1400" dirty="0" smtClean="0">
                <a:latin typeface="Corbel" pitchFamily="34" charset="0"/>
              </a:rPr>
              <a:t>Figur 18</a:t>
            </a:r>
            <a:r>
              <a:rPr lang="da-DK" sz="1400" dirty="0" smtClean="0">
                <a:latin typeface="Corbel" pitchFamily="34" charset="0"/>
                <a:ea typeface="+mj-ea"/>
                <a:cs typeface="+mj-cs"/>
              </a:rPr>
              <a:t>: Hvilke organisationer kender du, som arbejder med udviklingsbistand?</a:t>
            </a:r>
            <a:endParaRPr lang="da-DK" sz="1400" dirty="0">
              <a:latin typeface="Corbel" pitchFamily="34" charset="0"/>
              <a:ea typeface="+mj-ea"/>
              <a:cs typeface="+mj-cs"/>
            </a:endParaRPr>
          </a:p>
        </p:txBody>
      </p:sp>
      <p:sp>
        <p:nvSpPr>
          <p:cNvPr id="9" name="Titel 1"/>
          <p:cNvSpPr txBox="1">
            <a:spLocks/>
          </p:cNvSpPr>
          <p:nvPr/>
        </p:nvSpPr>
        <p:spPr>
          <a:xfrm>
            <a:off x="134543" y="371451"/>
            <a:ext cx="6579474" cy="998856"/>
          </a:xfrm>
          <a:prstGeom prst="rect">
            <a:avLst/>
          </a:prstGeom>
        </p:spPr>
        <p:txBody>
          <a:bodyPr lIns="103155" tIns="51577" rIns="103155" bIns="51577"/>
          <a:lstStyle/>
          <a:p>
            <a:pPr>
              <a:defRPr/>
            </a:pPr>
            <a:r>
              <a:rPr lang="da-DK" dirty="0" smtClean="0">
                <a:latin typeface="Corbel" pitchFamily="34" charset="0"/>
                <a:ea typeface="+mj-ea"/>
                <a:cs typeface="+mj-cs"/>
              </a:rPr>
              <a:t>Uhjulpet kendskab til organisationer</a:t>
            </a:r>
          </a:p>
          <a:p>
            <a:pPr>
              <a:defRPr/>
            </a:pPr>
            <a:endParaRPr lang="da-DK" sz="1100" dirty="0" smtClean="0">
              <a:latin typeface="Corbel" pitchFamily="34" charset="0"/>
              <a:ea typeface="+mj-ea"/>
              <a:cs typeface="+mj-cs"/>
            </a:endParaRPr>
          </a:p>
          <a:p>
            <a:pPr>
              <a:defRPr/>
            </a:pPr>
            <a:r>
              <a:rPr lang="da-DK" sz="1100" dirty="0" smtClean="0">
                <a:latin typeface="Corbel" pitchFamily="34" charset="0"/>
                <a:ea typeface="+mj-ea"/>
                <a:cs typeface="+mj-cs"/>
              </a:rPr>
              <a:t>Ved uhjulpet kendskab bliver respondenterne bedt om at nævne de organisationer, de har kendskab til, uden nogen form for forslag eller hjælp.</a:t>
            </a:r>
            <a:endParaRPr lang="da-DK" sz="1100" dirty="0">
              <a:latin typeface="Corbel" pitchFamily="34" charset="0"/>
              <a:ea typeface="+mj-ea"/>
              <a:cs typeface="+mj-cs"/>
            </a:endParaRPr>
          </a:p>
        </p:txBody>
      </p:sp>
      <p:sp>
        <p:nvSpPr>
          <p:cNvPr id="11" name="Tekstboks 10"/>
          <p:cNvSpPr txBox="1"/>
          <p:nvPr/>
        </p:nvSpPr>
        <p:spPr>
          <a:xfrm>
            <a:off x="333376" y="9064800"/>
            <a:ext cx="6047953" cy="230832"/>
          </a:xfrm>
          <a:prstGeom prst="rect">
            <a:avLst/>
          </a:prstGeom>
          <a:noFill/>
        </p:spPr>
        <p:txBody>
          <a:bodyPr wrap="square" lIns="91433" tIns="45717" rIns="91433" bIns="45717" rtlCol="0">
            <a:spAutoFit/>
          </a:bodyPr>
          <a:lstStyle/>
          <a:p>
            <a:r>
              <a:rPr lang="da-DK" sz="900" i="1" dirty="0" smtClean="0">
                <a:latin typeface="Corbel" pitchFamily="34" charset="0"/>
              </a:rPr>
              <a:t>Q3. </a:t>
            </a:r>
            <a:r>
              <a:rPr lang="da-DK" sz="900" i="1" dirty="0">
                <a:latin typeface="Corbel" pitchFamily="34" charset="0"/>
              </a:rPr>
              <a:t>Hvilke organisationer – private eller offentlige – kender du, som arbejder med udviklingsbistand?</a:t>
            </a:r>
          </a:p>
        </p:txBody>
      </p:sp>
      <p:sp>
        <p:nvSpPr>
          <p:cNvPr id="12" name="Tekstboks 11"/>
          <p:cNvSpPr txBox="1"/>
          <p:nvPr/>
        </p:nvSpPr>
        <p:spPr>
          <a:xfrm>
            <a:off x="332657" y="1826461"/>
            <a:ext cx="1440160" cy="246221"/>
          </a:xfrm>
          <a:prstGeom prst="rect">
            <a:avLst/>
          </a:prstGeom>
          <a:noFill/>
        </p:spPr>
        <p:txBody>
          <a:bodyPr wrap="square" lIns="91433" tIns="45717" rIns="91433" bIns="45717" rtlCol="0">
            <a:spAutoFit/>
          </a:bodyPr>
          <a:lstStyle/>
          <a:p>
            <a:r>
              <a:rPr lang="da-DK" sz="1000" dirty="0" smtClean="0">
                <a:latin typeface="Corbel" pitchFamily="34" charset="0"/>
              </a:rPr>
              <a:t>Alle tal er %</a:t>
            </a:r>
            <a:endParaRPr lang="da-DK" sz="1000" dirty="0">
              <a:latin typeface="Corbel" pitchFamily="34" charset="0"/>
            </a:endParaRPr>
          </a:p>
        </p:txBody>
      </p:sp>
      <p:sp>
        <p:nvSpPr>
          <p:cNvPr id="8" name="Tekstboks 7"/>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2 – Danskernes kendskab til udviklingsbistand og forhold i udviklingslandene</a:t>
            </a:r>
            <a:endParaRPr lang="da-DK" sz="1100" dirty="0">
              <a:latin typeface="Corbel" pitchFamily="34" charset="0"/>
            </a:endParaRPr>
          </a:p>
        </p:txBody>
      </p:sp>
      <p:pic>
        <p:nvPicPr>
          <p:cNvPr id="3" name="Billede 2"/>
          <p:cNvPicPr>
            <a:picLocks noChangeAspect="1" noChangeArrowheads="1"/>
          </p:cNvPicPr>
          <p:nvPr>
            <p:extLst>
              <p:ext uri="{D42A27DB-BD31-4B8C-83A1-F6EECF244321}">
                <p14:modId xmlns:p14="http://schemas.microsoft.com/office/powerpoint/2010/main" val="4012300755"/>
              </p:ext>
            </p:extLst>
          </p:nvPr>
        </p:nvPicPr>
        <p:blipFill>
          <a:blip r:embed="rId2"/>
          <a:srcRect/>
          <a:stretch>
            <a:fillRect/>
          </a:stretch>
        </p:blipFill>
        <p:spPr bwMode="auto">
          <a:xfrm>
            <a:off x="352800" y="1951201"/>
            <a:ext cx="4659312" cy="6608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351472"/>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p:nvPr>
            <p:extLst>
              <p:ext uri="{D42A27DB-BD31-4B8C-83A1-F6EECF244321}">
                <p14:modId xmlns:p14="http://schemas.microsoft.com/office/powerpoint/2010/main" val="2778891932"/>
              </p:ext>
            </p:extLst>
          </p:nvPr>
        </p:nvPicPr>
        <p:blipFill>
          <a:blip r:embed="rId2"/>
          <a:stretch>
            <a:fillRect/>
          </a:stretch>
        </p:blipFill>
        <p:spPr>
          <a:xfrm>
            <a:off x="477838" y="2058987"/>
            <a:ext cx="5937250" cy="4244975"/>
          </a:xfrm>
          <a:prstGeom prst="rect">
            <a:avLst/>
          </a:prstGeom>
        </p:spPr>
      </p:pic>
      <p:sp>
        <p:nvSpPr>
          <p:cNvPr id="8" name="Tekstboks 7"/>
          <p:cNvSpPr txBox="1"/>
          <p:nvPr/>
        </p:nvSpPr>
        <p:spPr>
          <a:xfrm>
            <a:off x="333376" y="6465168"/>
            <a:ext cx="6047953" cy="2123652"/>
          </a:xfrm>
          <a:prstGeom prst="rect">
            <a:avLst/>
          </a:prstGeom>
          <a:noFill/>
        </p:spPr>
        <p:txBody>
          <a:bodyPr wrap="square" lIns="91433" tIns="45717" rIns="91433" bIns="45717" rtlCol="0">
            <a:spAutoFit/>
          </a:bodyPr>
          <a:lstStyle/>
          <a:p>
            <a:pPr marL="171437" indent="-171437" algn="just">
              <a:buFont typeface="Wingdings" panose="05000000000000000000" pitchFamily="2" charset="2"/>
              <a:buChar char="v"/>
            </a:pPr>
            <a:r>
              <a:rPr lang="da-DK" sz="1100" dirty="0">
                <a:latin typeface="Corbel" pitchFamily="34" charset="0"/>
              </a:rPr>
              <a:t>Det uhjulpne kendskab til Danida er faldet gradvist hvert år siden 2012.</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Ligesom i 2014 ligger Danida på en andenplads, når det kommer til det uhjulpne kendskab blandt private og offentlige organisationer, som arbejder med udviklingsbistand.</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Dansk Røde </a:t>
            </a:r>
            <a:r>
              <a:rPr lang="da-DK" sz="1100" dirty="0" smtClean="0">
                <a:latin typeface="Corbel" pitchFamily="34" charset="0"/>
              </a:rPr>
              <a:t>Kors ligger igen i år placeret som den organisation med højest uhjulpet kendskab. </a:t>
            </a:r>
            <a:endParaRPr lang="da-DK" sz="1100" dirty="0">
              <a:latin typeface="Corbel" pitchFamily="34" charset="0"/>
            </a:endParaRP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Det uhjulpne kendskab til Danida stiger i takt med alder. Det er altså specielt de unge mellem 18 og 34 år, som i mindre grad uhjulpet kender til organisationen.</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Det uhjulpne kendskab er ligeledes lavere blandt den kvindelige del af befolkningen. 23% af kvinderne kender </a:t>
            </a:r>
            <a:r>
              <a:rPr lang="da-DK" sz="1100" dirty="0" smtClean="0">
                <a:latin typeface="Corbel" pitchFamily="34" charset="0"/>
              </a:rPr>
              <a:t>Danida, </a:t>
            </a:r>
            <a:r>
              <a:rPr lang="da-DK" sz="1100" dirty="0">
                <a:latin typeface="Corbel" pitchFamily="34" charset="0"/>
              </a:rPr>
              <a:t>mens denne andel er 32% for mænd.</a:t>
            </a:r>
          </a:p>
        </p:txBody>
      </p:sp>
      <p:sp>
        <p:nvSpPr>
          <p:cNvPr id="6" name="Titel 1"/>
          <p:cNvSpPr txBox="1">
            <a:spLocks/>
          </p:cNvSpPr>
          <p:nvPr/>
        </p:nvSpPr>
        <p:spPr>
          <a:xfrm>
            <a:off x="278526" y="1451324"/>
            <a:ext cx="6579474" cy="333078"/>
          </a:xfrm>
          <a:prstGeom prst="rect">
            <a:avLst/>
          </a:prstGeom>
        </p:spPr>
        <p:txBody>
          <a:bodyPr lIns="103155" tIns="51577" rIns="103155" bIns="51577"/>
          <a:lstStyle/>
          <a:p>
            <a:pPr lvl="0">
              <a:defRPr/>
            </a:pPr>
            <a:r>
              <a:rPr lang="da-DK" sz="1400" dirty="0" smtClean="0">
                <a:latin typeface="Corbel" pitchFamily="34" charset="0"/>
              </a:rPr>
              <a:t>Tabel 1: Uhjulpet kendskab til organisationer fra 2007-2015</a:t>
            </a:r>
            <a:endParaRPr lang="da-DK" sz="1400" dirty="0">
              <a:solidFill>
                <a:schemeClr val="tx1">
                  <a:lumMod val="65000"/>
                  <a:lumOff val="35000"/>
                </a:schemeClr>
              </a:solidFill>
              <a:latin typeface="Corbel" pitchFamily="34" charset="0"/>
              <a:ea typeface="+mj-ea"/>
              <a:cs typeface="+mj-cs"/>
            </a:endParaRPr>
          </a:p>
        </p:txBody>
      </p:sp>
      <p:sp>
        <p:nvSpPr>
          <p:cNvPr id="7" name="Titel 1"/>
          <p:cNvSpPr txBox="1">
            <a:spLocks/>
          </p:cNvSpPr>
          <p:nvPr/>
        </p:nvSpPr>
        <p:spPr>
          <a:xfrm>
            <a:off x="134543" y="371451"/>
            <a:ext cx="6579474" cy="998856"/>
          </a:xfrm>
          <a:prstGeom prst="rect">
            <a:avLst/>
          </a:prstGeom>
        </p:spPr>
        <p:txBody>
          <a:bodyPr lIns="103155" tIns="51577" rIns="103155" bIns="51577"/>
          <a:lstStyle/>
          <a:p>
            <a:pPr lvl="0">
              <a:defRPr/>
            </a:pPr>
            <a:r>
              <a:rPr lang="da-DK" dirty="0" smtClean="0">
                <a:latin typeface="Corbel" pitchFamily="34" charset="0"/>
                <a:ea typeface="+mj-ea"/>
                <a:cs typeface="+mj-cs"/>
              </a:rPr>
              <a:t>Udviklingen i uhjulpet kendskab til organisationer</a:t>
            </a:r>
            <a:endParaRPr lang="da-DK" dirty="0">
              <a:latin typeface="Corbel" pitchFamily="34" charset="0"/>
              <a:ea typeface="+mj-ea"/>
              <a:cs typeface="+mj-cs"/>
            </a:endParaRPr>
          </a:p>
        </p:txBody>
      </p:sp>
      <p:sp>
        <p:nvSpPr>
          <p:cNvPr id="9" name="Tekstboks 8"/>
          <p:cNvSpPr txBox="1"/>
          <p:nvPr/>
        </p:nvSpPr>
        <p:spPr>
          <a:xfrm>
            <a:off x="333376" y="9066398"/>
            <a:ext cx="6047953" cy="230832"/>
          </a:xfrm>
          <a:prstGeom prst="rect">
            <a:avLst/>
          </a:prstGeom>
          <a:noFill/>
        </p:spPr>
        <p:txBody>
          <a:bodyPr wrap="square" lIns="91433" tIns="45717" rIns="91433" bIns="45717" rtlCol="0">
            <a:spAutoFit/>
          </a:bodyPr>
          <a:lstStyle/>
          <a:p>
            <a:r>
              <a:rPr lang="da-DK" sz="900" i="1" dirty="0" smtClean="0">
                <a:latin typeface="Corbel" pitchFamily="34" charset="0"/>
              </a:rPr>
              <a:t>Q3. </a:t>
            </a:r>
            <a:r>
              <a:rPr lang="da-DK" sz="900" i="1" dirty="0">
                <a:latin typeface="Corbel" pitchFamily="34" charset="0"/>
              </a:rPr>
              <a:t>Hvilke organisationer – private eller offentlige – kender du, som arbejder med udviklingsbistand?</a:t>
            </a:r>
          </a:p>
        </p:txBody>
      </p:sp>
      <p:sp>
        <p:nvSpPr>
          <p:cNvPr id="10" name="Tekstboks 9"/>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2 – Danskernes kendskab til udviklingsbistand og forhold i udviklingslandene</a:t>
            </a:r>
            <a:endParaRPr lang="da-DK" sz="1100" dirty="0">
              <a:latin typeface="Corbel" pitchFamily="34" charset="0"/>
            </a:endParaRPr>
          </a:p>
        </p:txBody>
      </p:sp>
    </p:spTree>
    <p:extLst>
      <p:ext uri="{BB962C8B-B14F-4D97-AF65-F5344CB8AC3E}">
        <p14:creationId xmlns:p14="http://schemas.microsoft.com/office/powerpoint/2010/main" val="3412798379"/>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240427" y="1424609"/>
            <a:ext cx="6579474" cy="333078"/>
          </a:xfrm>
          <a:prstGeom prst="rect">
            <a:avLst/>
          </a:prstGeom>
        </p:spPr>
        <p:txBody>
          <a:bodyPr lIns="103155" tIns="51577" rIns="103155" bIns="51577"/>
          <a:lstStyle/>
          <a:p>
            <a:pPr lvl="0">
              <a:defRPr/>
            </a:pPr>
            <a:r>
              <a:rPr lang="da-DK" sz="1400" smtClean="0">
                <a:latin typeface="Corbel" pitchFamily="34" charset="0"/>
              </a:rPr>
              <a:t>Figur 19</a:t>
            </a:r>
            <a:r>
              <a:rPr lang="da-DK" sz="1400" dirty="0" smtClean="0">
                <a:latin typeface="Corbel" pitchFamily="34" charset="0"/>
                <a:ea typeface="+mj-ea"/>
                <a:cs typeface="+mj-cs"/>
              </a:rPr>
              <a:t>: Hvilke af følgende organisationer kender du eller har du hørt om i forbindelse med udviklingsbistand?</a:t>
            </a:r>
            <a:endParaRPr lang="da-DK" sz="1400" dirty="0">
              <a:latin typeface="Corbel" pitchFamily="34" charset="0"/>
              <a:ea typeface="+mj-ea"/>
              <a:cs typeface="+mj-cs"/>
            </a:endParaRPr>
          </a:p>
        </p:txBody>
      </p:sp>
      <p:sp>
        <p:nvSpPr>
          <p:cNvPr id="9" name="Titel 1"/>
          <p:cNvSpPr txBox="1">
            <a:spLocks/>
          </p:cNvSpPr>
          <p:nvPr/>
        </p:nvSpPr>
        <p:spPr>
          <a:xfrm>
            <a:off x="134543" y="371451"/>
            <a:ext cx="6579474" cy="998856"/>
          </a:xfrm>
          <a:prstGeom prst="rect">
            <a:avLst/>
          </a:prstGeom>
        </p:spPr>
        <p:txBody>
          <a:bodyPr lIns="103155" tIns="51577" rIns="103155" bIns="51577"/>
          <a:lstStyle/>
          <a:p>
            <a:pPr>
              <a:defRPr/>
            </a:pPr>
            <a:r>
              <a:rPr lang="da-DK" dirty="0" smtClean="0">
                <a:latin typeface="Corbel" pitchFamily="34" charset="0"/>
                <a:ea typeface="+mj-ea"/>
                <a:cs typeface="+mj-cs"/>
              </a:rPr>
              <a:t>Hjulpet kendskab til organisationer</a:t>
            </a:r>
          </a:p>
          <a:p>
            <a:pPr>
              <a:defRPr/>
            </a:pPr>
            <a:endParaRPr lang="da-DK" dirty="0">
              <a:latin typeface="Corbel" pitchFamily="34" charset="0"/>
              <a:ea typeface="+mj-ea"/>
              <a:cs typeface="+mj-cs"/>
            </a:endParaRPr>
          </a:p>
          <a:p>
            <a:pPr>
              <a:defRPr/>
            </a:pPr>
            <a:r>
              <a:rPr lang="da-DK" sz="1100" dirty="0">
                <a:latin typeface="Corbel" pitchFamily="34" charset="0"/>
              </a:rPr>
              <a:t>Ved </a:t>
            </a:r>
            <a:r>
              <a:rPr lang="da-DK" sz="1100" dirty="0" smtClean="0">
                <a:latin typeface="Corbel" pitchFamily="34" charset="0"/>
              </a:rPr>
              <a:t>hjulpet </a:t>
            </a:r>
            <a:r>
              <a:rPr lang="da-DK" sz="1100" dirty="0">
                <a:latin typeface="Corbel" pitchFamily="34" charset="0"/>
              </a:rPr>
              <a:t>kendskab bliver respondenterne </a:t>
            </a:r>
            <a:r>
              <a:rPr lang="da-DK" sz="1100" dirty="0" smtClean="0">
                <a:latin typeface="Corbel" pitchFamily="34" charset="0"/>
              </a:rPr>
              <a:t>præsenteret for en liste med organisationer, og de markerer herefter, hvilke organisationer de har kendskab til.</a:t>
            </a:r>
            <a:endParaRPr lang="da-DK" sz="1100" dirty="0">
              <a:latin typeface="Corbel" pitchFamily="34" charset="0"/>
            </a:endParaRPr>
          </a:p>
          <a:p>
            <a:pPr>
              <a:defRPr/>
            </a:pPr>
            <a:endParaRPr lang="da-DK" dirty="0">
              <a:latin typeface="Corbel" pitchFamily="34" charset="0"/>
              <a:ea typeface="+mj-ea"/>
              <a:cs typeface="+mj-cs"/>
            </a:endParaRPr>
          </a:p>
        </p:txBody>
      </p:sp>
      <p:sp>
        <p:nvSpPr>
          <p:cNvPr id="11" name="Tekstboks 10"/>
          <p:cNvSpPr txBox="1"/>
          <p:nvPr/>
        </p:nvSpPr>
        <p:spPr>
          <a:xfrm>
            <a:off x="333376" y="8827200"/>
            <a:ext cx="6047953" cy="230832"/>
          </a:xfrm>
          <a:prstGeom prst="rect">
            <a:avLst/>
          </a:prstGeom>
          <a:noFill/>
        </p:spPr>
        <p:txBody>
          <a:bodyPr wrap="square" lIns="91433" tIns="45717" rIns="91433" bIns="45717" rtlCol="0">
            <a:spAutoFit/>
          </a:bodyPr>
          <a:lstStyle/>
          <a:p>
            <a:r>
              <a:rPr lang="da-DK" sz="900" i="1" dirty="0" smtClean="0">
                <a:latin typeface="Corbel" pitchFamily="34" charset="0"/>
              </a:rPr>
              <a:t>Q4. </a:t>
            </a:r>
            <a:r>
              <a:rPr lang="da-DK" sz="900" i="1" dirty="0">
                <a:latin typeface="Corbel" pitchFamily="34" charset="0"/>
              </a:rPr>
              <a:t>Hvilke af følgende organisationer kender du eller har du hørt om i forbindelse med udviklingsbistand?</a:t>
            </a:r>
          </a:p>
        </p:txBody>
      </p:sp>
      <p:sp>
        <p:nvSpPr>
          <p:cNvPr id="12" name="Tekstboks 11"/>
          <p:cNvSpPr txBox="1"/>
          <p:nvPr/>
        </p:nvSpPr>
        <p:spPr>
          <a:xfrm>
            <a:off x="332657" y="1885835"/>
            <a:ext cx="1440160" cy="246221"/>
          </a:xfrm>
          <a:prstGeom prst="rect">
            <a:avLst/>
          </a:prstGeom>
          <a:noFill/>
        </p:spPr>
        <p:txBody>
          <a:bodyPr wrap="square" lIns="91433" tIns="45717" rIns="91433" bIns="45717" rtlCol="0">
            <a:spAutoFit/>
          </a:bodyPr>
          <a:lstStyle/>
          <a:p>
            <a:r>
              <a:rPr lang="da-DK" sz="1000" dirty="0" smtClean="0">
                <a:latin typeface="Corbel" pitchFamily="34" charset="0"/>
              </a:rPr>
              <a:t>Alle tal er %</a:t>
            </a:r>
            <a:endParaRPr lang="da-DK" sz="1000" dirty="0">
              <a:latin typeface="Corbel" pitchFamily="34" charset="0"/>
            </a:endParaRPr>
          </a:p>
        </p:txBody>
      </p:sp>
      <p:sp>
        <p:nvSpPr>
          <p:cNvPr id="8" name="Tekstboks 7"/>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2 – Danskernes kendskab til udviklingsbistand og forhold i udviklingslandene</a:t>
            </a:r>
            <a:endParaRPr lang="da-DK" sz="1100" dirty="0">
              <a:latin typeface="Corbel" pitchFamily="34" charset="0"/>
            </a:endParaRPr>
          </a:p>
        </p:txBody>
      </p:sp>
      <p:pic>
        <p:nvPicPr>
          <p:cNvPr id="3" name="Billede 2"/>
          <p:cNvPicPr>
            <a:picLocks noChangeAspect="1" noChangeArrowheads="1"/>
          </p:cNvPicPr>
          <p:nvPr>
            <p:extLst>
              <p:ext uri="{D42A27DB-BD31-4B8C-83A1-F6EECF244321}">
                <p14:modId xmlns:p14="http://schemas.microsoft.com/office/powerpoint/2010/main" val="3860581995"/>
              </p:ext>
            </p:extLst>
          </p:nvPr>
        </p:nvPicPr>
        <p:blipFill>
          <a:blip r:embed="rId2"/>
          <a:srcRect/>
          <a:stretch>
            <a:fillRect/>
          </a:stretch>
        </p:blipFill>
        <p:spPr bwMode="auto">
          <a:xfrm>
            <a:off x="352425" y="2046200"/>
            <a:ext cx="4679950" cy="557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034949"/>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p:nvPr>
            <p:extLst>
              <p:ext uri="{D42A27DB-BD31-4B8C-83A1-F6EECF244321}">
                <p14:modId xmlns:p14="http://schemas.microsoft.com/office/powerpoint/2010/main" val="625783730"/>
              </p:ext>
            </p:extLst>
          </p:nvPr>
        </p:nvPicPr>
        <p:blipFill>
          <a:blip r:embed="rId2"/>
          <a:stretch>
            <a:fillRect/>
          </a:stretch>
        </p:blipFill>
        <p:spPr>
          <a:xfrm>
            <a:off x="548680" y="2083313"/>
            <a:ext cx="5617146" cy="2941200"/>
          </a:xfrm>
          <a:prstGeom prst="rect">
            <a:avLst/>
          </a:prstGeom>
        </p:spPr>
      </p:pic>
      <p:sp>
        <p:nvSpPr>
          <p:cNvPr id="6" name="Titel 1"/>
          <p:cNvSpPr txBox="1">
            <a:spLocks/>
          </p:cNvSpPr>
          <p:nvPr/>
        </p:nvSpPr>
        <p:spPr>
          <a:xfrm>
            <a:off x="240427" y="1424609"/>
            <a:ext cx="6579474" cy="333078"/>
          </a:xfrm>
          <a:prstGeom prst="rect">
            <a:avLst/>
          </a:prstGeom>
        </p:spPr>
        <p:txBody>
          <a:bodyPr lIns="103155" tIns="51577" rIns="103155" bIns="51577"/>
          <a:lstStyle/>
          <a:p>
            <a:pPr lvl="0">
              <a:defRPr/>
            </a:pPr>
            <a:r>
              <a:rPr lang="da-DK" sz="1400" smtClean="0">
                <a:latin typeface="Corbel" pitchFamily="34" charset="0"/>
              </a:rPr>
              <a:t>Tabel 2</a:t>
            </a:r>
            <a:r>
              <a:rPr lang="da-DK" sz="1400" smtClean="0">
                <a:latin typeface="Corbel" pitchFamily="34" charset="0"/>
                <a:ea typeface="+mj-ea"/>
                <a:cs typeface="+mj-cs"/>
              </a:rPr>
              <a:t>:</a:t>
            </a:r>
            <a:r>
              <a:rPr lang="da-DK" sz="1400" smtClean="0">
                <a:solidFill>
                  <a:srgbClr val="FF0000"/>
                </a:solidFill>
                <a:latin typeface="Corbel" pitchFamily="34" charset="0"/>
                <a:ea typeface="+mj-ea"/>
                <a:cs typeface="+mj-cs"/>
              </a:rPr>
              <a:t> </a:t>
            </a:r>
            <a:r>
              <a:rPr lang="da-DK" sz="1400" dirty="0" smtClean="0">
                <a:latin typeface="Corbel" pitchFamily="34" charset="0"/>
              </a:rPr>
              <a:t>Hjulpet kendskab til organisationer fra 2007-2015</a:t>
            </a:r>
            <a:endParaRPr lang="da-DK" sz="1400" dirty="0">
              <a:solidFill>
                <a:schemeClr val="tx1">
                  <a:lumMod val="65000"/>
                  <a:lumOff val="35000"/>
                </a:schemeClr>
              </a:solidFill>
              <a:latin typeface="Corbel" pitchFamily="34" charset="0"/>
              <a:ea typeface="+mj-ea"/>
              <a:cs typeface="+mj-cs"/>
            </a:endParaRPr>
          </a:p>
        </p:txBody>
      </p:sp>
      <p:sp>
        <p:nvSpPr>
          <p:cNvPr id="7" name="Titel 1"/>
          <p:cNvSpPr txBox="1">
            <a:spLocks/>
          </p:cNvSpPr>
          <p:nvPr/>
        </p:nvSpPr>
        <p:spPr>
          <a:xfrm>
            <a:off x="134543" y="371451"/>
            <a:ext cx="6579474" cy="998856"/>
          </a:xfrm>
          <a:prstGeom prst="rect">
            <a:avLst/>
          </a:prstGeom>
        </p:spPr>
        <p:txBody>
          <a:bodyPr lIns="103155" tIns="51577" rIns="103155" bIns="51577"/>
          <a:lstStyle/>
          <a:p>
            <a:pPr lvl="0">
              <a:defRPr/>
            </a:pPr>
            <a:r>
              <a:rPr lang="da-DK" dirty="0" smtClean="0">
                <a:latin typeface="Corbel" pitchFamily="34" charset="0"/>
              </a:rPr>
              <a:t>Udviklingen i hjulpet kendskab til organisationer</a:t>
            </a:r>
            <a:endParaRPr lang="da-DK" dirty="0">
              <a:latin typeface="Corbel" pitchFamily="34" charset="0"/>
            </a:endParaRPr>
          </a:p>
        </p:txBody>
      </p:sp>
      <p:sp>
        <p:nvSpPr>
          <p:cNvPr id="9" name="Tekstboks 8"/>
          <p:cNvSpPr txBox="1"/>
          <p:nvPr/>
        </p:nvSpPr>
        <p:spPr>
          <a:xfrm>
            <a:off x="333376" y="8827200"/>
            <a:ext cx="6047953" cy="230832"/>
          </a:xfrm>
          <a:prstGeom prst="rect">
            <a:avLst/>
          </a:prstGeom>
          <a:noFill/>
        </p:spPr>
        <p:txBody>
          <a:bodyPr wrap="square" lIns="91433" tIns="45717" rIns="91433" bIns="45717" rtlCol="0">
            <a:spAutoFit/>
          </a:bodyPr>
          <a:lstStyle/>
          <a:p>
            <a:r>
              <a:rPr lang="da-DK" sz="900" i="1" dirty="0" smtClean="0">
                <a:latin typeface="Corbel" pitchFamily="34" charset="0"/>
              </a:rPr>
              <a:t>Q4. </a:t>
            </a:r>
            <a:r>
              <a:rPr lang="da-DK" sz="900" i="1" dirty="0">
                <a:latin typeface="Corbel" pitchFamily="34" charset="0"/>
              </a:rPr>
              <a:t>Hvilke af følgende organisationer kender du eller har du hørt om i forbindelse med udviklingsbistand?</a:t>
            </a:r>
          </a:p>
        </p:txBody>
      </p:sp>
      <p:sp>
        <p:nvSpPr>
          <p:cNvPr id="8" name="Tekstboks 7"/>
          <p:cNvSpPr txBox="1"/>
          <p:nvPr/>
        </p:nvSpPr>
        <p:spPr>
          <a:xfrm>
            <a:off x="333376" y="5385049"/>
            <a:ext cx="6047953" cy="2462206"/>
          </a:xfrm>
          <a:prstGeom prst="rect">
            <a:avLst/>
          </a:prstGeom>
          <a:noFill/>
        </p:spPr>
        <p:txBody>
          <a:bodyPr wrap="square" lIns="91433" tIns="45717" rIns="91433" bIns="45717" rtlCol="0">
            <a:spAutoFit/>
          </a:bodyPr>
          <a:lstStyle/>
          <a:p>
            <a:pPr marL="171437" indent="-171437" algn="just">
              <a:buFont typeface="Wingdings" panose="05000000000000000000" pitchFamily="2" charset="2"/>
              <a:buChar char="v"/>
            </a:pPr>
            <a:r>
              <a:rPr lang="da-DK" sz="1100" dirty="0">
                <a:latin typeface="Corbel" pitchFamily="34" charset="0"/>
              </a:rPr>
              <a:t>I forhold til de sidste to år synes der at være en generel tendens til, at det hjulpne kendskab har udviklet sig i en negativ retning (dog i flere tilfælde </a:t>
            </a:r>
            <a:r>
              <a:rPr lang="da-DK" sz="1100" dirty="0" smtClean="0">
                <a:latin typeface="Corbel" pitchFamily="34" charset="0"/>
              </a:rPr>
              <a:t>marginalt).</a:t>
            </a:r>
            <a:endParaRPr lang="da-DK" sz="1100" dirty="0">
              <a:latin typeface="Corbel" pitchFamily="34" charset="0"/>
            </a:endParaRP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Ligesom sidste år er Danida den </a:t>
            </a:r>
            <a:r>
              <a:rPr lang="da-DK" sz="1100" dirty="0" smtClean="0">
                <a:latin typeface="Corbel" pitchFamily="34" charset="0"/>
              </a:rPr>
              <a:t>organisation, </a:t>
            </a:r>
            <a:r>
              <a:rPr lang="da-DK" sz="1100" dirty="0">
                <a:latin typeface="Corbel" pitchFamily="34" charset="0"/>
              </a:rPr>
              <a:t>der oplever største fald i kendskabet. Faldet er </a:t>
            </a:r>
            <a:r>
              <a:rPr lang="da-DK" sz="1100" dirty="0" smtClean="0">
                <a:latin typeface="Corbel" pitchFamily="34" charset="0"/>
              </a:rPr>
              <a:t>på </a:t>
            </a:r>
          </a:p>
          <a:p>
            <a:pPr algn="just"/>
            <a:r>
              <a:rPr lang="da-DK" sz="1100" dirty="0">
                <a:latin typeface="Corbel" pitchFamily="34" charset="0"/>
              </a:rPr>
              <a:t> </a:t>
            </a:r>
            <a:r>
              <a:rPr lang="da-DK" sz="1100" dirty="0" smtClean="0">
                <a:latin typeface="Corbel" pitchFamily="34" charset="0"/>
              </a:rPr>
              <a:t>     3 procentpoint.</a:t>
            </a:r>
            <a:endParaRPr lang="da-DK" sz="1100" dirty="0">
              <a:latin typeface="Corbel" pitchFamily="34" charset="0"/>
            </a:endParaRP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I forhold til forskelle på tværs af </a:t>
            </a:r>
            <a:r>
              <a:rPr lang="da-DK" sz="1100" dirty="0" smtClean="0">
                <a:latin typeface="Corbel" pitchFamily="34" charset="0"/>
              </a:rPr>
              <a:t>køn </a:t>
            </a:r>
            <a:r>
              <a:rPr lang="da-DK" sz="1100" dirty="0">
                <a:latin typeface="Corbel" pitchFamily="34" charset="0"/>
              </a:rPr>
              <a:t>gør samme tendens sig gældende for det hjulpne kendskab som for det uhjulpne kendskab. Den kvindelige del af befolkningen har et signifikant lavere kendskab til Danida end mændene (67% mod 76%). </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Det bemærkes </a:t>
            </a:r>
            <a:r>
              <a:rPr lang="da-DK" sz="1100" dirty="0" smtClean="0">
                <a:latin typeface="Corbel" pitchFamily="34" charset="0"/>
              </a:rPr>
              <a:t>endvidere, </a:t>
            </a:r>
            <a:r>
              <a:rPr lang="da-DK" sz="1100" dirty="0">
                <a:latin typeface="Corbel" pitchFamily="34" charset="0"/>
              </a:rPr>
              <a:t>at det hjulpne kendskab til Danida er højest blandt den ældre del af befolkningen. Den yngste del af befolkningen, de 18-34 </a:t>
            </a:r>
            <a:r>
              <a:rPr lang="da-DK" sz="1100" dirty="0" smtClean="0">
                <a:latin typeface="Corbel" pitchFamily="34" charset="0"/>
              </a:rPr>
              <a:t>årige, </a:t>
            </a:r>
            <a:r>
              <a:rPr lang="da-DK" sz="1100" dirty="0">
                <a:latin typeface="Corbel" pitchFamily="34" charset="0"/>
              </a:rPr>
              <a:t>har kun en andel på 42%, som kender til Danida, mens de 56+ årige har en andel på 87%, som kender til Danida. </a:t>
            </a:r>
          </a:p>
          <a:p>
            <a:pPr marL="171437" indent="-171437" algn="just">
              <a:buFont typeface="Wingdings" panose="05000000000000000000" pitchFamily="2" charset="2"/>
              <a:buChar char="v"/>
            </a:pPr>
            <a:endParaRPr lang="da-DK" sz="1100" dirty="0">
              <a:latin typeface="Corbel" pitchFamily="34" charset="0"/>
            </a:endParaRPr>
          </a:p>
        </p:txBody>
      </p:sp>
      <p:sp>
        <p:nvSpPr>
          <p:cNvPr id="10" name="Tekstboks 9"/>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2 – Danskernes kendskab til udviklingsbistand og forhold i udviklingslandene</a:t>
            </a:r>
            <a:endParaRPr lang="da-DK" sz="1100" dirty="0">
              <a:latin typeface="Corbel" pitchFamily="34" charset="0"/>
            </a:endParaRPr>
          </a:p>
        </p:txBody>
      </p:sp>
    </p:spTree>
    <p:extLst>
      <p:ext uri="{BB962C8B-B14F-4D97-AF65-F5344CB8AC3E}">
        <p14:creationId xmlns:p14="http://schemas.microsoft.com/office/powerpoint/2010/main" val="1289665557"/>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p:nvPr>
            <p:extLst>
              <p:ext uri="{D42A27DB-BD31-4B8C-83A1-F6EECF244321}">
                <p14:modId xmlns:p14="http://schemas.microsoft.com/office/powerpoint/2010/main" val="1872443741"/>
              </p:ext>
            </p:extLst>
          </p:nvPr>
        </p:nvPicPr>
        <p:blipFill>
          <a:blip r:embed="rId2"/>
          <a:stretch>
            <a:fillRect/>
          </a:stretch>
        </p:blipFill>
        <p:spPr>
          <a:xfrm>
            <a:off x="357390" y="2208070"/>
            <a:ext cx="6761270" cy="4432362"/>
          </a:xfrm>
          <a:prstGeom prst="rect">
            <a:avLst/>
          </a:prstGeom>
        </p:spPr>
      </p:pic>
      <p:sp>
        <p:nvSpPr>
          <p:cNvPr id="6" name="Titel 1"/>
          <p:cNvSpPr txBox="1">
            <a:spLocks/>
          </p:cNvSpPr>
          <p:nvPr/>
        </p:nvSpPr>
        <p:spPr>
          <a:xfrm>
            <a:off x="240427" y="1424609"/>
            <a:ext cx="6579474" cy="333078"/>
          </a:xfrm>
          <a:prstGeom prst="rect">
            <a:avLst/>
          </a:prstGeom>
        </p:spPr>
        <p:txBody>
          <a:bodyPr lIns="103155" tIns="51577" rIns="103155" bIns="51577"/>
          <a:lstStyle/>
          <a:p>
            <a:pPr lvl="0">
              <a:defRPr/>
            </a:pPr>
            <a:r>
              <a:rPr lang="da-DK" sz="1400" dirty="0" smtClean="0">
                <a:latin typeface="Corbel" pitchFamily="34" charset="0"/>
              </a:rPr>
              <a:t>Figur 20:</a:t>
            </a:r>
            <a:r>
              <a:rPr lang="da-DK" sz="1400" dirty="0" smtClean="0">
                <a:latin typeface="Corbel" pitchFamily="34" charset="0"/>
                <a:ea typeface="+mj-ea"/>
                <a:cs typeface="+mj-cs"/>
              </a:rPr>
              <a:t> Har du hørt </a:t>
            </a:r>
            <a:r>
              <a:rPr lang="da-DK" sz="1400" smtClean="0">
                <a:latin typeface="Corbel" pitchFamily="34" charset="0"/>
                <a:ea typeface="+mj-ea"/>
                <a:cs typeface="+mj-cs"/>
              </a:rPr>
              <a:t>om FN’s </a:t>
            </a:r>
            <a:r>
              <a:rPr lang="da-DK" sz="1400" dirty="0" smtClean="0">
                <a:latin typeface="Corbel" pitchFamily="34" charset="0"/>
                <a:ea typeface="+mj-ea"/>
                <a:cs typeface="+mj-cs"/>
              </a:rPr>
              <a:t>nye verdensmål?</a:t>
            </a:r>
            <a:endParaRPr lang="da-DK" sz="1400" dirty="0">
              <a:latin typeface="Corbel" pitchFamily="34" charset="0"/>
              <a:ea typeface="+mj-ea"/>
              <a:cs typeface="+mj-cs"/>
            </a:endParaRPr>
          </a:p>
        </p:txBody>
      </p:sp>
      <p:sp>
        <p:nvSpPr>
          <p:cNvPr id="9" name="Titel 1"/>
          <p:cNvSpPr txBox="1">
            <a:spLocks/>
          </p:cNvSpPr>
          <p:nvPr/>
        </p:nvSpPr>
        <p:spPr>
          <a:xfrm>
            <a:off x="134543" y="371451"/>
            <a:ext cx="6579474" cy="998856"/>
          </a:xfrm>
          <a:prstGeom prst="rect">
            <a:avLst/>
          </a:prstGeom>
        </p:spPr>
        <p:txBody>
          <a:bodyPr lIns="103155" tIns="51577" rIns="103155" bIns="51577"/>
          <a:lstStyle/>
          <a:p>
            <a:pPr>
              <a:defRPr/>
            </a:pPr>
            <a:r>
              <a:rPr lang="da-DK" dirty="0" smtClean="0">
                <a:latin typeface="Corbel" pitchFamily="34" charset="0"/>
                <a:ea typeface="+mj-ea"/>
                <a:cs typeface="+mj-cs"/>
              </a:rPr>
              <a:t>Kendskabet til FN's verdensmål</a:t>
            </a:r>
            <a:endParaRPr lang="da-DK" dirty="0">
              <a:latin typeface="Corbel" pitchFamily="34" charset="0"/>
              <a:ea typeface="+mj-ea"/>
              <a:cs typeface="+mj-cs"/>
            </a:endParaRPr>
          </a:p>
        </p:txBody>
      </p:sp>
      <p:sp>
        <p:nvSpPr>
          <p:cNvPr id="10" name="Tekstboks 9"/>
          <p:cNvSpPr txBox="1"/>
          <p:nvPr/>
        </p:nvSpPr>
        <p:spPr>
          <a:xfrm>
            <a:off x="333376" y="8555438"/>
            <a:ext cx="6047953" cy="230826"/>
          </a:xfrm>
          <a:prstGeom prst="rect">
            <a:avLst/>
          </a:prstGeom>
          <a:noFill/>
        </p:spPr>
        <p:txBody>
          <a:bodyPr wrap="square" lIns="91433" tIns="45717" rIns="91433" bIns="45717" rtlCol="0">
            <a:spAutoFit/>
          </a:bodyPr>
          <a:lstStyle/>
          <a:p>
            <a:r>
              <a:rPr lang="da-DK" sz="900" i="1" dirty="0">
                <a:latin typeface="Corbel" pitchFamily="34" charset="0"/>
              </a:rPr>
              <a:t>Q5. Har du hørt om </a:t>
            </a:r>
            <a:r>
              <a:rPr lang="da-DK" sz="900" i="1" dirty="0" smtClean="0">
                <a:latin typeface="Corbel" pitchFamily="34" charset="0"/>
              </a:rPr>
              <a:t>FN’s </a:t>
            </a:r>
            <a:r>
              <a:rPr lang="da-DK" sz="900" i="1" dirty="0">
                <a:latin typeface="Corbel" pitchFamily="34" charset="0"/>
              </a:rPr>
              <a:t>nye verdensmål? </a:t>
            </a:r>
          </a:p>
        </p:txBody>
      </p:sp>
      <p:sp>
        <p:nvSpPr>
          <p:cNvPr id="11" name="Tekstboks 10"/>
          <p:cNvSpPr txBox="1"/>
          <p:nvPr/>
        </p:nvSpPr>
        <p:spPr>
          <a:xfrm>
            <a:off x="332657" y="1897710"/>
            <a:ext cx="1440160" cy="246221"/>
          </a:xfrm>
          <a:prstGeom prst="rect">
            <a:avLst/>
          </a:prstGeom>
          <a:noFill/>
        </p:spPr>
        <p:txBody>
          <a:bodyPr wrap="square" lIns="91433" tIns="45717" rIns="91433" bIns="45717" rtlCol="0">
            <a:spAutoFit/>
          </a:bodyPr>
          <a:lstStyle/>
          <a:p>
            <a:r>
              <a:rPr lang="da-DK" sz="1000" dirty="0" smtClean="0">
                <a:latin typeface="Corbel" pitchFamily="34" charset="0"/>
              </a:rPr>
              <a:t>Alle tal er %</a:t>
            </a:r>
            <a:endParaRPr lang="da-DK" sz="1000" dirty="0">
              <a:latin typeface="Corbel" pitchFamily="34" charset="0"/>
            </a:endParaRPr>
          </a:p>
        </p:txBody>
      </p:sp>
      <p:sp>
        <p:nvSpPr>
          <p:cNvPr id="12" name="Tekstboks 11"/>
          <p:cNvSpPr txBox="1"/>
          <p:nvPr/>
        </p:nvSpPr>
        <p:spPr>
          <a:xfrm>
            <a:off x="332658" y="4664968"/>
            <a:ext cx="6047953" cy="1954375"/>
          </a:xfrm>
          <a:prstGeom prst="rect">
            <a:avLst/>
          </a:prstGeom>
          <a:noFill/>
        </p:spPr>
        <p:txBody>
          <a:bodyPr wrap="square" lIns="91433" tIns="45717" rIns="91433" bIns="45717" rtlCol="0">
            <a:spAutoFit/>
          </a:bodyPr>
          <a:lstStyle/>
          <a:p>
            <a:pPr marL="171437" indent="-171437" algn="just">
              <a:buFont typeface="Wingdings" panose="05000000000000000000" pitchFamily="2" charset="2"/>
              <a:buChar char="v"/>
            </a:pPr>
            <a:r>
              <a:rPr lang="da-DK" sz="1100" dirty="0">
                <a:latin typeface="Corbel" pitchFamily="34" charset="0"/>
              </a:rPr>
              <a:t>10 % af befolkningen har kendskab til </a:t>
            </a:r>
            <a:r>
              <a:rPr lang="da-DK" sz="1100" dirty="0" smtClean="0">
                <a:latin typeface="Corbel" pitchFamily="34" charset="0"/>
              </a:rPr>
              <a:t>FN’s </a:t>
            </a:r>
            <a:r>
              <a:rPr lang="da-DK" sz="1100" dirty="0">
                <a:latin typeface="Corbel" pitchFamily="34" charset="0"/>
              </a:rPr>
              <a:t>nye verdensmål. </a:t>
            </a:r>
            <a:r>
              <a:rPr lang="da-DK" sz="1100" dirty="0" smtClean="0">
                <a:latin typeface="Corbel" pitchFamily="34" charset="0"/>
              </a:rPr>
              <a:t>Kendskabet er højest </a:t>
            </a:r>
            <a:r>
              <a:rPr lang="da-DK" sz="1100" dirty="0">
                <a:latin typeface="Corbel" pitchFamily="34" charset="0"/>
              </a:rPr>
              <a:t>(15%) i den yngre aldersgruppe (18-34 år</a:t>
            </a:r>
            <a:r>
              <a:rPr lang="da-DK" sz="1100" dirty="0" smtClean="0">
                <a:latin typeface="Corbel" pitchFamily="34" charset="0"/>
              </a:rPr>
              <a:t>).</a:t>
            </a:r>
            <a:endParaRPr lang="da-DK" sz="1100" dirty="0">
              <a:latin typeface="Corbel" pitchFamily="34" charset="0"/>
            </a:endParaRP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De 35-55 årige danskere er dem, som kender mindst til FN’s verdensmål. Her kender kun 7% til målene. </a:t>
            </a:r>
          </a:p>
          <a:p>
            <a:pPr marL="171437" indent="-171437" algn="just">
              <a:buFont typeface="Wingdings" panose="05000000000000000000" pitchFamily="2" charset="2"/>
              <a:buChar char="v"/>
            </a:pPr>
            <a:endParaRPr lang="da-DK" sz="1100" dirty="0" smtClean="0">
              <a:latin typeface="Corbel" pitchFamily="34" charset="0"/>
            </a:endParaRPr>
          </a:p>
          <a:p>
            <a:pPr marL="171437" indent="-171437" algn="just">
              <a:buFont typeface="Wingdings" panose="05000000000000000000" pitchFamily="2" charset="2"/>
              <a:buChar char="v"/>
            </a:pPr>
            <a:r>
              <a:rPr lang="da-DK" sz="1100" dirty="0" smtClean="0">
                <a:latin typeface="Corbel" pitchFamily="34" charset="0"/>
              </a:rPr>
              <a:t>Kendskabet </a:t>
            </a:r>
            <a:r>
              <a:rPr lang="da-DK" sz="1100" dirty="0">
                <a:latin typeface="Corbel" pitchFamily="34" charset="0"/>
              </a:rPr>
              <a:t>til FN’s </a:t>
            </a:r>
            <a:r>
              <a:rPr lang="da-DK" sz="1100" dirty="0" smtClean="0">
                <a:latin typeface="Corbel" pitchFamily="34" charset="0"/>
              </a:rPr>
              <a:t>verdensmål </a:t>
            </a:r>
            <a:r>
              <a:rPr lang="da-DK" sz="1100" dirty="0">
                <a:latin typeface="Corbel" pitchFamily="34" charset="0"/>
              </a:rPr>
              <a:t>er </a:t>
            </a:r>
            <a:r>
              <a:rPr lang="da-DK" sz="1100" dirty="0" smtClean="0">
                <a:latin typeface="Corbel" pitchFamily="34" charset="0"/>
              </a:rPr>
              <a:t>højere </a:t>
            </a:r>
            <a:r>
              <a:rPr lang="da-DK" sz="1100" dirty="0">
                <a:latin typeface="Corbel" pitchFamily="34" charset="0"/>
              </a:rPr>
              <a:t>blandt de danske mænd end blandt de danske kvinder. </a:t>
            </a:r>
            <a:r>
              <a:rPr lang="da-DK" sz="1100" dirty="0" smtClean="0">
                <a:latin typeface="Corbel" pitchFamily="34" charset="0"/>
              </a:rPr>
              <a:t>Kendskabet </a:t>
            </a:r>
            <a:r>
              <a:rPr lang="da-DK" sz="1100" dirty="0">
                <a:latin typeface="Corbel" pitchFamily="34" charset="0"/>
              </a:rPr>
              <a:t>er på hhv. 11% og 9%. </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smtClean="0">
                <a:latin typeface="Corbel" pitchFamily="34" charset="0"/>
              </a:rPr>
              <a:t>På </a:t>
            </a:r>
            <a:r>
              <a:rPr lang="da-DK" sz="1100" dirty="0">
                <a:latin typeface="Corbel" pitchFamily="34" charset="0"/>
              </a:rPr>
              <a:t>tværs af uddannelsesniveauer kender </a:t>
            </a:r>
            <a:r>
              <a:rPr lang="da-DK" sz="1100" dirty="0" smtClean="0">
                <a:latin typeface="Corbel" pitchFamily="34" charset="0"/>
              </a:rPr>
              <a:t>dem </a:t>
            </a:r>
            <a:r>
              <a:rPr lang="da-DK" sz="1100" dirty="0">
                <a:latin typeface="Corbel" pitchFamily="34" charset="0"/>
              </a:rPr>
              <a:t>med lang videregående uddannelse </a:t>
            </a:r>
            <a:r>
              <a:rPr lang="da-DK" sz="1100" dirty="0" smtClean="0">
                <a:latin typeface="Corbel" pitchFamily="34" charset="0"/>
              </a:rPr>
              <a:t>mere </a:t>
            </a:r>
            <a:r>
              <a:rPr lang="da-DK" sz="1100" dirty="0">
                <a:latin typeface="Corbel" pitchFamily="34" charset="0"/>
              </a:rPr>
              <a:t>til FN’s </a:t>
            </a:r>
            <a:r>
              <a:rPr lang="da-DK" sz="1100" dirty="0" smtClean="0">
                <a:latin typeface="Corbel" pitchFamily="34" charset="0"/>
              </a:rPr>
              <a:t>verdensmål </a:t>
            </a:r>
            <a:r>
              <a:rPr lang="da-DK" sz="1100" dirty="0">
                <a:latin typeface="Corbel" pitchFamily="34" charset="0"/>
              </a:rPr>
              <a:t>end dem med kort/mellemlang videregående eller </a:t>
            </a:r>
            <a:r>
              <a:rPr lang="da-DK" sz="1100" dirty="0" smtClean="0">
                <a:latin typeface="Corbel" pitchFamily="34" charset="0"/>
              </a:rPr>
              <a:t>lavere uddannelse</a:t>
            </a:r>
            <a:r>
              <a:rPr lang="da-DK" sz="1100" dirty="0">
                <a:latin typeface="Corbel" pitchFamily="34" charset="0"/>
              </a:rPr>
              <a:t>.</a:t>
            </a:r>
          </a:p>
        </p:txBody>
      </p:sp>
      <p:sp>
        <p:nvSpPr>
          <p:cNvPr id="8" name="Tekstboks 7"/>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2 – Danskernes kendskab til udviklingsbistand og forhold i udviklingslandene</a:t>
            </a:r>
            <a:endParaRPr lang="da-DK" sz="1100" dirty="0">
              <a:latin typeface="Corbel" pitchFamily="34" charset="0"/>
            </a:endParaRPr>
          </a:p>
        </p:txBody>
      </p:sp>
    </p:spTree>
    <p:extLst>
      <p:ext uri="{BB962C8B-B14F-4D97-AF65-F5344CB8AC3E}">
        <p14:creationId xmlns:p14="http://schemas.microsoft.com/office/powerpoint/2010/main" val="1223953127"/>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p:cNvSpPr/>
          <p:nvPr/>
        </p:nvSpPr>
        <p:spPr>
          <a:xfrm>
            <a:off x="361459" y="2242096"/>
            <a:ext cx="6019869" cy="288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33" tIns="45717" rIns="91433" bIns="45717" rtlCol="0" anchor="ctr"/>
          <a:lstStyle/>
          <a:p>
            <a:pPr algn="ctr"/>
            <a:endParaRPr lang="da-DK"/>
          </a:p>
        </p:txBody>
      </p:sp>
      <p:pic>
        <p:nvPicPr>
          <p:cNvPr id="2" name="Billede 1"/>
          <p:cNvPicPr/>
          <p:nvPr>
            <p:extLst>
              <p:ext uri="{D42A27DB-BD31-4B8C-83A1-F6EECF244321}">
                <p14:modId xmlns:p14="http://schemas.microsoft.com/office/powerpoint/2010/main" val="170928547"/>
              </p:ext>
            </p:extLst>
          </p:nvPr>
        </p:nvPicPr>
        <p:blipFill>
          <a:blip r:embed="rId2"/>
          <a:stretch>
            <a:fillRect/>
          </a:stretch>
        </p:blipFill>
        <p:spPr>
          <a:xfrm>
            <a:off x="46587" y="2145160"/>
            <a:ext cx="6478757" cy="4248000"/>
          </a:xfrm>
          <a:prstGeom prst="rect">
            <a:avLst/>
          </a:prstGeom>
        </p:spPr>
      </p:pic>
      <p:sp>
        <p:nvSpPr>
          <p:cNvPr id="6" name="Titel 1"/>
          <p:cNvSpPr txBox="1">
            <a:spLocks/>
          </p:cNvSpPr>
          <p:nvPr/>
        </p:nvSpPr>
        <p:spPr>
          <a:xfrm>
            <a:off x="240427" y="1424609"/>
            <a:ext cx="6579474" cy="333078"/>
          </a:xfrm>
          <a:prstGeom prst="rect">
            <a:avLst/>
          </a:prstGeom>
        </p:spPr>
        <p:txBody>
          <a:bodyPr lIns="103155" tIns="51577" rIns="103155" bIns="51577"/>
          <a:lstStyle/>
          <a:p>
            <a:pPr lvl="0">
              <a:defRPr/>
            </a:pPr>
            <a:r>
              <a:rPr lang="da-DK" sz="1400" dirty="0" smtClean="0">
                <a:latin typeface="Corbel" pitchFamily="34" charset="0"/>
              </a:rPr>
              <a:t>Figur 21:</a:t>
            </a:r>
            <a:r>
              <a:rPr lang="da-DK" sz="1400" dirty="0" smtClean="0">
                <a:latin typeface="Corbel" pitchFamily="34" charset="0"/>
                <a:ea typeface="+mj-ea"/>
                <a:cs typeface="+mj-cs"/>
              </a:rPr>
              <a:t> Hvad tror du, at FN’s nye verdensmål går ud på?</a:t>
            </a:r>
            <a:endParaRPr lang="da-DK" sz="1400" dirty="0">
              <a:latin typeface="Corbel" pitchFamily="34" charset="0"/>
              <a:ea typeface="+mj-ea"/>
              <a:cs typeface="+mj-cs"/>
            </a:endParaRPr>
          </a:p>
        </p:txBody>
      </p:sp>
      <p:sp>
        <p:nvSpPr>
          <p:cNvPr id="9" name="Titel 1"/>
          <p:cNvSpPr txBox="1">
            <a:spLocks/>
          </p:cNvSpPr>
          <p:nvPr/>
        </p:nvSpPr>
        <p:spPr>
          <a:xfrm>
            <a:off x="134543" y="371451"/>
            <a:ext cx="6579474" cy="998856"/>
          </a:xfrm>
          <a:prstGeom prst="rect">
            <a:avLst/>
          </a:prstGeom>
        </p:spPr>
        <p:txBody>
          <a:bodyPr lIns="103155" tIns="51577" rIns="103155" bIns="51577"/>
          <a:lstStyle/>
          <a:p>
            <a:pPr>
              <a:defRPr/>
            </a:pPr>
            <a:r>
              <a:rPr lang="da-DK" dirty="0" smtClean="0">
                <a:latin typeface="Corbel" pitchFamily="34" charset="0"/>
                <a:ea typeface="+mj-ea"/>
                <a:cs typeface="+mj-cs"/>
              </a:rPr>
              <a:t>Kendskabet til FN's verdensmål</a:t>
            </a:r>
            <a:endParaRPr lang="da-DK" dirty="0">
              <a:latin typeface="Corbel" pitchFamily="34" charset="0"/>
              <a:ea typeface="+mj-ea"/>
              <a:cs typeface="+mj-cs"/>
            </a:endParaRPr>
          </a:p>
        </p:txBody>
      </p:sp>
      <p:sp>
        <p:nvSpPr>
          <p:cNvPr id="10" name="Tekstboks 9"/>
          <p:cNvSpPr txBox="1"/>
          <p:nvPr/>
        </p:nvSpPr>
        <p:spPr>
          <a:xfrm>
            <a:off x="333376" y="8555438"/>
            <a:ext cx="6047953" cy="230826"/>
          </a:xfrm>
          <a:prstGeom prst="rect">
            <a:avLst/>
          </a:prstGeom>
          <a:noFill/>
        </p:spPr>
        <p:txBody>
          <a:bodyPr wrap="square" lIns="91433" tIns="45717" rIns="91433" bIns="45717" rtlCol="0">
            <a:spAutoFit/>
          </a:bodyPr>
          <a:lstStyle/>
          <a:p>
            <a:r>
              <a:rPr lang="da-DK" sz="900" i="1" dirty="0" smtClean="0">
                <a:latin typeface="Corbel" pitchFamily="34" charset="0"/>
              </a:rPr>
              <a:t>Q6</a:t>
            </a:r>
            <a:r>
              <a:rPr lang="da-DK" sz="900" i="1" dirty="0">
                <a:latin typeface="Corbel" pitchFamily="34" charset="0"/>
              </a:rPr>
              <a:t>. Hvad tror du, at FN’s nye verdensmål går ud på?</a:t>
            </a:r>
          </a:p>
        </p:txBody>
      </p:sp>
      <p:sp>
        <p:nvSpPr>
          <p:cNvPr id="11" name="Tekstboks 10"/>
          <p:cNvSpPr txBox="1"/>
          <p:nvPr/>
        </p:nvSpPr>
        <p:spPr>
          <a:xfrm>
            <a:off x="332657" y="1897710"/>
            <a:ext cx="1440160" cy="246221"/>
          </a:xfrm>
          <a:prstGeom prst="rect">
            <a:avLst/>
          </a:prstGeom>
          <a:noFill/>
        </p:spPr>
        <p:txBody>
          <a:bodyPr wrap="square" lIns="91433" tIns="45717" rIns="91433" bIns="45717" rtlCol="0">
            <a:spAutoFit/>
          </a:bodyPr>
          <a:lstStyle/>
          <a:p>
            <a:r>
              <a:rPr lang="da-DK" sz="1000" dirty="0" smtClean="0">
                <a:latin typeface="Corbel" pitchFamily="34" charset="0"/>
              </a:rPr>
              <a:t>Alle tal er %</a:t>
            </a:r>
            <a:endParaRPr lang="da-DK" sz="1000" dirty="0">
              <a:latin typeface="Corbel" pitchFamily="34" charset="0"/>
            </a:endParaRPr>
          </a:p>
        </p:txBody>
      </p:sp>
      <p:sp>
        <p:nvSpPr>
          <p:cNvPr id="8" name="Tekstboks 7"/>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2 – Danskernes kendskab til udviklingsbistand og forhold i udviklingslandene</a:t>
            </a:r>
            <a:endParaRPr lang="da-DK" sz="1100" dirty="0">
              <a:latin typeface="Corbel" pitchFamily="34" charset="0"/>
            </a:endParaRPr>
          </a:p>
        </p:txBody>
      </p:sp>
      <p:sp>
        <p:nvSpPr>
          <p:cNvPr id="12" name="Tekstboks 11"/>
          <p:cNvSpPr txBox="1"/>
          <p:nvPr/>
        </p:nvSpPr>
        <p:spPr>
          <a:xfrm>
            <a:off x="332658" y="4953000"/>
            <a:ext cx="6047953" cy="1277267"/>
          </a:xfrm>
          <a:prstGeom prst="rect">
            <a:avLst/>
          </a:prstGeom>
          <a:noFill/>
        </p:spPr>
        <p:txBody>
          <a:bodyPr wrap="square" lIns="91433" tIns="45717" rIns="91433" bIns="45717" rtlCol="0">
            <a:spAutoFit/>
          </a:bodyPr>
          <a:lstStyle/>
          <a:p>
            <a:pPr marL="171437" indent="-171437" algn="just">
              <a:buFont typeface="Wingdings" panose="05000000000000000000" pitchFamily="2" charset="2"/>
              <a:buChar char="v"/>
            </a:pPr>
            <a:r>
              <a:rPr lang="da-DK" sz="1100" dirty="0" smtClean="0">
                <a:latin typeface="Corbel" pitchFamily="34" charset="0"/>
              </a:rPr>
              <a:t>Det er bred enighed i befolkningen om, at FN’s nye verdensmål er at udrydde fattigdommen og sikre en bæredygtig udvikling i verden. 73 % angiver dette. </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smtClean="0">
                <a:latin typeface="Corbel" pitchFamily="34" charset="0"/>
              </a:rPr>
              <a:t>Blandt mænd er andelen, der nævner dette udsagn, højere end tilfældet er blandt kvinder (75 % vs. 71 %).</a:t>
            </a:r>
          </a:p>
          <a:p>
            <a:pPr marL="171437" indent="-171437" algn="just">
              <a:buFont typeface="Wingdings" panose="05000000000000000000" pitchFamily="2" charset="2"/>
              <a:buChar char="v"/>
            </a:pPr>
            <a:endParaRPr lang="da-DK" sz="1100" dirty="0">
              <a:solidFill>
                <a:srgbClr val="FF0000"/>
              </a:solidFill>
              <a:latin typeface="Corbel" pitchFamily="34" charset="0"/>
            </a:endParaRPr>
          </a:p>
          <a:p>
            <a:pPr marL="171437" indent="-171437" algn="just">
              <a:buFont typeface="Wingdings" panose="05000000000000000000" pitchFamily="2" charset="2"/>
              <a:buChar char="v"/>
            </a:pPr>
            <a:endParaRPr lang="da-DK" sz="1100" dirty="0" smtClean="0">
              <a:solidFill>
                <a:srgbClr val="FF0000"/>
              </a:solidFill>
              <a:latin typeface="Corbel" pitchFamily="34" charset="0"/>
            </a:endParaRPr>
          </a:p>
        </p:txBody>
      </p:sp>
    </p:spTree>
    <p:extLst>
      <p:ext uri="{BB962C8B-B14F-4D97-AF65-F5344CB8AC3E}">
        <p14:creationId xmlns:p14="http://schemas.microsoft.com/office/powerpoint/2010/main" val="1738641431"/>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p:cNvSpPr/>
          <p:nvPr/>
        </p:nvSpPr>
        <p:spPr>
          <a:xfrm>
            <a:off x="692696" y="2247772"/>
            <a:ext cx="5472608" cy="14778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33" tIns="45717" rIns="91433" bIns="45717" rtlCol="0" anchor="ctr"/>
          <a:lstStyle/>
          <a:p>
            <a:pPr algn="ctr"/>
            <a:endParaRPr lang="da-DK"/>
          </a:p>
        </p:txBody>
      </p:sp>
      <p:sp>
        <p:nvSpPr>
          <p:cNvPr id="15" name="Rektangel 14"/>
          <p:cNvSpPr/>
          <p:nvPr/>
        </p:nvSpPr>
        <p:spPr>
          <a:xfrm>
            <a:off x="692696" y="2589855"/>
            <a:ext cx="5472608" cy="14778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33" tIns="45717" rIns="91433" bIns="45717" rtlCol="0" anchor="ctr"/>
          <a:lstStyle/>
          <a:p>
            <a:pPr algn="ctr"/>
            <a:endParaRPr lang="da-DK"/>
          </a:p>
        </p:txBody>
      </p:sp>
      <p:sp>
        <p:nvSpPr>
          <p:cNvPr id="16" name="Rektangel 15"/>
          <p:cNvSpPr/>
          <p:nvPr/>
        </p:nvSpPr>
        <p:spPr>
          <a:xfrm>
            <a:off x="692696" y="2933003"/>
            <a:ext cx="5472608" cy="14778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33" tIns="45717" rIns="91433" bIns="45717" rtlCol="0" anchor="ctr"/>
          <a:lstStyle/>
          <a:p>
            <a:pPr algn="ctr"/>
            <a:endParaRPr lang="da-DK"/>
          </a:p>
        </p:txBody>
      </p:sp>
      <p:sp>
        <p:nvSpPr>
          <p:cNvPr id="17" name="Rektangel 16"/>
          <p:cNvSpPr/>
          <p:nvPr/>
        </p:nvSpPr>
        <p:spPr>
          <a:xfrm>
            <a:off x="692696" y="3259135"/>
            <a:ext cx="5472608" cy="14778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33" tIns="45717" rIns="91433" bIns="45717" rtlCol="0" anchor="ctr"/>
          <a:lstStyle/>
          <a:p>
            <a:pPr algn="ctr"/>
            <a:endParaRPr lang="da-DK"/>
          </a:p>
        </p:txBody>
      </p:sp>
      <p:pic>
        <p:nvPicPr>
          <p:cNvPr id="3" name="Billede 2"/>
          <p:cNvPicPr/>
          <p:nvPr>
            <p:extLst>
              <p:ext uri="{D42A27DB-BD31-4B8C-83A1-F6EECF244321}">
                <p14:modId xmlns:p14="http://schemas.microsoft.com/office/powerpoint/2010/main" val="3166890910"/>
              </p:ext>
            </p:extLst>
          </p:nvPr>
        </p:nvPicPr>
        <p:blipFill>
          <a:blip r:embed="rId2"/>
          <a:stretch>
            <a:fillRect/>
          </a:stretch>
        </p:blipFill>
        <p:spPr>
          <a:xfrm>
            <a:off x="44624" y="2144688"/>
            <a:ext cx="6478757" cy="4248000"/>
          </a:xfrm>
          <a:prstGeom prst="rect">
            <a:avLst/>
          </a:prstGeom>
        </p:spPr>
      </p:pic>
      <p:sp>
        <p:nvSpPr>
          <p:cNvPr id="6" name="Titel 1"/>
          <p:cNvSpPr txBox="1">
            <a:spLocks/>
          </p:cNvSpPr>
          <p:nvPr/>
        </p:nvSpPr>
        <p:spPr>
          <a:xfrm>
            <a:off x="240427" y="1424609"/>
            <a:ext cx="6579474" cy="333078"/>
          </a:xfrm>
          <a:prstGeom prst="rect">
            <a:avLst/>
          </a:prstGeom>
        </p:spPr>
        <p:txBody>
          <a:bodyPr lIns="103155" tIns="51577" rIns="103155" bIns="51577"/>
          <a:lstStyle/>
          <a:p>
            <a:pPr lvl="0">
              <a:defRPr/>
            </a:pPr>
            <a:r>
              <a:rPr lang="da-DK" sz="1400" dirty="0" smtClean="0">
                <a:latin typeface="Corbel" pitchFamily="34" charset="0"/>
              </a:rPr>
              <a:t>Figur 22:</a:t>
            </a:r>
            <a:r>
              <a:rPr lang="da-DK" sz="1400" dirty="0" smtClean="0">
                <a:latin typeface="Corbel" pitchFamily="34" charset="0"/>
                <a:ea typeface="+mj-ea"/>
                <a:cs typeface="+mj-cs"/>
              </a:rPr>
              <a:t> Hvad tror du, at Danmark arbejder særligt på at få med i de nye mål?</a:t>
            </a:r>
            <a:endParaRPr lang="da-DK" sz="1400" dirty="0">
              <a:latin typeface="Corbel" pitchFamily="34" charset="0"/>
              <a:ea typeface="+mj-ea"/>
              <a:cs typeface="+mj-cs"/>
            </a:endParaRPr>
          </a:p>
        </p:txBody>
      </p:sp>
      <p:sp>
        <p:nvSpPr>
          <p:cNvPr id="9" name="Titel 1"/>
          <p:cNvSpPr txBox="1">
            <a:spLocks/>
          </p:cNvSpPr>
          <p:nvPr/>
        </p:nvSpPr>
        <p:spPr>
          <a:xfrm>
            <a:off x="134543" y="371451"/>
            <a:ext cx="6579474" cy="998856"/>
          </a:xfrm>
          <a:prstGeom prst="rect">
            <a:avLst/>
          </a:prstGeom>
        </p:spPr>
        <p:txBody>
          <a:bodyPr lIns="103155" tIns="51577" rIns="103155" bIns="51577"/>
          <a:lstStyle/>
          <a:p>
            <a:pPr>
              <a:defRPr/>
            </a:pPr>
            <a:r>
              <a:rPr lang="da-DK" dirty="0" smtClean="0">
                <a:latin typeface="Corbel" pitchFamily="34" charset="0"/>
                <a:ea typeface="+mj-ea"/>
                <a:cs typeface="+mj-cs"/>
              </a:rPr>
              <a:t>Kendskabet til FN's verdensmål</a:t>
            </a:r>
            <a:endParaRPr lang="da-DK" dirty="0">
              <a:latin typeface="Corbel" pitchFamily="34" charset="0"/>
              <a:ea typeface="+mj-ea"/>
              <a:cs typeface="+mj-cs"/>
            </a:endParaRPr>
          </a:p>
        </p:txBody>
      </p:sp>
      <p:sp>
        <p:nvSpPr>
          <p:cNvPr id="10" name="Tekstboks 9"/>
          <p:cNvSpPr txBox="1"/>
          <p:nvPr/>
        </p:nvSpPr>
        <p:spPr>
          <a:xfrm>
            <a:off x="333376" y="8555438"/>
            <a:ext cx="6047953" cy="369326"/>
          </a:xfrm>
          <a:prstGeom prst="rect">
            <a:avLst/>
          </a:prstGeom>
          <a:noFill/>
        </p:spPr>
        <p:txBody>
          <a:bodyPr wrap="square" lIns="91433" tIns="45717" rIns="91433" bIns="45717" rtlCol="0">
            <a:spAutoFit/>
          </a:bodyPr>
          <a:lstStyle/>
          <a:p>
            <a:r>
              <a:rPr lang="da-DK" sz="900" i="1" dirty="0" smtClean="0">
                <a:latin typeface="Corbel" pitchFamily="34" charset="0"/>
              </a:rPr>
              <a:t>Q7</a:t>
            </a:r>
            <a:r>
              <a:rPr lang="da-DK" sz="900" i="1" dirty="0">
                <a:latin typeface="Corbel" pitchFamily="34" charset="0"/>
              </a:rPr>
              <a:t>. I år skal alle lande mødes i FN og enes om en række nye verdensmål. Hvad tror du, at Danmark arbejder særligt på at få med i de nye mål</a:t>
            </a:r>
            <a:r>
              <a:rPr lang="da-DK" sz="900" i="1" dirty="0" smtClean="0">
                <a:latin typeface="Corbel" pitchFamily="34" charset="0"/>
              </a:rPr>
              <a:t>? (De danske prioriteter er markeret med grå baggrund i figuren).</a:t>
            </a:r>
            <a:endParaRPr lang="da-DK" sz="900" i="1" dirty="0">
              <a:latin typeface="Corbel" pitchFamily="34" charset="0"/>
            </a:endParaRPr>
          </a:p>
        </p:txBody>
      </p:sp>
      <p:sp>
        <p:nvSpPr>
          <p:cNvPr id="11" name="Tekstboks 10"/>
          <p:cNvSpPr txBox="1"/>
          <p:nvPr/>
        </p:nvSpPr>
        <p:spPr>
          <a:xfrm>
            <a:off x="332657" y="1897710"/>
            <a:ext cx="1440160" cy="246221"/>
          </a:xfrm>
          <a:prstGeom prst="rect">
            <a:avLst/>
          </a:prstGeom>
          <a:noFill/>
        </p:spPr>
        <p:txBody>
          <a:bodyPr wrap="square" lIns="91433" tIns="45717" rIns="91433" bIns="45717" rtlCol="0">
            <a:spAutoFit/>
          </a:bodyPr>
          <a:lstStyle/>
          <a:p>
            <a:r>
              <a:rPr lang="da-DK" sz="1000" dirty="0" smtClean="0">
                <a:latin typeface="Corbel" pitchFamily="34" charset="0"/>
              </a:rPr>
              <a:t>Alle tal er %</a:t>
            </a:r>
            <a:endParaRPr lang="da-DK" sz="1000" dirty="0">
              <a:latin typeface="Corbel" pitchFamily="34" charset="0"/>
            </a:endParaRPr>
          </a:p>
        </p:txBody>
      </p:sp>
      <p:sp>
        <p:nvSpPr>
          <p:cNvPr id="8" name="Tekstboks 7"/>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2 – Danskernes kendskab til udviklingsbistand og forhold i udviklingslandene</a:t>
            </a:r>
            <a:endParaRPr lang="da-DK" sz="1100" dirty="0">
              <a:latin typeface="Corbel" pitchFamily="34" charset="0"/>
            </a:endParaRPr>
          </a:p>
        </p:txBody>
      </p:sp>
      <p:sp>
        <p:nvSpPr>
          <p:cNvPr id="12" name="Tekstboks 11"/>
          <p:cNvSpPr txBox="1"/>
          <p:nvPr/>
        </p:nvSpPr>
        <p:spPr>
          <a:xfrm>
            <a:off x="332658" y="4953000"/>
            <a:ext cx="6047953" cy="1615821"/>
          </a:xfrm>
          <a:prstGeom prst="rect">
            <a:avLst/>
          </a:prstGeom>
          <a:noFill/>
        </p:spPr>
        <p:txBody>
          <a:bodyPr wrap="square" lIns="91433" tIns="45717" rIns="91433" bIns="45717" rtlCol="0">
            <a:spAutoFit/>
          </a:bodyPr>
          <a:lstStyle/>
          <a:p>
            <a:pPr marL="171437" indent="-171437" algn="just">
              <a:buFont typeface="Wingdings" panose="05000000000000000000" pitchFamily="2" charset="2"/>
              <a:buChar char="v"/>
            </a:pPr>
            <a:r>
              <a:rPr lang="da-DK" sz="1100" dirty="0" smtClean="0">
                <a:latin typeface="Corbel" pitchFamily="34" charset="0"/>
              </a:rPr>
              <a:t>Danskerne mener især, at der er tre forhold, som Danmark arbejder særligt på at få med i de nye mål. Det er skole/uddannelse, rent drikkevand samt bæredygtig udvikling og grøn vækst i alle lande.</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smtClean="0">
                <a:latin typeface="Corbel" pitchFamily="34" charset="0"/>
              </a:rPr>
              <a:t>Specielt kvinderne mener, at Danmark arbejder særligt </a:t>
            </a:r>
            <a:r>
              <a:rPr lang="da-DK" sz="1100" dirty="0">
                <a:latin typeface="Corbel" pitchFamily="34" charset="0"/>
              </a:rPr>
              <a:t>på </a:t>
            </a:r>
            <a:r>
              <a:rPr lang="da-DK" sz="1100" dirty="0" smtClean="0">
                <a:latin typeface="Corbel" pitchFamily="34" charset="0"/>
              </a:rPr>
              <a:t>skole/uddannelse og adgangen til </a:t>
            </a:r>
            <a:r>
              <a:rPr lang="da-DK" sz="1100" dirty="0">
                <a:latin typeface="Corbel" pitchFamily="34" charset="0"/>
              </a:rPr>
              <a:t>rent </a:t>
            </a:r>
            <a:r>
              <a:rPr lang="da-DK" sz="1100" dirty="0" smtClean="0">
                <a:latin typeface="Corbel" pitchFamily="34" charset="0"/>
              </a:rPr>
              <a:t>drikkevand (hhv. 59 % vs. 52 % og 56 % vs. 51 %). Andelen af danskere i den øverste aldersgruppe, 56+ år, mener også i højere grad, at Danmark arbejder særligt på adgangen til rent drikkevand.</a:t>
            </a:r>
          </a:p>
          <a:p>
            <a:pPr marL="171437" indent="-171437" algn="just">
              <a:buFont typeface="Wingdings" panose="05000000000000000000" pitchFamily="2" charset="2"/>
              <a:buChar char="v"/>
            </a:pPr>
            <a:endParaRPr lang="da-DK" sz="1100" dirty="0">
              <a:solidFill>
                <a:srgbClr val="FF0000"/>
              </a:solidFill>
              <a:latin typeface="Corbel" pitchFamily="34" charset="0"/>
            </a:endParaRPr>
          </a:p>
          <a:p>
            <a:pPr marL="171437" indent="-171437" algn="just">
              <a:buFont typeface="Wingdings" panose="05000000000000000000" pitchFamily="2" charset="2"/>
              <a:buChar char="v"/>
            </a:pPr>
            <a:endParaRPr lang="da-DK" sz="1100" dirty="0" smtClean="0">
              <a:solidFill>
                <a:srgbClr val="FF0000"/>
              </a:solidFill>
              <a:latin typeface="Corbel" pitchFamily="34" charset="0"/>
            </a:endParaRPr>
          </a:p>
        </p:txBody>
      </p:sp>
    </p:spTree>
    <p:extLst>
      <p:ext uri="{BB962C8B-B14F-4D97-AF65-F5344CB8AC3E}">
        <p14:creationId xmlns:p14="http://schemas.microsoft.com/office/powerpoint/2010/main" val="3674646199"/>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noChangeArrowheads="1"/>
          </p:cNvPicPr>
          <p:nvPr>
            <p:extLst>
              <p:ext uri="{D42A27DB-BD31-4B8C-83A1-F6EECF244321}">
                <p14:modId xmlns:p14="http://schemas.microsoft.com/office/powerpoint/2010/main" val="4188692131"/>
              </p:ext>
            </p:extLst>
          </p:nvPr>
        </p:nvPicPr>
        <p:blipFill>
          <a:blip r:embed="rId2"/>
          <a:srcRect/>
          <a:stretch>
            <a:fillRect/>
          </a:stretch>
        </p:blipFill>
        <p:spPr bwMode="auto">
          <a:xfrm>
            <a:off x="381000" y="2323880"/>
            <a:ext cx="6472238" cy="4244975"/>
          </a:xfrm>
          <a:prstGeom prst="rect">
            <a:avLst/>
          </a:prstGeom>
          <a:noFill/>
          <a:extLst>
            <a:ext uri="{909E8E84-426E-40DD-AFC4-6F175D3DCCD1}">
              <a14:hiddenFill xmlns:a14="http://schemas.microsoft.com/office/drawing/2010/main">
                <a:solidFill>
                  <a:srgbClr val="FFFFFF"/>
                </a:solidFill>
              </a14:hiddenFill>
            </a:ext>
          </a:extLst>
        </p:spPr>
      </p:pic>
      <p:pic>
        <p:nvPicPr>
          <p:cNvPr id="5" name="Billede 4"/>
          <p:cNvPicPr>
            <a:picLocks noChangeAspect="1" noChangeArrowheads="1"/>
          </p:cNvPicPr>
          <p:nvPr>
            <p:extLst>
              <p:ext uri="{D42A27DB-BD31-4B8C-83A1-F6EECF244321}">
                <p14:modId xmlns:p14="http://schemas.microsoft.com/office/powerpoint/2010/main" val="987365292"/>
              </p:ext>
            </p:extLst>
          </p:nvPr>
        </p:nvPicPr>
        <p:blipFill>
          <a:blip r:embed="rId3"/>
          <a:srcRect/>
          <a:stretch>
            <a:fillRect/>
          </a:stretch>
        </p:blipFill>
        <p:spPr bwMode="auto">
          <a:xfrm>
            <a:off x="388939" y="5290823"/>
            <a:ext cx="6473825" cy="4244975"/>
          </a:xfrm>
          <a:prstGeom prst="rect">
            <a:avLst/>
          </a:prstGeom>
          <a:noFill/>
          <a:extLst>
            <a:ext uri="{909E8E84-426E-40DD-AFC4-6F175D3DCCD1}">
              <a14:hiddenFill xmlns:a14="http://schemas.microsoft.com/office/drawing/2010/main">
                <a:solidFill>
                  <a:srgbClr val="FFFFFF"/>
                </a:solidFill>
              </a14:hiddenFill>
            </a:ext>
          </a:extLst>
        </p:spPr>
      </p:pic>
      <p:sp>
        <p:nvSpPr>
          <p:cNvPr id="12" name="Tekstboks 11"/>
          <p:cNvSpPr txBox="1"/>
          <p:nvPr/>
        </p:nvSpPr>
        <p:spPr>
          <a:xfrm>
            <a:off x="332658" y="6393160"/>
            <a:ext cx="6047953" cy="2292929"/>
          </a:xfrm>
          <a:prstGeom prst="rect">
            <a:avLst/>
          </a:prstGeom>
          <a:noFill/>
        </p:spPr>
        <p:txBody>
          <a:bodyPr wrap="square" lIns="91433" tIns="45717" rIns="91433" bIns="45717" rtlCol="0">
            <a:spAutoFit/>
          </a:bodyPr>
          <a:lstStyle/>
          <a:p>
            <a:pPr marL="171437" indent="-171437" algn="just">
              <a:buFont typeface="Wingdings" panose="05000000000000000000" pitchFamily="2" charset="2"/>
              <a:buChar char="v"/>
            </a:pPr>
            <a:r>
              <a:rPr lang="da-DK" sz="1100" dirty="0">
                <a:latin typeface="Corbel" pitchFamily="34" charset="0"/>
              </a:rPr>
              <a:t>Andelen af danskerne, der ikke ved/ikke kan huske, hvornår de sidst har hørt om udviklingsbistand, er steget fra 35% til 38</a:t>
            </a:r>
            <a:r>
              <a:rPr lang="da-DK" sz="1100" dirty="0" smtClean="0">
                <a:latin typeface="Corbel" pitchFamily="34" charset="0"/>
              </a:rPr>
              <a:t>% i 2015. </a:t>
            </a:r>
            <a:r>
              <a:rPr lang="da-DK" sz="1100" dirty="0">
                <a:latin typeface="Corbel" pitchFamily="34" charset="0"/>
              </a:rPr>
              <a:t>Der har været stigende tendens de sidste tre år til, at man ikke ved/ikke kan huske, hvornår man sidst har hørt om udviklingsbistand. Det er dog stadig knap halvdelen af befolkningen, der har hørt om dette inden for den seneste måned. </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12% af alle med kendskab til Danida har hørt om Danida inden for den seneste måned. Dette er et fald på </a:t>
            </a:r>
            <a:r>
              <a:rPr lang="da-DK" sz="1100" dirty="0" smtClean="0">
                <a:latin typeface="Corbel" pitchFamily="34" charset="0"/>
              </a:rPr>
              <a:t>3 procentpoint </a:t>
            </a:r>
            <a:r>
              <a:rPr lang="da-DK" sz="1100" dirty="0">
                <a:latin typeface="Corbel" pitchFamily="34" charset="0"/>
              </a:rPr>
              <a:t>i forhold til 2014. 65% kan ikke huske, hvornår de sidst har hørt om Danida. </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Over halvdelen af de ældre (56+ år) og over halvdelen af mændene kan huske at have hørt om udviklingsbistand inden for den seneste måned, hvilket er over den gennemsnitlige opfattelse.</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For </a:t>
            </a:r>
            <a:r>
              <a:rPr lang="da-DK" sz="1100" dirty="0" smtClean="0">
                <a:latin typeface="Corbel" pitchFamily="34" charset="0"/>
              </a:rPr>
              <a:t>personer </a:t>
            </a:r>
            <a:r>
              <a:rPr lang="da-DK" sz="1100" dirty="0">
                <a:latin typeface="Corbel" pitchFamily="34" charset="0"/>
              </a:rPr>
              <a:t>med kendskab til Danida, er det hovedsageligt de yngre (18-34 år) og mændene, der har hørt om Danida inden for den seneste måned, hhv. 16% og 14%.</a:t>
            </a:r>
          </a:p>
        </p:txBody>
      </p:sp>
      <p:sp>
        <p:nvSpPr>
          <p:cNvPr id="14" name="Titel 1"/>
          <p:cNvSpPr txBox="1">
            <a:spLocks/>
          </p:cNvSpPr>
          <p:nvPr/>
        </p:nvSpPr>
        <p:spPr>
          <a:xfrm>
            <a:off x="246603" y="1855704"/>
            <a:ext cx="6579474" cy="333078"/>
          </a:xfrm>
          <a:prstGeom prst="rect">
            <a:avLst/>
          </a:prstGeom>
        </p:spPr>
        <p:txBody>
          <a:bodyPr lIns="103155" tIns="51577" rIns="103155" bIns="51577"/>
          <a:lstStyle/>
          <a:p>
            <a:pPr lvl="0">
              <a:defRPr/>
            </a:pPr>
            <a:r>
              <a:rPr lang="da-DK" sz="1400" dirty="0" smtClean="0">
                <a:latin typeface="Corbel" pitchFamily="34" charset="0"/>
                <a:ea typeface="+mj-ea"/>
                <a:cs typeface="+mj-cs"/>
              </a:rPr>
              <a:t>… udviklingsbistand?</a:t>
            </a:r>
            <a:endParaRPr lang="da-DK" sz="1400" dirty="0">
              <a:latin typeface="Corbel" pitchFamily="34" charset="0"/>
              <a:ea typeface="+mj-ea"/>
              <a:cs typeface="+mj-cs"/>
            </a:endParaRPr>
          </a:p>
        </p:txBody>
      </p:sp>
      <p:sp>
        <p:nvSpPr>
          <p:cNvPr id="6" name="Titel 1"/>
          <p:cNvSpPr txBox="1">
            <a:spLocks/>
          </p:cNvSpPr>
          <p:nvPr/>
        </p:nvSpPr>
        <p:spPr>
          <a:xfrm>
            <a:off x="240427" y="1424609"/>
            <a:ext cx="6579474" cy="333078"/>
          </a:xfrm>
          <a:prstGeom prst="rect">
            <a:avLst/>
          </a:prstGeom>
        </p:spPr>
        <p:txBody>
          <a:bodyPr lIns="103155" tIns="51577" rIns="103155" bIns="51577"/>
          <a:lstStyle/>
          <a:p>
            <a:pPr lvl="0">
              <a:defRPr/>
            </a:pPr>
            <a:r>
              <a:rPr lang="da-DK" sz="1400" dirty="0" smtClean="0">
                <a:latin typeface="Corbel" pitchFamily="34" charset="0"/>
              </a:rPr>
              <a:t>Figur 23</a:t>
            </a:r>
            <a:r>
              <a:rPr lang="da-DK" sz="1400" dirty="0" smtClean="0">
                <a:latin typeface="Corbel" pitchFamily="34" charset="0"/>
                <a:ea typeface="+mj-ea"/>
                <a:cs typeface="+mj-cs"/>
              </a:rPr>
              <a:t>: </a:t>
            </a:r>
            <a:r>
              <a:rPr lang="da-DK" sz="1400" dirty="0">
                <a:latin typeface="Corbel" pitchFamily="34" charset="0"/>
                <a:ea typeface="+mj-ea"/>
                <a:cs typeface="+mj-cs"/>
              </a:rPr>
              <a:t>Hvornår har du sidst set, hørt eller læst noget </a:t>
            </a:r>
            <a:r>
              <a:rPr lang="da-DK" sz="1400" dirty="0" smtClean="0">
                <a:latin typeface="Corbel" pitchFamily="34" charset="0"/>
                <a:ea typeface="+mj-ea"/>
                <a:cs typeface="+mj-cs"/>
              </a:rPr>
              <a:t>om…</a:t>
            </a:r>
            <a:endParaRPr lang="da-DK" sz="1400" dirty="0">
              <a:latin typeface="Corbel" pitchFamily="34" charset="0"/>
              <a:ea typeface="+mj-ea"/>
              <a:cs typeface="+mj-cs"/>
            </a:endParaRPr>
          </a:p>
        </p:txBody>
      </p:sp>
      <p:sp>
        <p:nvSpPr>
          <p:cNvPr id="9" name="Titel 1"/>
          <p:cNvSpPr txBox="1">
            <a:spLocks/>
          </p:cNvSpPr>
          <p:nvPr/>
        </p:nvSpPr>
        <p:spPr>
          <a:xfrm>
            <a:off x="134543" y="371451"/>
            <a:ext cx="6579474" cy="1838836"/>
          </a:xfrm>
          <a:prstGeom prst="rect">
            <a:avLst/>
          </a:prstGeom>
        </p:spPr>
        <p:txBody>
          <a:bodyPr lIns="103155" tIns="51577" rIns="103155" bIns="51577"/>
          <a:lstStyle/>
          <a:p>
            <a:pPr>
              <a:defRPr/>
            </a:pPr>
            <a:r>
              <a:rPr lang="da-DK" dirty="0" smtClean="0">
                <a:latin typeface="Corbel" pitchFamily="34" charset="0"/>
                <a:ea typeface="+mj-ea"/>
                <a:cs typeface="+mj-cs"/>
              </a:rPr>
              <a:t>Hvor ofte hører danskerne om udviklingsbistand?</a:t>
            </a:r>
          </a:p>
        </p:txBody>
      </p:sp>
      <p:sp>
        <p:nvSpPr>
          <p:cNvPr id="10" name="Tekstboks 9"/>
          <p:cNvSpPr txBox="1"/>
          <p:nvPr/>
        </p:nvSpPr>
        <p:spPr>
          <a:xfrm>
            <a:off x="333376" y="8783883"/>
            <a:ext cx="6047953" cy="369326"/>
          </a:xfrm>
          <a:prstGeom prst="rect">
            <a:avLst/>
          </a:prstGeom>
          <a:noFill/>
        </p:spPr>
        <p:txBody>
          <a:bodyPr wrap="square" lIns="91433" tIns="45717" rIns="91433" bIns="45717" rtlCol="0">
            <a:spAutoFit/>
          </a:bodyPr>
          <a:lstStyle/>
          <a:p>
            <a:r>
              <a:rPr lang="da-DK" sz="900" i="1" dirty="0">
                <a:latin typeface="Corbel" pitchFamily="34" charset="0"/>
              </a:rPr>
              <a:t>Q24. Hvornår har du sidst set, hørt eller læst noget om udviklingsbistand</a:t>
            </a:r>
            <a:r>
              <a:rPr lang="da-DK" sz="900" i="1" dirty="0" smtClean="0">
                <a:latin typeface="Corbel" pitchFamily="34" charset="0"/>
              </a:rPr>
              <a:t>?</a:t>
            </a:r>
          </a:p>
          <a:p>
            <a:r>
              <a:rPr lang="da-DK" sz="900" i="1" dirty="0">
                <a:latin typeface="Corbel" pitchFamily="34" charset="0"/>
              </a:rPr>
              <a:t>Q25. Hvornår har du sidst set, hørt eller læst noget om Danida</a:t>
            </a:r>
            <a:r>
              <a:rPr lang="da-DK" sz="900" i="1" dirty="0" smtClean="0">
                <a:latin typeface="Corbel" pitchFamily="34" charset="0"/>
              </a:rPr>
              <a:t>? (kun stillet til folk med kendskab til Danida)</a:t>
            </a:r>
            <a:endParaRPr lang="da-DK" sz="900" i="1" dirty="0">
              <a:latin typeface="Corbel" pitchFamily="34" charset="0"/>
            </a:endParaRPr>
          </a:p>
        </p:txBody>
      </p:sp>
      <p:sp>
        <p:nvSpPr>
          <p:cNvPr id="11" name="Tekstboks 10"/>
          <p:cNvSpPr txBox="1"/>
          <p:nvPr/>
        </p:nvSpPr>
        <p:spPr>
          <a:xfrm>
            <a:off x="332657" y="2130434"/>
            <a:ext cx="1440160" cy="246221"/>
          </a:xfrm>
          <a:prstGeom prst="rect">
            <a:avLst/>
          </a:prstGeom>
          <a:noFill/>
        </p:spPr>
        <p:txBody>
          <a:bodyPr wrap="square" lIns="91433" tIns="45717" rIns="91433" bIns="45717" rtlCol="0">
            <a:spAutoFit/>
          </a:bodyPr>
          <a:lstStyle/>
          <a:p>
            <a:r>
              <a:rPr lang="da-DK" sz="1000" dirty="0" smtClean="0">
                <a:latin typeface="Corbel" pitchFamily="34" charset="0"/>
              </a:rPr>
              <a:t>Alle tal er %</a:t>
            </a:r>
            <a:endParaRPr lang="da-DK" sz="1000" dirty="0">
              <a:latin typeface="Corbel" pitchFamily="34" charset="0"/>
            </a:endParaRPr>
          </a:p>
        </p:txBody>
      </p:sp>
      <p:sp>
        <p:nvSpPr>
          <p:cNvPr id="15" name="Titel 1"/>
          <p:cNvSpPr txBox="1">
            <a:spLocks/>
          </p:cNvSpPr>
          <p:nvPr/>
        </p:nvSpPr>
        <p:spPr>
          <a:xfrm>
            <a:off x="247948" y="5097017"/>
            <a:ext cx="6579474" cy="333078"/>
          </a:xfrm>
          <a:prstGeom prst="rect">
            <a:avLst/>
          </a:prstGeom>
        </p:spPr>
        <p:txBody>
          <a:bodyPr lIns="103155" tIns="51577" rIns="103155" bIns="51577"/>
          <a:lstStyle/>
          <a:p>
            <a:pPr lvl="0">
              <a:defRPr/>
            </a:pPr>
            <a:r>
              <a:rPr lang="da-DK" sz="1400" dirty="0" smtClean="0">
                <a:latin typeface="Corbel" pitchFamily="34" charset="0"/>
                <a:ea typeface="+mj-ea"/>
                <a:cs typeface="+mj-cs"/>
              </a:rPr>
              <a:t>… Danida?</a:t>
            </a:r>
            <a:endParaRPr lang="da-DK" sz="1400" dirty="0">
              <a:latin typeface="Corbel" pitchFamily="34" charset="0"/>
              <a:ea typeface="+mj-ea"/>
              <a:cs typeface="+mj-cs"/>
            </a:endParaRPr>
          </a:p>
        </p:txBody>
      </p:sp>
      <p:sp>
        <p:nvSpPr>
          <p:cNvPr id="13" name="Tekstboks 12"/>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2 – Danskernes kendskab til udviklingsbistand og forhold i udviklingslandene</a:t>
            </a:r>
            <a:endParaRPr lang="da-DK" sz="1100" dirty="0">
              <a:latin typeface="Corbel" pitchFamily="34" charset="0"/>
            </a:endParaRPr>
          </a:p>
        </p:txBody>
      </p:sp>
    </p:spTree>
    <p:extLst>
      <p:ext uri="{BB962C8B-B14F-4D97-AF65-F5344CB8AC3E}">
        <p14:creationId xmlns:p14="http://schemas.microsoft.com/office/powerpoint/2010/main" val="2295281399"/>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noChangeArrowheads="1"/>
          </p:cNvPicPr>
          <p:nvPr>
            <p:extLst>
              <p:ext uri="{D42A27DB-BD31-4B8C-83A1-F6EECF244321}">
                <p14:modId xmlns:p14="http://schemas.microsoft.com/office/powerpoint/2010/main" val="2907663871"/>
              </p:ext>
            </p:extLst>
          </p:nvPr>
        </p:nvPicPr>
        <p:blipFill>
          <a:blip r:embed="rId2"/>
          <a:srcRect/>
          <a:stretch>
            <a:fillRect/>
          </a:stretch>
        </p:blipFill>
        <p:spPr bwMode="auto">
          <a:xfrm>
            <a:off x="365126" y="2037085"/>
            <a:ext cx="6681788" cy="4383088"/>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txBox="1">
            <a:spLocks/>
          </p:cNvSpPr>
          <p:nvPr/>
        </p:nvSpPr>
        <p:spPr>
          <a:xfrm>
            <a:off x="240427" y="1424609"/>
            <a:ext cx="6579474" cy="333078"/>
          </a:xfrm>
          <a:prstGeom prst="rect">
            <a:avLst/>
          </a:prstGeom>
        </p:spPr>
        <p:txBody>
          <a:bodyPr lIns="103155" tIns="51577" rIns="103155" bIns="51577"/>
          <a:lstStyle/>
          <a:p>
            <a:pPr lvl="0">
              <a:defRPr/>
            </a:pPr>
            <a:r>
              <a:rPr lang="da-DK" sz="1400" dirty="0" smtClean="0">
                <a:latin typeface="Corbel" pitchFamily="34" charset="0"/>
              </a:rPr>
              <a:t>Figur 24</a:t>
            </a:r>
            <a:r>
              <a:rPr lang="da-DK" sz="1400" dirty="0" smtClean="0">
                <a:latin typeface="Corbel" pitchFamily="34" charset="0"/>
                <a:ea typeface="+mj-ea"/>
                <a:cs typeface="+mj-cs"/>
              </a:rPr>
              <a:t>: Har du hørt om Verdens Bedste Nyheder?</a:t>
            </a:r>
            <a:endParaRPr lang="da-DK" sz="1400" dirty="0">
              <a:latin typeface="Corbel" pitchFamily="34" charset="0"/>
              <a:ea typeface="+mj-ea"/>
              <a:cs typeface="+mj-cs"/>
            </a:endParaRPr>
          </a:p>
        </p:txBody>
      </p:sp>
      <p:sp>
        <p:nvSpPr>
          <p:cNvPr id="9" name="Titel 1"/>
          <p:cNvSpPr txBox="1">
            <a:spLocks/>
          </p:cNvSpPr>
          <p:nvPr/>
        </p:nvSpPr>
        <p:spPr>
          <a:xfrm>
            <a:off x="134543" y="371451"/>
            <a:ext cx="6579474" cy="998856"/>
          </a:xfrm>
          <a:prstGeom prst="rect">
            <a:avLst/>
          </a:prstGeom>
        </p:spPr>
        <p:txBody>
          <a:bodyPr lIns="103155" tIns="51577" rIns="103155" bIns="51577"/>
          <a:lstStyle/>
          <a:p>
            <a:pPr>
              <a:defRPr/>
            </a:pPr>
            <a:r>
              <a:rPr lang="da-DK" dirty="0" smtClean="0">
                <a:latin typeface="Corbel" pitchFamily="34" charset="0"/>
                <a:ea typeface="+mj-ea"/>
                <a:cs typeface="+mj-cs"/>
              </a:rPr>
              <a:t>Kendskab til Verdens Bedste Nyheder</a:t>
            </a:r>
            <a:endParaRPr lang="da-DK" dirty="0">
              <a:latin typeface="Corbel" pitchFamily="34" charset="0"/>
              <a:ea typeface="+mj-ea"/>
              <a:cs typeface="+mj-cs"/>
            </a:endParaRPr>
          </a:p>
        </p:txBody>
      </p:sp>
      <p:sp>
        <p:nvSpPr>
          <p:cNvPr id="10" name="Tekstboks 9"/>
          <p:cNvSpPr txBox="1"/>
          <p:nvPr/>
        </p:nvSpPr>
        <p:spPr>
          <a:xfrm>
            <a:off x="333376" y="8555438"/>
            <a:ext cx="6047953" cy="230832"/>
          </a:xfrm>
          <a:prstGeom prst="rect">
            <a:avLst/>
          </a:prstGeom>
          <a:noFill/>
        </p:spPr>
        <p:txBody>
          <a:bodyPr wrap="square" lIns="91433" tIns="45717" rIns="91433" bIns="45717" rtlCol="0">
            <a:spAutoFit/>
          </a:bodyPr>
          <a:lstStyle/>
          <a:p>
            <a:r>
              <a:rPr lang="da-DK" sz="900" i="1" dirty="0" smtClean="0">
                <a:latin typeface="Corbel" pitchFamily="34" charset="0"/>
              </a:rPr>
              <a:t>Q26. </a:t>
            </a:r>
            <a:r>
              <a:rPr lang="da-DK" sz="900" i="1" dirty="0">
                <a:latin typeface="Corbel" pitchFamily="34" charset="0"/>
              </a:rPr>
              <a:t>Har du hørt om Verdens Bedste Nyheder?</a:t>
            </a:r>
          </a:p>
        </p:txBody>
      </p:sp>
      <p:sp>
        <p:nvSpPr>
          <p:cNvPr id="11" name="Tekstboks 10"/>
          <p:cNvSpPr txBox="1"/>
          <p:nvPr/>
        </p:nvSpPr>
        <p:spPr>
          <a:xfrm>
            <a:off x="332657" y="1826461"/>
            <a:ext cx="1440160" cy="246221"/>
          </a:xfrm>
          <a:prstGeom prst="rect">
            <a:avLst/>
          </a:prstGeom>
          <a:noFill/>
        </p:spPr>
        <p:txBody>
          <a:bodyPr wrap="square" lIns="91433" tIns="45717" rIns="91433" bIns="45717" rtlCol="0">
            <a:spAutoFit/>
          </a:bodyPr>
          <a:lstStyle/>
          <a:p>
            <a:r>
              <a:rPr lang="da-DK" sz="1000" dirty="0" smtClean="0">
                <a:latin typeface="Corbel" pitchFamily="34" charset="0"/>
              </a:rPr>
              <a:t>Alle tal er %</a:t>
            </a:r>
            <a:endParaRPr lang="da-DK" sz="1000" dirty="0">
              <a:latin typeface="Corbel" pitchFamily="34" charset="0"/>
            </a:endParaRPr>
          </a:p>
        </p:txBody>
      </p:sp>
      <p:sp>
        <p:nvSpPr>
          <p:cNvPr id="12" name="Tekstboks 11"/>
          <p:cNvSpPr txBox="1"/>
          <p:nvPr/>
        </p:nvSpPr>
        <p:spPr>
          <a:xfrm>
            <a:off x="332658" y="5385600"/>
            <a:ext cx="6047953" cy="1954375"/>
          </a:xfrm>
          <a:prstGeom prst="rect">
            <a:avLst/>
          </a:prstGeom>
          <a:noFill/>
        </p:spPr>
        <p:txBody>
          <a:bodyPr wrap="square" lIns="91433" tIns="45717" rIns="91433" bIns="45717" rtlCol="0">
            <a:spAutoFit/>
          </a:bodyPr>
          <a:lstStyle/>
          <a:p>
            <a:pPr marL="171437" indent="-171437" algn="just">
              <a:buFont typeface="Wingdings" panose="05000000000000000000" pitchFamily="2" charset="2"/>
              <a:buChar char="v"/>
            </a:pPr>
            <a:r>
              <a:rPr lang="da-DK" sz="1100" dirty="0">
                <a:latin typeface="Corbel" pitchFamily="34" charset="0"/>
              </a:rPr>
              <a:t>Kendskabet til Verdens Bedste Nyheder er lavt, </a:t>
            </a:r>
            <a:r>
              <a:rPr lang="da-DK" sz="1100" dirty="0" smtClean="0">
                <a:latin typeface="Corbel" pitchFamily="34" charset="0"/>
              </a:rPr>
              <a:t>men billedet er det samme som sidste år.</a:t>
            </a:r>
            <a:endParaRPr lang="da-DK" sz="1100" dirty="0">
              <a:latin typeface="Corbel" pitchFamily="34" charset="0"/>
            </a:endParaRP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Kendskabet er </a:t>
            </a:r>
            <a:r>
              <a:rPr lang="da-DK" sz="1100" dirty="0" smtClean="0">
                <a:latin typeface="Corbel" pitchFamily="34" charset="0"/>
              </a:rPr>
              <a:t>højere blandt den yngre del af befolkningen (især 18-34 år). </a:t>
            </a:r>
            <a:r>
              <a:rPr lang="da-DK" sz="1100" dirty="0">
                <a:latin typeface="Corbel" pitchFamily="34" charset="0"/>
              </a:rPr>
              <a:t>26% af de 18-34 årige har kendskab til Verdens Bedste Nyheder, 17% af de 35-55 årige og 8% blandt de 56+ årige.</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Der kan ikke identificeres nogen </a:t>
            </a:r>
            <a:r>
              <a:rPr lang="da-DK" sz="1100" dirty="0" smtClean="0">
                <a:latin typeface="Corbel" pitchFamily="34" charset="0"/>
              </a:rPr>
              <a:t>forskelle i kendskabet til </a:t>
            </a:r>
            <a:r>
              <a:rPr lang="da-DK" sz="1100" dirty="0">
                <a:latin typeface="Corbel" pitchFamily="34" charset="0"/>
              </a:rPr>
              <a:t>Verdens Bedste Nyheder blandt kvinder og mænd. </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smtClean="0">
                <a:latin typeface="Corbel" pitchFamily="34" charset="0"/>
              </a:rPr>
              <a:t>Dem</a:t>
            </a:r>
            <a:r>
              <a:rPr lang="da-DK" sz="1100" dirty="0">
                <a:latin typeface="Corbel" pitchFamily="34" charset="0"/>
              </a:rPr>
              <a:t>, som har hørt om Verdens Bedste </a:t>
            </a:r>
            <a:r>
              <a:rPr lang="da-DK" sz="1100" dirty="0" smtClean="0">
                <a:latin typeface="Corbel" pitchFamily="34" charset="0"/>
              </a:rPr>
              <a:t>Nyheder, </a:t>
            </a:r>
            <a:r>
              <a:rPr lang="da-DK" sz="1100" dirty="0">
                <a:latin typeface="Corbel" pitchFamily="34" charset="0"/>
              </a:rPr>
              <a:t>har i større grad en længere videregående uddannelse. Der er en tendens til, at jo </a:t>
            </a:r>
            <a:r>
              <a:rPr lang="da-DK" sz="1100" dirty="0" smtClean="0">
                <a:latin typeface="Corbel" pitchFamily="34" charset="0"/>
              </a:rPr>
              <a:t>kortere </a:t>
            </a:r>
            <a:r>
              <a:rPr lang="da-DK" sz="1100" dirty="0">
                <a:latin typeface="Corbel" pitchFamily="34" charset="0"/>
              </a:rPr>
              <a:t>uddannelse man har, jo </a:t>
            </a:r>
            <a:r>
              <a:rPr lang="da-DK" sz="1100" dirty="0" smtClean="0">
                <a:latin typeface="Corbel" pitchFamily="34" charset="0"/>
              </a:rPr>
              <a:t>mindre sandsynligt er det, at man har hørt om </a:t>
            </a:r>
            <a:r>
              <a:rPr lang="da-DK" sz="1100" dirty="0">
                <a:latin typeface="Corbel" pitchFamily="34" charset="0"/>
              </a:rPr>
              <a:t>Verdens Bedste Nyheder. </a:t>
            </a:r>
          </a:p>
        </p:txBody>
      </p:sp>
      <p:sp>
        <p:nvSpPr>
          <p:cNvPr id="8" name="Tekstboks 7"/>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2 – Danskernes kendskab til udviklingsbistand og forhold i udviklingslandene</a:t>
            </a:r>
            <a:endParaRPr lang="da-DK" sz="1100" dirty="0">
              <a:latin typeface="Corbel" pitchFamily="34" charset="0"/>
            </a:endParaRPr>
          </a:p>
        </p:txBody>
      </p:sp>
    </p:spTree>
    <p:extLst>
      <p:ext uri="{BB962C8B-B14F-4D97-AF65-F5344CB8AC3E}">
        <p14:creationId xmlns:p14="http://schemas.microsoft.com/office/powerpoint/2010/main" val="1499121452"/>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543" y="371451"/>
            <a:ext cx="6579474" cy="1711219"/>
          </a:xfrm>
        </p:spPr>
        <p:txBody>
          <a:bodyPr/>
          <a:lstStyle/>
          <a:p>
            <a:r>
              <a:rPr lang="da-DK" sz="1800" b="1" dirty="0" smtClean="0"/>
              <a:t>Indledning – Om undersøgelsen</a:t>
            </a:r>
            <a:endParaRPr lang="da-DK" sz="1800" b="1" dirty="0"/>
          </a:p>
        </p:txBody>
      </p:sp>
      <p:sp>
        <p:nvSpPr>
          <p:cNvPr id="3" name="Tekstboks 2"/>
          <p:cNvSpPr txBox="1"/>
          <p:nvPr/>
        </p:nvSpPr>
        <p:spPr>
          <a:xfrm>
            <a:off x="333376" y="1447200"/>
            <a:ext cx="6263977" cy="6769100"/>
          </a:xfrm>
          <a:prstGeom prst="rect">
            <a:avLst/>
          </a:prstGeom>
          <a:noFill/>
        </p:spPr>
        <p:txBody>
          <a:bodyPr wrap="square" lIns="91433" tIns="45717" rIns="91433" bIns="45717" rtlCol="0">
            <a:noAutofit/>
          </a:bodyPr>
          <a:lstStyle/>
          <a:p>
            <a:pPr algn="just"/>
            <a:r>
              <a:rPr lang="da-DK" sz="1400" b="1" dirty="0" smtClean="0">
                <a:latin typeface="Corbel" panose="020B0503020204020204" pitchFamily="34" charset="0"/>
              </a:rPr>
              <a:t>Undersøgelsens formål</a:t>
            </a:r>
          </a:p>
          <a:p>
            <a:pPr algn="just"/>
            <a:endParaRPr lang="da-DK" sz="1100" dirty="0">
              <a:latin typeface="Corbel" panose="020B0503020204020204" pitchFamily="34" charset="0"/>
            </a:endParaRPr>
          </a:p>
          <a:p>
            <a:pPr algn="just"/>
            <a:r>
              <a:rPr lang="da-DK" sz="1100" dirty="0" smtClean="0">
                <a:latin typeface="Corbel" panose="020B0503020204020204" pitchFamily="34" charset="0"/>
              </a:rPr>
              <a:t>Det overordnede formål med undersøgelsen er at belyse danskernes holdninger og kendskab til udviklingsbistand og forholdene i udviklingslandene. </a:t>
            </a:r>
          </a:p>
          <a:p>
            <a:pPr algn="just"/>
            <a:endParaRPr lang="da-DK" sz="1100" dirty="0">
              <a:latin typeface="Corbel" panose="020B0503020204020204" pitchFamily="34" charset="0"/>
            </a:endParaRPr>
          </a:p>
          <a:p>
            <a:pPr algn="just"/>
            <a:r>
              <a:rPr lang="da-DK" sz="1100" dirty="0" smtClean="0">
                <a:latin typeface="Corbel" panose="020B0503020204020204" pitchFamily="34" charset="0"/>
              </a:rPr>
              <a:t>Denne rapport indeholder således informationer om danskernes:</a:t>
            </a:r>
          </a:p>
          <a:p>
            <a:pPr algn="just"/>
            <a:endParaRPr lang="da-DK" sz="1100" dirty="0">
              <a:latin typeface="Corbel" panose="020B0503020204020204" pitchFamily="34" charset="0"/>
            </a:endParaRPr>
          </a:p>
          <a:p>
            <a:pPr marL="228582" indent="-228582" algn="just">
              <a:buAutoNum type="arabicParenR"/>
            </a:pPr>
            <a:r>
              <a:rPr lang="da-DK" sz="1100" dirty="0" smtClean="0">
                <a:latin typeface="Corbel" panose="020B0503020204020204" pitchFamily="34" charset="0"/>
              </a:rPr>
              <a:t>Overordnede holdninger til udviklingsbistand</a:t>
            </a:r>
          </a:p>
          <a:p>
            <a:pPr marL="228582" indent="-228582" algn="just">
              <a:buAutoNum type="arabicParenR"/>
            </a:pPr>
            <a:r>
              <a:rPr lang="da-DK" sz="1100" dirty="0" smtClean="0">
                <a:latin typeface="Corbel" panose="020B0503020204020204" pitchFamily="34" charset="0"/>
              </a:rPr>
              <a:t>Holdninger til en række udsagn vedrørende udviklingsbistand</a:t>
            </a:r>
          </a:p>
          <a:p>
            <a:pPr marL="228582" indent="-228582" algn="just">
              <a:buAutoNum type="arabicParenR"/>
            </a:pPr>
            <a:r>
              <a:rPr lang="da-DK" sz="1100" dirty="0" smtClean="0">
                <a:latin typeface="Corbel" panose="020B0503020204020204" pitchFamily="34" charset="0"/>
              </a:rPr>
              <a:t>Kendskab til udviklingsbistand og forholdene i udviklingslandene</a:t>
            </a:r>
          </a:p>
          <a:p>
            <a:pPr algn="just"/>
            <a:endParaRPr lang="da-DK" sz="1100" dirty="0">
              <a:latin typeface="Corbel" panose="020B0503020204020204" pitchFamily="34" charset="0"/>
            </a:endParaRPr>
          </a:p>
          <a:p>
            <a:pPr algn="just"/>
            <a:endParaRPr lang="da-DK" sz="1100" dirty="0" smtClean="0">
              <a:latin typeface="Corbel" panose="020B0503020204020204" pitchFamily="34" charset="0"/>
            </a:endParaRPr>
          </a:p>
          <a:p>
            <a:pPr algn="just"/>
            <a:r>
              <a:rPr lang="da-DK" sz="1100" dirty="0">
                <a:latin typeface="Corbel" panose="020B0503020204020204" pitchFamily="34" charset="0"/>
              </a:rPr>
              <a:t>Denne rapport ligger i forlængelse af tidligere års </a:t>
            </a:r>
            <a:r>
              <a:rPr lang="da-DK" sz="1100" dirty="0" smtClean="0">
                <a:latin typeface="Corbel" panose="020B0503020204020204" pitchFamily="34" charset="0"/>
              </a:rPr>
              <a:t>undersøgelser. </a:t>
            </a:r>
            <a:r>
              <a:rPr lang="da-DK" sz="1100" dirty="0">
                <a:latin typeface="Corbel" panose="020B0503020204020204" pitchFamily="34" charset="0"/>
              </a:rPr>
              <a:t>Hvor det er muligt, er der inkluderet tal fra tidligere års undersøgelser. I de fleste tilfælde kigger vi på udvikling fra 2012 til 2015. Enkelte steder er der alene fokus på resultater fra 2014 for at skabe et så overskueligt billede som muligt. </a:t>
            </a:r>
          </a:p>
          <a:p>
            <a:pPr algn="just"/>
            <a:endParaRPr lang="da-DK" sz="1100" dirty="0" smtClean="0">
              <a:latin typeface="Corbel" panose="020B0503020204020204" pitchFamily="34" charset="0"/>
            </a:endParaRPr>
          </a:p>
          <a:p>
            <a:pPr algn="just"/>
            <a:r>
              <a:rPr lang="da-DK" sz="1100" dirty="0" smtClean="0">
                <a:latin typeface="Corbel" panose="020B0503020204020204" pitchFamily="34" charset="0"/>
              </a:rPr>
              <a:t>I lighed med tidligere år er der gennemført en segmentering på baggrund af kendskab og holdninger til udviklingsbistand. Disse segmenter er således belyst i forhold til særlige karakteristika for hvert segment samt udviklingen i disse karakteristika ift. resultaterne fra 2014. De fem segmenter, der arbejdes med, er </a:t>
            </a:r>
            <a:r>
              <a:rPr lang="da-DK" sz="1100" i="1" dirty="0" smtClean="0">
                <a:latin typeface="Corbel" panose="020B0503020204020204" pitchFamily="34" charset="0"/>
              </a:rPr>
              <a:t>De overbeviste</a:t>
            </a:r>
            <a:r>
              <a:rPr lang="da-DK" sz="1100" dirty="0" smtClean="0">
                <a:latin typeface="Corbel" panose="020B0503020204020204" pitchFamily="34" charset="0"/>
              </a:rPr>
              <a:t>, </a:t>
            </a:r>
            <a:r>
              <a:rPr lang="da-DK" sz="1100" i="1" dirty="0" smtClean="0">
                <a:latin typeface="Corbel" panose="020B0503020204020204" pitchFamily="34" charset="0"/>
              </a:rPr>
              <a:t>De positive</a:t>
            </a:r>
            <a:r>
              <a:rPr lang="da-DK" sz="1100" dirty="0" smtClean="0">
                <a:latin typeface="Corbel" panose="020B0503020204020204" pitchFamily="34" charset="0"/>
              </a:rPr>
              <a:t>, </a:t>
            </a:r>
            <a:r>
              <a:rPr lang="da-DK" sz="1100" i="1" dirty="0" smtClean="0">
                <a:latin typeface="Corbel" panose="020B0503020204020204" pitchFamily="34" charset="0"/>
              </a:rPr>
              <a:t>De tillidsfulde</a:t>
            </a:r>
            <a:r>
              <a:rPr lang="da-DK" sz="1100" dirty="0" smtClean="0">
                <a:latin typeface="Corbel" panose="020B0503020204020204" pitchFamily="34" charset="0"/>
              </a:rPr>
              <a:t>, </a:t>
            </a:r>
            <a:r>
              <a:rPr lang="da-DK" sz="1100" i="1" dirty="0" smtClean="0">
                <a:latin typeface="Corbel" panose="020B0503020204020204" pitchFamily="34" charset="0"/>
              </a:rPr>
              <a:t>De skeptiske </a:t>
            </a:r>
            <a:r>
              <a:rPr lang="da-DK" sz="1100" dirty="0" smtClean="0">
                <a:latin typeface="Corbel" panose="020B0503020204020204" pitchFamily="34" charset="0"/>
              </a:rPr>
              <a:t>og </a:t>
            </a:r>
            <a:r>
              <a:rPr lang="da-DK" sz="1100" i="1" dirty="0" smtClean="0">
                <a:latin typeface="Corbel" panose="020B0503020204020204" pitchFamily="34" charset="0"/>
              </a:rPr>
              <a:t>De negative</a:t>
            </a:r>
            <a:r>
              <a:rPr lang="da-DK" sz="1100" dirty="0" smtClean="0">
                <a:latin typeface="Corbel" panose="020B0503020204020204" pitchFamily="34" charset="0"/>
              </a:rPr>
              <a:t>.</a:t>
            </a:r>
          </a:p>
          <a:p>
            <a:pPr algn="just"/>
            <a:endParaRPr lang="da-DK" sz="1100" dirty="0">
              <a:latin typeface="Corbel" panose="020B0503020204020204" pitchFamily="34" charset="0"/>
            </a:endParaRPr>
          </a:p>
          <a:p>
            <a:pPr algn="just"/>
            <a:endParaRPr lang="da-DK" sz="1400" b="1" dirty="0" smtClean="0">
              <a:latin typeface="Corbel" panose="020B0503020204020204" pitchFamily="34" charset="0"/>
            </a:endParaRPr>
          </a:p>
          <a:p>
            <a:pPr algn="just"/>
            <a:r>
              <a:rPr lang="da-DK" sz="1400" b="1" dirty="0" smtClean="0">
                <a:latin typeface="Corbel" panose="020B0503020204020204" pitchFamily="34" charset="0"/>
              </a:rPr>
              <a:t>Metode</a:t>
            </a:r>
          </a:p>
          <a:p>
            <a:pPr algn="just"/>
            <a:endParaRPr lang="da-DK" sz="1100" dirty="0" smtClean="0">
              <a:latin typeface="Corbel" panose="020B0503020204020204" pitchFamily="34" charset="0"/>
            </a:endParaRPr>
          </a:p>
          <a:p>
            <a:pPr algn="just"/>
            <a:r>
              <a:rPr lang="da-DK" sz="1100" dirty="0" smtClean="0">
                <a:latin typeface="Corbel" panose="020B0503020204020204" pitchFamily="34" charset="0"/>
              </a:rPr>
              <a:t>Til at belyse undersøgelsens formål har der været anvendt et spørgeskema med ca. 30 spørgsmål.  Den gennemsnitlige interviewtid har været på ca. 12 minutter.</a:t>
            </a:r>
          </a:p>
          <a:p>
            <a:pPr algn="just"/>
            <a:endParaRPr lang="da-DK" sz="1000" dirty="0">
              <a:latin typeface="Corbel" panose="020B0503020204020204" pitchFamily="34" charset="0"/>
            </a:endParaRPr>
          </a:p>
          <a:p>
            <a:pPr algn="just"/>
            <a:r>
              <a:rPr lang="da-DK" sz="1100" dirty="0" smtClean="0">
                <a:latin typeface="Corbel" panose="020B0503020204020204" pitchFamily="34" charset="0"/>
              </a:rPr>
              <a:t>D</a:t>
            </a:r>
            <a:r>
              <a:rPr lang="da-DK" sz="1100" dirty="0">
                <a:latin typeface="Corbel" panose="020B0503020204020204" pitchFamily="34" charset="0"/>
              </a:rPr>
              <a:t>er er gennemført </a:t>
            </a:r>
            <a:r>
              <a:rPr lang="da-DK" sz="1100" dirty="0" smtClean="0">
                <a:latin typeface="Corbel" panose="020B0503020204020204" pitchFamily="34" charset="0"/>
              </a:rPr>
              <a:t>3.619 </a:t>
            </a:r>
            <a:r>
              <a:rPr lang="da-DK" sz="1100" dirty="0">
                <a:latin typeface="Corbel" panose="020B0503020204020204" pitchFamily="34" charset="0"/>
              </a:rPr>
              <a:t>interviews, hvilket skaber et særdeles robust </a:t>
            </a:r>
            <a:r>
              <a:rPr lang="da-DK" sz="1100" dirty="0" smtClean="0">
                <a:latin typeface="Corbel" panose="020B0503020204020204" pitchFamily="34" charset="0"/>
              </a:rPr>
              <a:t>statistisk </a:t>
            </a:r>
            <a:r>
              <a:rPr lang="da-DK" sz="1100" dirty="0">
                <a:latin typeface="Corbel" panose="020B0503020204020204" pitchFamily="34" charset="0"/>
              </a:rPr>
              <a:t>grundlag for </a:t>
            </a:r>
            <a:r>
              <a:rPr lang="da-DK" sz="1100" dirty="0" err="1" smtClean="0">
                <a:latin typeface="Corbel" panose="020B0503020204020204" pitchFamily="34" charset="0"/>
              </a:rPr>
              <a:t>under-søgelsens</a:t>
            </a:r>
            <a:r>
              <a:rPr lang="da-DK" sz="1100" dirty="0" smtClean="0">
                <a:latin typeface="Corbel" panose="020B0503020204020204" pitchFamily="34" charset="0"/>
              </a:rPr>
              <a:t> </a:t>
            </a:r>
            <a:r>
              <a:rPr lang="da-DK" sz="1100" dirty="0">
                <a:latin typeface="Corbel" panose="020B0503020204020204" pitchFamily="34" charset="0"/>
              </a:rPr>
              <a:t>resultater. </a:t>
            </a:r>
            <a:r>
              <a:rPr lang="da-DK" sz="1100" dirty="0" smtClean="0">
                <a:latin typeface="Corbel" panose="020B0503020204020204" pitchFamily="34" charset="0"/>
              </a:rPr>
              <a:t>Den maksimale statistiske usikkerhed er således på +/- 1,6 procentpoint på totaler. I tilfælde, hvor summen af andele afviger fra 100%, skyldes dette afrundinger. Den </a:t>
            </a:r>
            <a:r>
              <a:rPr lang="da-DK" sz="1100" dirty="0">
                <a:latin typeface="Corbel" panose="020B0503020204020204" pitchFamily="34" charset="0"/>
              </a:rPr>
              <a:t>store mængde interviews betyder også, at det er muligt at dykke dybere ned i de enkelte segmenters holdning til og viden om udviklingsbistand. Data er indsamlet online gennem </a:t>
            </a:r>
            <a:r>
              <a:rPr lang="da-DK" sz="1100" dirty="0" err="1" smtClean="0">
                <a:latin typeface="Corbel" panose="020B0503020204020204" pitchFamily="34" charset="0"/>
              </a:rPr>
              <a:t>Wilkes</a:t>
            </a:r>
            <a:r>
              <a:rPr lang="da-DK" sz="1100" dirty="0" smtClean="0">
                <a:latin typeface="Corbel" panose="020B0503020204020204" pitchFamily="34" charset="0"/>
              </a:rPr>
              <a:t> </a:t>
            </a:r>
            <a:r>
              <a:rPr lang="da-DK" sz="1100" dirty="0">
                <a:latin typeface="Corbel" panose="020B0503020204020204" pitchFamily="34" charset="0"/>
              </a:rPr>
              <a:t>onlinepanel, Wilke </a:t>
            </a:r>
            <a:r>
              <a:rPr lang="da-DK" sz="1100" dirty="0" err="1">
                <a:latin typeface="Corbel" panose="020B0503020204020204" pitchFamily="34" charset="0"/>
              </a:rPr>
              <a:t>Wisdom</a:t>
            </a:r>
            <a:r>
              <a:rPr lang="da-DK" sz="1100" dirty="0">
                <a:latin typeface="Corbel" panose="020B0503020204020204" pitchFamily="34" charset="0"/>
              </a:rPr>
              <a:t>. </a:t>
            </a:r>
          </a:p>
          <a:p>
            <a:pPr algn="just"/>
            <a:endParaRPr lang="da-DK" sz="1100" dirty="0" smtClean="0">
              <a:latin typeface="Corbel" panose="020B0503020204020204" pitchFamily="34" charset="0"/>
            </a:endParaRPr>
          </a:p>
          <a:p>
            <a:pPr algn="just"/>
            <a:r>
              <a:rPr lang="da-DK" sz="1100" dirty="0" smtClean="0">
                <a:latin typeface="Corbel" panose="020B0503020204020204" pitchFamily="34" charset="0"/>
              </a:rPr>
              <a:t>Der er indsamlet data i perioden 15. april til 28. oktober 2015. Den samlede indsamlingsperiode har  været underopdelt i 7 indsamlingsperioder. Dette er gjort for at sikre, at enkeltstående hændelser, og den opmærksomhed de har fået i medierne, ikke ville påvirke al data og således give et skævt øjebliksbillede af danskernes holdning til udviklingsbistand.</a:t>
            </a:r>
            <a:endParaRPr lang="da-DK" sz="1100" dirty="0">
              <a:latin typeface="Corbel" panose="020B0503020204020204" pitchFamily="34" charset="0"/>
            </a:endParaRPr>
          </a:p>
          <a:p>
            <a:pPr algn="just"/>
            <a:endParaRPr lang="da-DK" sz="1100" dirty="0">
              <a:latin typeface="Corbel" panose="020B0503020204020204" pitchFamily="34" charset="0"/>
            </a:endParaRPr>
          </a:p>
          <a:p>
            <a:pPr algn="just"/>
            <a:r>
              <a:rPr lang="da-DK" sz="1100" dirty="0">
                <a:latin typeface="Corbel" panose="020B0503020204020204" pitchFamily="34" charset="0"/>
              </a:rPr>
              <a:t>Data er vejet, så dette er repræsentativt for Danmarks befolkning på køn, alder </a:t>
            </a:r>
            <a:r>
              <a:rPr lang="da-DK" sz="1100" dirty="0" smtClean="0">
                <a:latin typeface="Corbel" panose="020B0503020204020204" pitchFamily="34" charset="0"/>
              </a:rPr>
              <a:t>og </a:t>
            </a:r>
            <a:r>
              <a:rPr lang="da-DK" sz="1100" dirty="0">
                <a:latin typeface="Corbel" panose="020B0503020204020204" pitchFamily="34" charset="0"/>
              </a:rPr>
              <a:t>5 regioner.  Desuden er data </a:t>
            </a:r>
            <a:r>
              <a:rPr lang="da-DK" sz="1100" dirty="0" smtClean="0">
                <a:latin typeface="Corbel" panose="020B0503020204020204" pitchFamily="34" charset="0"/>
              </a:rPr>
              <a:t>vejet, </a:t>
            </a:r>
            <a:r>
              <a:rPr lang="da-DK" sz="1100" dirty="0">
                <a:latin typeface="Corbel" panose="020B0503020204020204" pitchFamily="34" charset="0"/>
              </a:rPr>
              <a:t>så </a:t>
            </a:r>
            <a:r>
              <a:rPr lang="da-DK" sz="1100" dirty="0" smtClean="0">
                <a:latin typeface="Corbel" panose="020B0503020204020204" pitchFamily="34" charset="0"/>
              </a:rPr>
              <a:t>fordelingen </a:t>
            </a:r>
            <a:r>
              <a:rPr lang="da-DK" sz="1100" dirty="0">
                <a:latin typeface="Corbel" panose="020B0503020204020204" pitchFamily="34" charset="0"/>
              </a:rPr>
              <a:t>på uddannelse svarer til undersøgelsen for </a:t>
            </a:r>
            <a:r>
              <a:rPr lang="da-DK" sz="1100" dirty="0" smtClean="0">
                <a:latin typeface="Corbel" panose="020B0503020204020204" pitchFamily="34" charset="0"/>
              </a:rPr>
              <a:t>2013 og 2014. </a:t>
            </a:r>
            <a:r>
              <a:rPr lang="da-DK" sz="1100" dirty="0">
                <a:latin typeface="Corbel" panose="020B0503020204020204" pitchFamily="34" charset="0"/>
              </a:rPr>
              <a:t>Dette er gjort, fordi uddannelsesniveau gennemsnitligt har betydning for holdning til udviklingsbistand, og derigennem skaber vi det bedste grundlag for at sammenligne resultaterne. </a:t>
            </a:r>
          </a:p>
          <a:p>
            <a:pPr algn="just"/>
            <a:endParaRPr lang="da-DK" sz="1100" dirty="0">
              <a:latin typeface="Corbel" panose="020B0503020204020204" pitchFamily="34" charset="0"/>
            </a:endParaRPr>
          </a:p>
          <a:p>
            <a:pPr algn="just"/>
            <a:endParaRPr lang="da-DK" sz="1100" dirty="0" smtClean="0">
              <a:latin typeface="Corbel" panose="020B0503020204020204" pitchFamily="34" charset="0"/>
            </a:endParaRPr>
          </a:p>
          <a:p>
            <a:pPr algn="just"/>
            <a:endParaRPr lang="da-DK" sz="1100" dirty="0">
              <a:latin typeface="Corbel" panose="020B0503020204020204" pitchFamily="34" charset="0"/>
            </a:endParaRPr>
          </a:p>
          <a:p>
            <a:pPr algn="just"/>
            <a:endParaRPr lang="da-DK" sz="1100" dirty="0" smtClean="0">
              <a:latin typeface="Corbel" panose="020B0503020204020204" pitchFamily="34" charset="0"/>
            </a:endParaRPr>
          </a:p>
          <a:p>
            <a:pPr algn="just"/>
            <a:endParaRPr lang="da-DK" sz="1100" dirty="0">
              <a:latin typeface="Corbel" panose="020B0503020204020204" pitchFamily="34" charset="0"/>
            </a:endParaRPr>
          </a:p>
          <a:p>
            <a:pPr algn="just"/>
            <a:endParaRPr lang="da-DK" sz="1100" dirty="0">
              <a:latin typeface="Corbel" panose="020B0503020204020204" pitchFamily="34" charset="0"/>
            </a:endParaRPr>
          </a:p>
          <a:p>
            <a:pPr algn="just"/>
            <a:endParaRPr lang="da-DK" sz="1100" dirty="0" smtClean="0">
              <a:latin typeface="Corbel" panose="020B0503020204020204" pitchFamily="34" charset="0"/>
            </a:endParaRPr>
          </a:p>
          <a:p>
            <a:pPr algn="just"/>
            <a:endParaRPr lang="da-DK" sz="1100" dirty="0">
              <a:latin typeface="Corbel" panose="020B0503020204020204" pitchFamily="34" charset="0"/>
            </a:endParaRPr>
          </a:p>
          <a:p>
            <a:pPr algn="just"/>
            <a:endParaRPr lang="da-DK" sz="1100" dirty="0" smtClean="0">
              <a:latin typeface="Corbel" panose="020B0503020204020204" pitchFamily="34" charset="0"/>
            </a:endParaRPr>
          </a:p>
          <a:p>
            <a:pPr algn="just"/>
            <a:endParaRPr lang="da-DK" sz="1100" dirty="0">
              <a:latin typeface="Corbel" panose="020B0503020204020204" pitchFamily="34" charset="0"/>
            </a:endParaRPr>
          </a:p>
          <a:p>
            <a:pPr algn="just"/>
            <a:endParaRPr lang="da-DK" sz="1100" dirty="0" smtClean="0">
              <a:latin typeface="Corbel" panose="020B0503020204020204" pitchFamily="34" charset="0"/>
            </a:endParaRPr>
          </a:p>
          <a:p>
            <a:pPr algn="just"/>
            <a:endParaRPr lang="da-DK" sz="1100" dirty="0">
              <a:latin typeface="Corbel" panose="020B0503020204020204" pitchFamily="34" charset="0"/>
            </a:endParaRPr>
          </a:p>
        </p:txBody>
      </p:sp>
    </p:spTree>
    <p:extLst>
      <p:ext uri="{BB962C8B-B14F-4D97-AF65-F5344CB8AC3E}">
        <p14:creationId xmlns:p14="http://schemas.microsoft.com/office/powerpoint/2010/main" val="2543527762"/>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p:cNvSpPr>
            <a:spLocks noGrp="1"/>
          </p:cNvSpPr>
          <p:nvPr>
            <p:ph type="body" sz="quarter" idx="13"/>
          </p:nvPr>
        </p:nvSpPr>
        <p:spPr/>
        <p:txBody>
          <a:bodyPr/>
          <a:lstStyle/>
          <a:p>
            <a:r>
              <a:rPr lang="da-DK" dirty="0" smtClean="0"/>
              <a:t>Del 3</a:t>
            </a:r>
          </a:p>
          <a:p>
            <a:r>
              <a:rPr lang="da-DK" sz="3900" dirty="0" smtClean="0"/>
              <a:t>Segmenter</a:t>
            </a:r>
            <a:endParaRPr lang="da-DK" sz="3900" dirty="0"/>
          </a:p>
        </p:txBody>
      </p:sp>
    </p:spTree>
    <p:extLst>
      <p:ext uri="{BB962C8B-B14F-4D97-AF65-F5344CB8AC3E}">
        <p14:creationId xmlns:p14="http://schemas.microsoft.com/office/powerpoint/2010/main" val="1018172689"/>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p:cNvSpPr txBox="1">
            <a:spLocks/>
          </p:cNvSpPr>
          <p:nvPr/>
        </p:nvSpPr>
        <p:spPr>
          <a:xfrm>
            <a:off x="240427" y="1064569"/>
            <a:ext cx="6579474" cy="649077"/>
          </a:xfrm>
          <a:prstGeom prst="rect">
            <a:avLst/>
          </a:prstGeom>
        </p:spPr>
        <p:txBody>
          <a:bodyPr lIns="103155" tIns="51577" rIns="103155" bIns="51577"/>
          <a:lstStyle/>
          <a:p>
            <a:pPr>
              <a:defRPr/>
            </a:pPr>
            <a:r>
              <a:rPr lang="da-DK" sz="1400" b="1" dirty="0" smtClean="0">
                <a:latin typeface="Corbel" pitchFamily="34" charset="0"/>
                <a:ea typeface="+mj-ea"/>
                <a:cs typeface="+mj-cs"/>
              </a:rPr>
              <a:t>Definition af segmenter</a:t>
            </a:r>
          </a:p>
          <a:p>
            <a:pPr>
              <a:defRPr/>
            </a:pPr>
            <a:endParaRPr lang="da-DK" sz="1400" dirty="0" smtClean="0">
              <a:latin typeface="Corbel" pitchFamily="34" charset="0"/>
              <a:ea typeface="+mj-ea"/>
              <a:cs typeface="+mj-cs"/>
            </a:endParaRPr>
          </a:p>
          <a:p>
            <a:pPr>
              <a:defRPr/>
            </a:pPr>
            <a:r>
              <a:rPr lang="da-DK" sz="1100" dirty="0" smtClean="0">
                <a:latin typeface="Corbel" pitchFamily="34" charset="0"/>
                <a:ea typeface="+mj-ea"/>
                <a:cs typeface="+mj-cs"/>
              </a:rPr>
              <a:t>I lighed med tidligere år inddeles danskerne i fem segmenter. De fem segmenter er dannet ud fra fokus på 2 dimensioner:</a:t>
            </a:r>
          </a:p>
          <a:p>
            <a:pPr>
              <a:defRPr/>
            </a:pPr>
            <a:endParaRPr lang="da-DK" sz="1100" dirty="0" smtClean="0">
              <a:latin typeface="Corbel" pitchFamily="34" charset="0"/>
              <a:ea typeface="+mj-ea"/>
              <a:cs typeface="+mj-cs"/>
            </a:endParaRPr>
          </a:p>
          <a:p>
            <a:pPr marL="342874" indent="-342874">
              <a:buFontTx/>
              <a:buAutoNum type="arabicParenR"/>
              <a:defRPr/>
            </a:pPr>
            <a:r>
              <a:rPr lang="da-DK" sz="1100" b="1" dirty="0" smtClean="0">
                <a:latin typeface="Corbel" pitchFamily="34" charset="0"/>
                <a:ea typeface="+mj-ea"/>
                <a:cs typeface="+mj-cs"/>
              </a:rPr>
              <a:t>Det subjektive kendskab til udviklingsbistand</a:t>
            </a:r>
          </a:p>
          <a:p>
            <a:pPr lvl="1">
              <a:defRPr/>
            </a:pPr>
            <a:r>
              <a:rPr lang="da-DK" sz="1100" i="1" dirty="0" smtClean="0">
                <a:latin typeface="Corbel" pitchFamily="34" charset="0"/>
                <a:ea typeface="+mj-ea"/>
                <a:cs typeface="+mj-cs"/>
              </a:rPr>
              <a:t>Hvordan </a:t>
            </a:r>
            <a:r>
              <a:rPr lang="da-DK" sz="1100" i="1" dirty="0">
                <a:latin typeface="Corbel" pitchFamily="34" charset="0"/>
                <a:ea typeface="+mj-ea"/>
                <a:cs typeface="+mj-cs"/>
              </a:rPr>
              <a:t>vil du bedømme din egen viden om udviklingsbistand og forholdene i udviklingslandene</a:t>
            </a:r>
            <a:r>
              <a:rPr lang="da-DK" sz="1100" i="1" dirty="0" smtClean="0">
                <a:latin typeface="Corbel" pitchFamily="34" charset="0"/>
                <a:ea typeface="+mj-ea"/>
                <a:cs typeface="+mj-cs"/>
              </a:rPr>
              <a:t>?</a:t>
            </a:r>
          </a:p>
          <a:p>
            <a:pPr lvl="1">
              <a:defRPr/>
            </a:pPr>
            <a:endParaRPr lang="da-DK" sz="1100" i="1" dirty="0" smtClean="0">
              <a:latin typeface="Corbel" pitchFamily="34" charset="0"/>
              <a:ea typeface="+mj-ea"/>
              <a:cs typeface="+mj-cs"/>
            </a:endParaRPr>
          </a:p>
          <a:p>
            <a:pPr marL="342874" indent="-342874">
              <a:buFontTx/>
              <a:buAutoNum type="arabicParenR"/>
              <a:defRPr/>
            </a:pPr>
            <a:r>
              <a:rPr lang="da-DK" sz="1100" b="1" dirty="0" smtClean="0">
                <a:latin typeface="Corbel" pitchFamily="34" charset="0"/>
                <a:ea typeface="+mj-ea"/>
                <a:cs typeface="+mj-cs"/>
              </a:rPr>
              <a:t>Den overordnede holdning til udviklingsbistand  </a:t>
            </a:r>
          </a:p>
          <a:p>
            <a:pPr>
              <a:defRPr/>
            </a:pPr>
            <a:r>
              <a:rPr lang="da-DK" sz="1100" dirty="0" smtClean="0">
                <a:latin typeface="Corbel" pitchFamily="34" charset="0"/>
                <a:ea typeface="+mj-ea"/>
                <a:cs typeface="+mj-cs"/>
              </a:rPr>
              <a:t>	</a:t>
            </a:r>
            <a:r>
              <a:rPr lang="da-DK" sz="1100" i="1" dirty="0" smtClean="0">
                <a:latin typeface="Corbel" pitchFamily="34" charset="0"/>
                <a:ea typeface="+mj-ea"/>
                <a:cs typeface="+mj-cs"/>
              </a:rPr>
              <a:t>Er </a:t>
            </a:r>
            <a:r>
              <a:rPr lang="da-DK" sz="1100" i="1" dirty="0">
                <a:latin typeface="Corbel" pitchFamily="34" charset="0"/>
                <a:ea typeface="+mj-ea"/>
                <a:cs typeface="+mj-cs"/>
              </a:rPr>
              <a:t>du tilhænger eller modstander af, at Danmark giver udviklingsbistand?</a:t>
            </a:r>
          </a:p>
          <a:p>
            <a:pPr>
              <a:defRPr/>
            </a:pPr>
            <a:r>
              <a:rPr lang="da-DK" sz="1100" i="1" dirty="0" smtClean="0">
                <a:latin typeface="Corbel" pitchFamily="34" charset="0"/>
                <a:ea typeface="+mj-ea"/>
                <a:cs typeface="+mj-cs"/>
              </a:rPr>
              <a:t>	Mener </a:t>
            </a:r>
            <a:r>
              <a:rPr lang="da-DK" sz="1100" i="1" dirty="0">
                <a:latin typeface="Corbel" pitchFamily="34" charset="0"/>
                <a:ea typeface="+mj-ea"/>
                <a:cs typeface="+mj-cs"/>
              </a:rPr>
              <a:t>du, at det offentlige bruger for mange penge, passende eller for få penge på udviklingsbistand?</a:t>
            </a:r>
          </a:p>
          <a:p>
            <a:pPr>
              <a:defRPr/>
            </a:pPr>
            <a:endParaRPr lang="da-DK" sz="1400" dirty="0" smtClean="0">
              <a:latin typeface="Corbel" pitchFamily="34" charset="0"/>
              <a:ea typeface="+mj-ea"/>
              <a:cs typeface="+mj-cs"/>
            </a:endParaRPr>
          </a:p>
          <a:p>
            <a:pPr>
              <a:defRPr/>
            </a:pPr>
            <a:endParaRPr lang="da-DK" sz="1400" dirty="0" smtClean="0">
              <a:latin typeface="Corbel" pitchFamily="34" charset="0"/>
              <a:ea typeface="+mj-ea"/>
              <a:cs typeface="+mj-cs"/>
            </a:endParaRPr>
          </a:p>
        </p:txBody>
      </p:sp>
      <p:cxnSp>
        <p:nvCxnSpPr>
          <p:cNvPr id="4" name="Lige pilforbindelse 3"/>
          <p:cNvCxnSpPr/>
          <p:nvPr/>
        </p:nvCxnSpPr>
        <p:spPr>
          <a:xfrm>
            <a:off x="1719575" y="5949695"/>
            <a:ext cx="3763636" cy="0"/>
          </a:xfrm>
          <a:prstGeom prst="straightConnector1">
            <a:avLst/>
          </a:prstGeom>
          <a:ln>
            <a:solidFill>
              <a:schemeClr val="bg1">
                <a:lumMod val="75000"/>
              </a:schemeClr>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6" name="Lige pilforbindelse 15"/>
          <p:cNvCxnSpPr/>
          <p:nvPr/>
        </p:nvCxnSpPr>
        <p:spPr>
          <a:xfrm flipV="1">
            <a:off x="3564430" y="3896737"/>
            <a:ext cx="0" cy="3603894"/>
          </a:xfrm>
          <a:prstGeom prst="straightConnector1">
            <a:avLst/>
          </a:prstGeom>
          <a:ln>
            <a:solidFill>
              <a:schemeClr val="bg1">
                <a:lumMod val="75000"/>
              </a:schemeClr>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8" name="Tekstboks 7"/>
          <p:cNvSpPr txBox="1"/>
          <p:nvPr/>
        </p:nvSpPr>
        <p:spPr>
          <a:xfrm>
            <a:off x="78532" y="5675387"/>
            <a:ext cx="1344680" cy="523214"/>
          </a:xfrm>
          <a:prstGeom prst="rect">
            <a:avLst/>
          </a:prstGeom>
          <a:noFill/>
        </p:spPr>
        <p:txBody>
          <a:bodyPr wrap="square" lIns="91433" tIns="45717" rIns="91433" bIns="45717" rtlCol="0">
            <a:spAutoFit/>
          </a:bodyPr>
          <a:lstStyle/>
          <a:p>
            <a:r>
              <a:rPr lang="da-DK" sz="1400" b="1" dirty="0" smtClean="0">
                <a:latin typeface="Corbel" pitchFamily="34" charset="0"/>
              </a:rPr>
              <a:t>Vidensniveau (oplevet)</a:t>
            </a:r>
            <a:endParaRPr lang="da-DK" sz="1400" b="1" dirty="0">
              <a:latin typeface="Corbel" pitchFamily="34" charset="0"/>
            </a:endParaRPr>
          </a:p>
        </p:txBody>
      </p:sp>
      <p:sp>
        <p:nvSpPr>
          <p:cNvPr id="17" name="Tekstboks 16"/>
          <p:cNvSpPr txBox="1"/>
          <p:nvPr/>
        </p:nvSpPr>
        <p:spPr>
          <a:xfrm>
            <a:off x="2523873" y="7658144"/>
            <a:ext cx="2131914" cy="307771"/>
          </a:xfrm>
          <a:prstGeom prst="rect">
            <a:avLst/>
          </a:prstGeom>
          <a:noFill/>
        </p:spPr>
        <p:txBody>
          <a:bodyPr wrap="square" lIns="91433" tIns="45717" rIns="91433" bIns="45717" rtlCol="0">
            <a:spAutoFit/>
          </a:bodyPr>
          <a:lstStyle/>
          <a:p>
            <a:r>
              <a:rPr lang="da-DK" sz="1400" b="1" dirty="0" smtClean="0">
                <a:latin typeface="Corbel" pitchFamily="34" charset="0"/>
              </a:rPr>
              <a:t>Overordnet holdning</a:t>
            </a:r>
            <a:endParaRPr lang="da-DK" sz="1400" b="1" dirty="0">
              <a:latin typeface="Corbel" pitchFamily="34" charset="0"/>
            </a:endParaRPr>
          </a:p>
        </p:txBody>
      </p:sp>
      <p:sp>
        <p:nvSpPr>
          <p:cNvPr id="20" name="Tekstboks 19"/>
          <p:cNvSpPr txBox="1"/>
          <p:nvPr/>
        </p:nvSpPr>
        <p:spPr>
          <a:xfrm>
            <a:off x="1222153" y="5785936"/>
            <a:ext cx="1344680" cy="307771"/>
          </a:xfrm>
          <a:prstGeom prst="rect">
            <a:avLst/>
          </a:prstGeom>
          <a:noFill/>
        </p:spPr>
        <p:txBody>
          <a:bodyPr wrap="square" lIns="91433" tIns="45717" rIns="91433" bIns="45717" rtlCol="0">
            <a:spAutoFit/>
          </a:bodyPr>
          <a:lstStyle/>
          <a:p>
            <a:r>
              <a:rPr lang="da-DK" sz="1400" b="1" dirty="0" smtClean="0">
                <a:latin typeface="Corbel" pitchFamily="34" charset="0"/>
              </a:rPr>
              <a:t>Lavt</a:t>
            </a:r>
            <a:endParaRPr lang="da-DK" sz="1400" b="1" dirty="0">
              <a:latin typeface="Corbel" pitchFamily="34" charset="0"/>
            </a:endParaRPr>
          </a:p>
        </p:txBody>
      </p:sp>
      <p:sp>
        <p:nvSpPr>
          <p:cNvPr id="21" name="Tekstboks 20"/>
          <p:cNvSpPr txBox="1"/>
          <p:nvPr/>
        </p:nvSpPr>
        <p:spPr>
          <a:xfrm>
            <a:off x="5446924" y="5792981"/>
            <a:ext cx="1222436" cy="307771"/>
          </a:xfrm>
          <a:prstGeom prst="rect">
            <a:avLst/>
          </a:prstGeom>
          <a:noFill/>
        </p:spPr>
        <p:txBody>
          <a:bodyPr wrap="square" lIns="91433" tIns="45717" rIns="91433" bIns="45717" rtlCol="0">
            <a:spAutoFit/>
          </a:bodyPr>
          <a:lstStyle/>
          <a:p>
            <a:r>
              <a:rPr lang="da-DK" sz="1400" b="1" dirty="0" smtClean="0">
                <a:latin typeface="Corbel" pitchFamily="34" charset="0"/>
              </a:rPr>
              <a:t>Højt</a:t>
            </a:r>
            <a:endParaRPr lang="da-DK" sz="1400" b="1" dirty="0">
              <a:latin typeface="Corbel" pitchFamily="34" charset="0"/>
            </a:endParaRPr>
          </a:p>
        </p:txBody>
      </p:sp>
      <p:sp>
        <p:nvSpPr>
          <p:cNvPr id="22" name="Tekstboks 21"/>
          <p:cNvSpPr txBox="1"/>
          <p:nvPr/>
        </p:nvSpPr>
        <p:spPr>
          <a:xfrm>
            <a:off x="3625677" y="7267048"/>
            <a:ext cx="1344680" cy="307771"/>
          </a:xfrm>
          <a:prstGeom prst="rect">
            <a:avLst/>
          </a:prstGeom>
          <a:noFill/>
        </p:spPr>
        <p:txBody>
          <a:bodyPr wrap="square" lIns="91433" tIns="45717" rIns="91433" bIns="45717" rtlCol="0">
            <a:spAutoFit/>
          </a:bodyPr>
          <a:lstStyle/>
          <a:p>
            <a:r>
              <a:rPr lang="da-DK" sz="1400" b="1" dirty="0" smtClean="0">
                <a:latin typeface="Corbel" pitchFamily="34" charset="0"/>
              </a:rPr>
              <a:t>Negativ</a:t>
            </a:r>
            <a:endParaRPr lang="da-DK" sz="1400" b="1" dirty="0">
              <a:latin typeface="Corbel" pitchFamily="34" charset="0"/>
            </a:endParaRPr>
          </a:p>
        </p:txBody>
      </p:sp>
      <p:sp>
        <p:nvSpPr>
          <p:cNvPr id="23" name="Tekstboks 22"/>
          <p:cNvSpPr txBox="1"/>
          <p:nvPr/>
        </p:nvSpPr>
        <p:spPr>
          <a:xfrm>
            <a:off x="3601393" y="4005481"/>
            <a:ext cx="1344680" cy="307771"/>
          </a:xfrm>
          <a:prstGeom prst="rect">
            <a:avLst/>
          </a:prstGeom>
          <a:noFill/>
        </p:spPr>
        <p:txBody>
          <a:bodyPr wrap="square" lIns="91433" tIns="45717" rIns="91433" bIns="45717" rtlCol="0">
            <a:spAutoFit/>
          </a:bodyPr>
          <a:lstStyle/>
          <a:p>
            <a:r>
              <a:rPr lang="da-DK" sz="1400" b="1" dirty="0" smtClean="0">
                <a:latin typeface="Corbel" pitchFamily="34" charset="0"/>
              </a:rPr>
              <a:t>Positiv</a:t>
            </a:r>
            <a:endParaRPr lang="da-DK" sz="1400" b="1" dirty="0">
              <a:latin typeface="Corbel" pitchFamily="34" charset="0"/>
            </a:endParaRPr>
          </a:p>
        </p:txBody>
      </p:sp>
      <p:sp>
        <p:nvSpPr>
          <p:cNvPr id="30" name="Tekstboks 29"/>
          <p:cNvSpPr txBox="1"/>
          <p:nvPr/>
        </p:nvSpPr>
        <p:spPr>
          <a:xfrm>
            <a:off x="272523" y="7994467"/>
            <a:ext cx="6396838" cy="615547"/>
          </a:xfrm>
          <a:prstGeom prst="rect">
            <a:avLst/>
          </a:prstGeom>
          <a:noFill/>
        </p:spPr>
        <p:txBody>
          <a:bodyPr wrap="square" lIns="91433" tIns="45717" rIns="91433" bIns="45717" rtlCol="0">
            <a:spAutoFit/>
          </a:bodyPr>
          <a:lstStyle/>
          <a:p>
            <a:r>
              <a:rPr lang="da-DK" sz="1100" b="1" dirty="0" smtClean="0">
                <a:latin typeface="Corbel" pitchFamily="34" charset="0"/>
              </a:rPr>
              <a:t>Ikke klassificeret: 2015 </a:t>
            </a:r>
            <a:r>
              <a:rPr lang="da-DK" sz="1100" b="1" dirty="0">
                <a:latin typeface="Corbel" pitchFamily="34" charset="0"/>
              </a:rPr>
              <a:t>= </a:t>
            </a:r>
            <a:r>
              <a:rPr lang="da-DK" sz="1100" b="1" dirty="0" smtClean="0">
                <a:latin typeface="Corbel" pitchFamily="34" charset="0"/>
              </a:rPr>
              <a:t>13% </a:t>
            </a:r>
            <a:r>
              <a:rPr lang="da-DK" sz="1100" b="1" dirty="0">
                <a:latin typeface="Corbel" pitchFamily="34" charset="0"/>
              </a:rPr>
              <a:t>/ 2014 </a:t>
            </a:r>
            <a:r>
              <a:rPr lang="da-DK" sz="1100" b="1" dirty="0" smtClean="0">
                <a:latin typeface="Corbel" pitchFamily="34" charset="0"/>
              </a:rPr>
              <a:t>= 16% / 2013 = 13%</a:t>
            </a:r>
          </a:p>
          <a:p>
            <a:endParaRPr lang="da-DK" sz="1200" dirty="0" smtClean="0">
              <a:latin typeface="Corbel" pitchFamily="34" charset="0"/>
            </a:endParaRPr>
          </a:p>
          <a:p>
            <a:r>
              <a:rPr lang="da-DK" sz="1100" dirty="0" smtClean="0">
                <a:latin typeface="Corbel" pitchFamily="34" charset="0"/>
              </a:rPr>
              <a:t>Manglende klassificering skyldes, at man svarer ”</a:t>
            </a:r>
            <a:r>
              <a:rPr lang="da-DK" sz="1100" i="1" dirty="0" smtClean="0">
                <a:latin typeface="Corbel" pitchFamily="34" charset="0"/>
              </a:rPr>
              <a:t>ved ikke” </a:t>
            </a:r>
            <a:r>
              <a:rPr lang="da-DK" sz="1100" dirty="0" smtClean="0">
                <a:latin typeface="Corbel" pitchFamily="34" charset="0"/>
              </a:rPr>
              <a:t> til de inkluderede spørgsmål i segmentnøglen. </a:t>
            </a:r>
            <a:endParaRPr lang="da-DK" sz="1100" dirty="0">
              <a:latin typeface="Corbel" pitchFamily="34" charset="0"/>
            </a:endParaRPr>
          </a:p>
        </p:txBody>
      </p:sp>
      <p:sp>
        <p:nvSpPr>
          <p:cNvPr id="31" name="Titel 1"/>
          <p:cNvSpPr txBox="1">
            <a:spLocks/>
          </p:cNvSpPr>
          <p:nvPr/>
        </p:nvSpPr>
        <p:spPr>
          <a:xfrm>
            <a:off x="332656" y="9057456"/>
            <a:ext cx="6579474" cy="250246"/>
          </a:xfrm>
          <a:prstGeom prst="rect">
            <a:avLst/>
          </a:prstGeom>
        </p:spPr>
        <p:txBody>
          <a:bodyPr lIns="103155" tIns="51577" rIns="103155" bIns="51577"/>
          <a:lstStyle/>
          <a:p>
            <a:pPr>
              <a:defRPr/>
            </a:pPr>
            <a:r>
              <a:rPr lang="da-DK" sz="1000" i="1" dirty="0" smtClean="0">
                <a:solidFill>
                  <a:schemeClr val="tx1">
                    <a:lumMod val="65000"/>
                    <a:lumOff val="35000"/>
                  </a:schemeClr>
                </a:solidFill>
                <a:latin typeface="Corbel" pitchFamily="34" charset="0"/>
                <a:ea typeface="+mj-ea"/>
                <a:cs typeface="+mj-cs"/>
              </a:rPr>
              <a:t>*Kilde: Segmentnøglen er lavet af UM og </a:t>
            </a:r>
            <a:r>
              <a:rPr lang="da-DK" sz="1000" i="1" dirty="0" err="1" smtClean="0">
                <a:solidFill>
                  <a:schemeClr val="tx1">
                    <a:lumMod val="65000"/>
                    <a:lumOff val="35000"/>
                  </a:schemeClr>
                </a:solidFill>
                <a:latin typeface="Corbel" pitchFamily="34" charset="0"/>
                <a:ea typeface="+mj-ea"/>
                <a:cs typeface="+mj-cs"/>
              </a:rPr>
              <a:t>Epinion</a:t>
            </a:r>
            <a:r>
              <a:rPr lang="da-DK" sz="1000" i="1" dirty="0" smtClean="0">
                <a:solidFill>
                  <a:schemeClr val="tx1">
                    <a:lumMod val="65000"/>
                    <a:lumOff val="35000"/>
                  </a:schemeClr>
                </a:solidFill>
                <a:latin typeface="Corbel" pitchFamily="34" charset="0"/>
                <a:ea typeface="+mj-ea"/>
                <a:cs typeface="+mj-cs"/>
              </a:rPr>
              <a:t> og anvendt i tidligere års undersøgelser.</a:t>
            </a:r>
            <a:endParaRPr lang="da-DK" sz="1000" i="1" dirty="0">
              <a:solidFill>
                <a:schemeClr val="tx1">
                  <a:lumMod val="65000"/>
                  <a:lumOff val="35000"/>
                </a:schemeClr>
              </a:solidFill>
              <a:latin typeface="Corbel" pitchFamily="34" charset="0"/>
              <a:ea typeface="+mj-ea"/>
              <a:cs typeface="+mj-cs"/>
            </a:endParaRPr>
          </a:p>
        </p:txBody>
      </p:sp>
      <p:sp>
        <p:nvSpPr>
          <p:cNvPr id="36" name="Titel 1"/>
          <p:cNvSpPr txBox="1">
            <a:spLocks/>
          </p:cNvSpPr>
          <p:nvPr/>
        </p:nvSpPr>
        <p:spPr>
          <a:xfrm>
            <a:off x="332656" y="3253054"/>
            <a:ext cx="6579474" cy="333078"/>
          </a:xfrm>
          <a:prstGeom prst="rect">
            <a:avLst/>
          </a:prstGeom>
        </p:spPr>
        <p:txBody>
          <a:bodyPr lIns="103155" tIns="51577" rIns="103155" bIns="51577"/>
          <a:lstStyle/>
          <a:p>
            <a:pPr>
              <a:defRPr/>
            </a:pPr>
            <a:r>
              <a:rPr lang="da-DK" sz="1400" b="1" dirty="0" smtClean="0">
                <a:solidFill>
                  <a:schemeClr val="tx1">
                    <a:lumMod val="65000"/>
                    <a:lumOff val="35000"/>
                  </a:schemeClr>
                </a:solidFill>
                <a:latin typeface="Corbel" pitchFamily="34" charset="0"/>
                <a:ea typeface="+mj-ea"/>
                <a:cs typeface="+mj-cs"/>
              </a:rPr>
              <a:t>Danskernes fordeling i segmenter</a:t>
            </a:r>
          </a:p>
          <a:p>
            <a:pPr>
              <a:defRPr/>
            </a:pPr>
            <a:r>
              <a:rPr lang="da-DK" sz="1100" b="1" dirty="0" smtClean="0">
                <a:solidFill>
                  <a:schemeClr val="tx1">
                    <a:lumMod val="65000"/>
                    <a:lumOff val="35000"/>
                  </a:schemeClr>
                </a:solidFill>
                <a:latin typeface="Corbel" pitchFamily="34" charset="0"/>
                <a:ea typeface="+mj-ea"/>
                <a:cs typeface="+mj-cs"/>
              </a:rPr>
              <a:t>(i parentes tal for 2014)</a:t>
            </a:r>
            <a:endParaRPr lang="da-DK" sz="1100" dirty="0" smtClean="0">
              <a:solidFill>
                <a:schemeClr val="tx1">
                  <a:lumMod val="65000"/>
                  <a:lumOff val="35000"/>
                </a:schemeClr>
              </a:solidFill>
              <a:latin typeface="Corbel" pitchFamily="34" charset="0"/>
              <a:ea typeface="+mj-ea"/>
              <a:cs typeface="+mj-cs"/>
            </a:endParaRPr>
          </a:p>
          <a:p>
            <a:pPr>
              <a:defRPr/>
            </a:pPr>
            <a:endParaRPr lang="da-DK" sz="1400" dirty="0" smtClean="0">
              <a:solidFill>
                <a:schemeClr val="tx1">
                  <a:lumMod val="65000"/>
                  <a:lumOff val="35000"/>
                </a:schemeClr>
              </a:solidFill>
              <a:latin typeface="Corbel" pitchFamily="34" charset="0"/>
              <a:ea typeface="+mj-ea"/>
              <a:cs typeface="+mj-cs"/>
            </a:endParaRPr>
          </a:p>
        </p:txBody>
      </p:sp>
      <p:sp>
        <p:nvSpPr>
          <p:cNvPr id="25" name="Tekstboks 24"/>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a:latin typeface="Corbel" pitchFamily="34" charset="0"/>
              </a:rPr>
              <a:t>Del 3 – Segmenter</a:t>
            </a:r>
          </a:p>
        </p:txBody>
      </p:sp>
      <p:sp>
        <p:nvSpPr>
          <p:cNvPr id="32" name="Ellipse 31"/>
          <p:cNvSpPr/>
          <p:nvPr/>
        </p:nvSpPr>
        <p:spPr>
          <a:xfrm>
            <a:off x="2033932" y="4425360"/>
            <a:ext cx="360000" cy="360000"/>
          </a:xfrm>
          <a:prstGeom prst="ellipse">
            <a:avLst/>
          </a:prstGeom>
          <a:solidFill>
            <a:schemeClr val="accent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33" tIns="45717" rIns="91433" bIns="45717" rtlCol="0" anchor="ctr"/>
          <a:lstStyle/>
          <a:p>
            <a:pPr algn="ctr"/>
            <a:endParaRPr lang="da-DK" sz="1400" dirty="0">
              <a:latin typeface="Corbel" pitchFamily="34" charset="0"/>
            </a:endParaRPr>
          </a:p>
        </p:txBody>
      </p:sp>
      <p:sp>
        <p:nvSpPr>
          <p:cNvPr id="33" name="Ellipse 32"/>
          <p:cNvSpPr/>
          <p:nvPr/>
        </p:nvSpPr>
        <p:spPr>
          <a:xfrm>
            <a:off x="2564944" y="4880992"/>
            <a:ext cx="360000" cy="360000"/>
          </a:xfrm>
          <a:prstGeom prst="ellipse">
            <a:avLst/>
          </a:prstGeom>
          <a:solidFill>
            <a:srgbClr val="EE827A"/>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33" tIns="45717" rIns="91433" bIns="45717" rtlCol="0" anchor="ctr"/>
          <a:lstStyle/>
          <a:p>
            <a:pPr algn="ctr"/>
            <a:endParaRPr lang="da-DK" sz="1400" dirty="0">
              <a:latin typeface="Corbel" pitchFamily="34" charset="0"/>
            </a:endParaRPr>
          </a:p>
        </p:txBody>
      </p:sp>
      <p:sp>
        <p:nvSpPr>
          <p:cNvPr id="34" name="Ellipse 33"/>
          <p:cNvSpPr/>
          <p:nvPr/>
        </p:nvSpPr>
        <p:spPr>
          <a:xfrm>
            <a:off x="2204904" y="6676254"/>
            <a:ext cx="360000" cy="360000"/>
          </a:xfrm>
          <a:prstGeom prst="ellipse">
            <a:avLst/>
          </a:prstGeom>
          <a:solidFill>
            <a:srgbClr val="7030A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33" tIns="45717" rIns="91433" bIns="45717" rtlCol="0" anchor="ctr"/>
          <a:lstStyle/>
          <a:p>
            <a:pPr algn="ctr"/>
            <a:endParaRPr lang="da-DK" sz="1400" dirty="0">
              <a:latin typeface="Corbel" pitchFamily="34" charset="0"/>
            </a:endParaRPr>
          </a:p>
        </p:txBody>
      </p:sp>
      <p:sp>
        <p:nvSpPr>
          <p:cNvPr id="35" name="Ellipse 34"/>
          <p:cNvSpPr/>
          <p:nvPr/>
        </p:nvSpPr>
        <p:spPr>
          <a:xfrm>
            <a:off x="4883858" y="6681788"/>
            <a:ext cx="360000" cy="360000"/>
          </a:xfrm>
          <a:prstGeom prst="ellipse">
            <a:avLst/>
          </a:prstGeom>
          <a:solidFill>
            <a:srgbClr val="FFC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33" tIns="45717" rIns="91433" bIns="45717" rtlCol="0" anchor="ctr"/>
          <a:lstStyle/>
          <a:p>
            <a:pPr algn="ctr"/>
            <a:endParaRPr lang="da-DK" sz="1400" dirty="0">
              <a:latin typeface="Corbel" pitchFamily="34" charset="0"/>
            </a:endParaRPr>
          </a:p>
        </p:txBody>
      </p:sp>
      <p:sp>
        <p:nvSpPr>
          <p:cNvPr id="37" name="Ellipse 36"/>
          <p:cNvSpPr/>
          <p:nvPr/>
        </p:nvSpPr>
        <p:spPr>
          <a:xfrm>
            <a:off x="4883858" y="4425360"/>
            <a:ext cx="360000" cy="360000"/>
          </a:xfrm>
          <a:prstGeom prst="ellipse">
            <a:avLst/>
          </a:prstGeom>
          <a:solidFill>
            <a:schemeClr val="accent4">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33" tIns="45717" rIns="91433" bIns="45717" rtlCol="0" anchor="ctr"/>
          <a:lstStyle/>
          <a:p>
            <a:pPr algn="ctr"/>
            <a:endParaRPr lang="da-DK" sz="1400" dirty="0">
              <a:latin typeface="Corbel" pitchFamily="34" charset="0"/>
            </a:endParaRPr>
          </a:p>
        </p:txBody>
      </p:sp>
      <p:sp>
        <p:nvSpPr>
          <p:cNvPr id="3" name="Tekstboks 2"/>
          <p:cNvSpPr txBox="1"/>
          <p:nvPr/>
        </p:nvSpPr>
        <p:spPr>
          <a:xfrm>
            <a:off x="1394585" y="3741564"/>
            <a:ext cx="1674375" cy="707880"/>
          </a:xfrm>
          <a:prstGeom prst="rect">
            <a:avLst/>
          </a:prstGeom>
          <a:noFill/>
        </p:spPr>
        <p:txBody>
          <a:bodyPr wrap="square" lIns="91433" tIns="45717" rIns="91433" bIns="45717" rtlCol="0">
            <a:spAutoFit/>
          </a:bodyPr>
          <a:lstStyle/>
          <a:p>
            <a:pPr algn="ctr"/>
            <a:r>
              <a:rPr lang="da-DK" sz="1400" b="1" i="1" dirty="0">
                <a:solidFill>
                  <a:schemeClr val="accent2"/>
                </a:solidFill>
                <a:latin typeface="Corbel" pitchFamily="34" charset="0"/>
              </a:rPr>
              <a:t>De tillidsfulde</a:t>
            </a:r>
          </a:p>
          <a:p>
            <a:pPr algn="ctr"/>
            <a:r>
              <a:rPr lang="da-DK" sz="1400" b="1" dirty="0">
                <a:solidFill>
                  <a:schemeClr val="accent2"/>
                </a:solidFill>
                <a:latin typeface="Corbel" pitchFamily="34" charset="0"/>
              </a:rPr>
              <a:t>12 %</a:t>
            </a:r>
          </a:p>
          <a:p>
            <a:pPr algn="ctr"/>
            <a:r>
              <a:rPr lang="da-DK" sz="1200" dirty="0">
                <a:solidFill>
                  <a:schemeClr val="accent2"/>
                </a:solidFill>
                <a:latin typeface="Corbel" pitchFamily="34" charset="0"/>
              </a:rPr>
              <a:t>(2014: 10 %)</a:t>
            </a:r>
          </a:p>
        </p:txBody>
      </p:sp>
      <p:sp>
        <p:nvSpPr>
          <p:cNvPr id="38" name="Tekstboks 37"/>
          <p:cNvSpPr txBox="1"/>
          <p:nvPr/>
        </p:nvSpPr>
        <p:spPr>
          <a:xfrm>
            <a:off x="4274905" y="3717480"/>
            <a:ext cx="1674375" cy="707880"/>
          </a:xfrm>
          <a:prstGeom prst="rect">
            <a:avLst/>
          </a:prstGeom>
          <a:noFill/>
        </p:spPr>
        <p:txBody>
          <a:bodyPr wrap="square" lIns="91433" tIns="45717" rIns="91433" bIns="45717" rtlCol="0">
            <a:spAutoFit/>
          </a:bodyPr>
          <a:lstStyle/>
          <a:p>
            <a:pPr algn="ctr"/>
            <a:r>
              <a:rPr lang="da-DK" sz="1400" b="1" i="1" dirty="0">
                <a:solidFill>
                  <a:schemeClr val="accent4">
                    <a:lumMod val="75000"/>
                  </a:schemeClr>
                </a:solidFill>
                <a:latin typeface="Corbel" pitchFamily="34" charset="0"/>
              </a:rPr>
              <a:t>De overbeviste</a:t>
            </a:r>
          </a:p>
          <a:p>
            <a:pPr algn="ctr"/>
            <a:r>
              <a:rPr lang="da-DK" sz="1400" b="1" dirty="0">
                <a:solidFill>
                  <a:schemeClr val="accent4">
                    <a:lumMod val="75000"/>
                  </a:schemeClr>
                </a:solidFill>
                <a:latin typeface="Corbel" pitchFamily="34" charset="0"/>
              </a:rPr>
              <a:t>16 %</a:t>
            </a:r>
          </a:p>
          <a:p>
            <a:pPr algn="ctr"/>
            <a:r>
              <a:rPr lang="da-DK" sz="1200" dirty="0" smtClean="0">
                <a:solidFill>
                  <a:schemeClr val="accent4">
                    <a:lumMod val="75000"/>
                  </a:schemeClr>
                </a:solidFill>
                <a:latin typeface="Corbel" pitchFamily="34" charset="0"/>
              </a:rPr>
              <a:t>(2014: 16 %)</a:t>
            </a:r>
            <a:endParaRPr lang="da-DK" sz="1200" dirty="0">
              <a:solidFill>
                <a:schemeClr val="accent4">
                  <a:lumMod val="75000"/>
                </a:schemeClr>
              </a:solidFill>
              <a:latin typeface="Corbel" pitchFamily="34" charset="0"/>
            </a:endParaRPr>
          </a:p>
        </p:txBody>
      </p:sp>
      <p:sp>
        <p:nvSpPr>
          <p:cNvPr id="39" name="Tekstboks 38"/>
          <p:cNvSpPr txBox="1"/>
          <p:nvPr/>
        </p:nvSpPr>
        <p:spPr>
          <a:xfrm>
            <a:off x="890529" y="6502314"/>
            <a:ext cx="1674375" cy="707880"/>
          </a:xfrm>
          <a:prstGeom prst="rect">
            <a:avLst/>
          </a:prstGeom>
          <a:noFill/>
        </p:spPr>
        <p:txBody>
          <a:bodyPr wrap="square" lIns="91433" tIns="45717" rIns="91433" bIns="45717" rtlCol="0">
            <a:spAutoFit/>
          </a:bodyPr>
          <a:lstStyle/>
          <a:p>
            <a:pPr algn="ctr"/>
            <a:r>
              <a:rPr lang="da-DK" sz="1400" b="1" i="1" dirty="0">
                <a:solidFill>
                  <a:srgbClr val="7030A0"/>
                </a:solidFill>
                <a:latin typeface="Corbel" pitchFamily="34" charset="0"/>
              </a:rPr>
              <a:t>De skeptiske</a:t>
            </a:r>
          </a:p>
          <a:p>
            <a:pPr algn="ctr"/>
            <a:r>
              <a:rPr lang="da-DK" sz="1400" b="1" dirty="0">
                <a:solidFill>
                  <a:srgbClr val="7030A0"/>
                </a:solidFill>
                <a:latin typeface="Corbel" pitchFamily="34" charset="0"/>
              </a:rPr>
              <a:t>19 %</a:t>
            </a:r>
          </a:p>
          <a:p>
            <a:pPr algn="ctr"/>
            <a:r>
              <a:rPr lang="da-DK" sz="1200" dirty="0">
                <a:solidFill>
                  <a:srgbClr val="7030A0"/>
                </a:solidFill>
                <a:latin typeface="Corbel" pitchFamily="34" charset="0"/>
              </a:rPr>
              <a:t>(2014: 21 %)</a:t>
            </a:r>
          </a:p>
        </p:txBody>
      </p:sp>
      <p:sp>
        <p:nvSpPr>
          <p:cNvPr id="40" name="Tekstboks 39"/>
          <p:cNvSpPr txBox="1"/>
          <p:nvPr/>
        </p:nvSpPr>
        <p:spPr>
          <a:xfrm>
            <a:off x="4869160" y="6502314"/>
            <a:ext cx="1674375" cy="707880"/>
          </a:xfrm>
          <a:prstGeom prst="rect">
            <a:avLst/>
          </a:prstGeom>
          <a:noFill/>
        </p:spPr>
        <p:txBody>
          <a:bodyPr wrap="square" lIns="91433" tIns="45717" rIns="91433" bIns="45717" rtlCol="0">
            <a:spAutoFit/>
          </a:bodyPr>
          <a:lstStyle/>
          <a:p>
            <a:pPr algn="ctr"/>
            <a:r>
              <a:rPr lang="da-DK" sz="1400" b="1" i="1" dirty="0">
                <a:solidFill>
                  <a:srgbClr val="FFC000"/>
                </a:solidFill>
                <a:latin typeface="Corbel" pitchFamily="34" charset="0"/>
              </a:rPr>
              <a:t>De negative</a:t>
            </a:r>
          </a:p>
          <a:p>
            <a:pPr algn="ctr"/>
            <a:r>
              <a:rPr lang="da-DK" sz="1400" b="1" dirty="0">
                <a:solidFill>
                  <a:srgbClr val="FFC000"/>
                </a:solidFill>
                <a:latin typeface="Corbel" pitchFamily="34" charset="0"/>
              </a:rPr>
              <a:t>6 %</a:t>
            </a:r>
          </a:p>
          <a:p>
            <a:pPr algn="ctr"/>
            <a:r>
              <a:rPr lang="da-DK" sz="1200" dirty="0">
                <a:solidFill>
                  <a:srgbClr val="FFC000"/>
                </a:solidFill>
                <a:latin typeface="Corbel" pitchFamily="34" charset="0"/>
              </a:rPr>
              <a:t>(2014: 6 %)</a:t>
            </a:r>
          </a:p>
        </p:txBody>
      </p:sp>
      <p:sp>
        <p:nvSpPr>
          <p:cNvPr id="41" name="Tekstboks 40"/>
          <p:cNvSpPr txBox="1"/>
          <p:nvPr/>
        </p:nvSpPr>
        <p:spPr>
          <a:xfrm>
            <a:off x="1936741" y="5169024"/>
            <a:ext cx="1674375" cy="707880"/>
          </a:xfrm>
          <a:prstGeom prst="rect">
            <a:avLst/>
          </a:prstGeom>
          <a:noFill/>
        </p:spPr>
        <p:txBody>
          <a:bodyPr wrap="square" lIns="91433" tIns="45717" rIns="91433" bIns="45717" rtlCol="0">
            <a:spAutoFit/>
          </a:bodyPr>
          <a:lstStyle/>
          <a:p>
            <a:pPr algn="ctr"/>
            <a:r>
              <a:rPr lang="da-DK" sz="1400" b="1" i="1" dirty="0">
                <a:solidFill>
                  <a:srgbClr val="EE827A"/>
                </a:solidFill>
                <a:latin typeface="Corbel" pitchFamily="34" charset="0"/>
              </a:rPr>
              <a:t>De positive</a:t>
            </a:r>
          </a:p>
          <a:p>
            <a:pPr algn="ctr"/>
            <a:r>
              <a:rPr lang="da-DK" sz="1400" b="1" dirty="0">
                <a:solidFill>
                  <a:srgbClr val="EE827A"/>
                </a:solidFill>
                <a:latin typeface="Corbel" pitchFamily="34" charset="0"/>
              </a:rPr>
              <a:t>33 %</a:t>
            </a:r>
          </a:p>
          <a:p>
            <a:pPr algn="ctr"/>
            <a:r>
              <a:rPr lang="da-DK" sz="1200" dirty="0">
                <a:solidFill>
                  <a:srgbClr val="EE827A"/>
                </a:solidFill>
                <a:latin typeface="Corbel" pitchFamily="34" charset="0"/>
              </a:rPr>
              <a:t>(2014: 31 %)</a:t>
            </a:r>
          </a:p>
        </p:txBody>
      </p:sp>
      <p:sp>
        <p:nvSpPr>
          <p:cNvPr id="27" name="Titel 1"/>
          <p:cNvSpPr txBox="1">
            <a:spLocks/>
          </p:cNvSpPr>
          <p:nvPr/>
        </p:nvSpPr>
        <p:spPr>
          <a:xfrm>
            <a:off x="134543" y="288001"/>
            <a:ext cx="6579474" cy="333078"/>
          </a:xfrm>
          <a:prstGeom prst="rect">
            <a:avLst/>
          </a:prstGeom>
        </p:spPr>
        <p:txBody>
          <a:bodyPr lIns="103155" tIns="51577" rIns="103155" bIns="51577"/>
          <a:lstStyle>
            <a:lvl1pPr algn="l" defTabSz="515774" rtl="0" eaLnBrk="1" fontAlgn="base" hangingPunct="1">
              <a:spcBef>
                <a:spcPct val="0"/>
              </a:spcBef>
              <a:spcAft>
                <a:spcPct val="0"/>
              </a:spcAft>
              <a:defRPr sz="2700" kern="1200">
                <a:solidFill>
                  <a:schemeClr val="tx1">
                    <a:lumMod val="65000"/>
                    <a:lumOff val="35000"/>
                  </a:schemeClr>
                </a:solidFill>
                <a:latin typeface="Corbel" pitchFamily="34" charset="0"/>
                <a:ea typeface="+mj-ea"/>
                <a:cs typeface="+mj-cs"/>
              </a:defRPr>
            </a:lvl1pPr>
            <a:lvl2pPr algn="ctr" defTabSz="515774" rtl="0" eaLnBrk="1" fontAlgn="base" hangingPunct="1">
              <a:spcBef>
                <a:spcPct val="0"/>
              </a:spcBef>
              <a:spcAft>
                <a:spcPct val="0"/>
              </a:spcAft>
              <a:defRPr sz="5000">
                <a:solidFill>
                  <a:schemeClr val="tx1"/>
                </a:solidFill>
                <a:latin typeface="Calibri" pitchFamily="34" charset="0"/>
              </a:defRPr>
            </a:lvl2pPr>
            <a:lvl3pPr algn="ctr" defTabSz="515774" rtl="0" eaLnBrk="1" fontAlgn="base" hangingPunct="1">
              <a:spcBef>
                <a:spcPct val="0"/>
              </a:spcBef>
              <a:spcAft>
                <a:spcPct val="0"/>
              </a:spcAft>
              <a:defRPr sz="5000">
                <a:solidFill>
                  <a:schemeClr val="tx1"/>
                </a:solidFill>
                <a:latin typeface="Calibri" pitchFamily="34" charset="0"/>
              </a:defRPr>
            </a:lvl3pPr>
            <a:lvl4pPr algn="ctr" defTabSz="515774" rtl="0" eaLnBrk="1" fontAlgn="base" hangingPunct="1">
              <a:spcBef>
                <a:spcPct val="0"/>
              </a:spcBef>
              <a:spcAft>
                <a:spcPct val="0"/>
              </a:spcAft>
              <a:defRPr sz="5000">
                <a:solidFill>
                  <a:schemeClr val="tx1"/>
                </a:solidFill>
                <a:latin typeface="Calibri" pitchFamily="34" charset="0"/>
              </a:defRPr>
            </a:lvl4pPr>
            <a:lvl5pPr algn="ctr" defTabSz="515774" rtl="0" eaLnBrk="1" fontAlgn="base" hangingPunct="1">
              <a:spcBef>
                <a:spcPct val="0"/>
              </a:spcBef>
              <a:spcAft>
                <a:spcPct val="0"/>
              </a:spcAft>
              <a:defRPr sz="5000">
                <a:solidFill>
                  <a:schemeClr val="tx1"/>
                </a:solidFill>
                <a:latin typeface="Calibri" pitchFamily="34" charset="0"/>
              </a:defRPr>
            </a:lvl5pPr>
            <a:lvl6pPr marL="515774" algn="ctr" defTabSz="515774" rtl="0" eaLnBrk="1" fontAlgn="base" hangingPunct="1">
              <a:spcBef>
                <a:spcPct val="0"/>
              </a:spcBef>
              <a:spcAft>
                <a:spcPct val="0"/>
              </a:spcAft>
              <a:defRPr sz="5000">
                <a:solidFill>
                  <a:schemeClr val="tx1"/>
                </a:solidFill>
                <a:latin typeface="Calibri" pitchFamily="34" charset="0"/>
              </a:defRPr>
            </a:lvl6pPr>
            <a:lvl7pPr marL="1031547" algn="ctr" defTabSz="515774" rtl="0" eaLnBrk="1" fontAlgn="base" hangingPunct="1">
              <a:spcBef>
                <a:spcPct val="0"/>
              </a:spcBef>
              <a:spcAft>
                <a:spcPct val="0"/>
              </a:spcAft>
              <a:defRPr sz="5000">
                <a:solidFill>
                  <a:schemeClr val="tx1"/>
                </a:solidFill>
                <a:latin typeface="Calibri" pitchFamily="34" charset="0"/>
              </a:defRPr>
            </a:lvl7pPr>
            <a:lvl8pPr marL="1547321" algn="ctr" defTabSz="515774" rtl="0" eaLnBrk="1" fontAlgn="base" hangingPunct="1">
              <a:spcBef>
                <a:spcPct val="0"/>
              </a:spcBef>
              <a:spcAft>
                <a:spcPct val="0"/>
              </a:spcAft>
              <a:defRPr sz="5000">
                <a:solidFill>
                  <a:schemeClr val="tx1"/>
                </a:solidFill>
                <a:latin typeface="Calibri" pitchFamily="34" charset="0"/>
              </a:defRPr>
            </a:lvl8pPr>
            <a:lvl9pPr marL="2063094" algn="ctr" defTabSz="515774" rtl="0" eaLnBrk="1" fontAlgn="base" hangingPunct="1">
              <a:spcBef>
                <a:spcPct val="0"/>
              </a:spcBef>
              <a:spcAft>
                <a:spcPct val="0"/>
              </a:spcAft>
              <a:defRPr sz="5000">
                <a:solidFill>
                  <a:schemeClr val="tx1"/>
                </a:solidFill>
                <a:latin typeface="Calibri" pitchFamily="34" charset="0"/>
              </a:defRPr>
            </a:lvl9pPr>
          </a:lstStyle>
          <a:p>
            <a:r>
              <a:rPr lang="da-DK" sz="1800" smtClean="0">
                <a:solidFill>
                  <a:schemeClr val="tx1"/>
                </a:solidFill>
              </a:rPr>
              <a:t>Segmentering</a:t>
            </a:r>
            <a:endParaRPr lang="da-DK" sz="1800" dirty="0">
              <a:solidFill>
                <a:schemeClr val="tx1"/>
              </a:solidFill>
            </a:endParaRPr>
          </a:p>
        </p:txBody>
      </p:sp>
    </p:spTree>
    <p:extLst>
      <p:ext uri="{BB962C8B-B14F-4D97-AF65-F5344CB8AC3E}">
        <p14:creationId xmlns:p14="http://schemas.microsoft.com/office/powerpoint/2010/main" val="723776756"/>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el 1"/>
          <p:cNvSpPr txBox="1">
            <a:spLocks/>
          </p:cNvSpPr>
          <p:nvPr/>
        </p:nvSpPr>
        <p:spPr>
          <a:xfrm>
            <a:off x="332656" y="9057456"/>
            <a:ext cx="6579474" cy="250246"/>
          </a:xfrm>
          <a:prstGeom prst="rect">
            <a:avLst/>
          </a:prstGeom>
        </p:spPr>
        <p:txBody>
          <a:bodyPr lIns="103155" tIns="51577" rIns="103155" bIns="51577"/>
          <a:lstStyle/>
          <a:p>
            <a:pPr>
              <a:defRPr/>
            </a:pPr>
            <a:r>
              <a:rPr lang="da-DK" sz="1000" i="1" dirty="0" smtClean="0">
                <a:solidFill>
                  <a:schemeClr val="tx1">
                    <a:lumMod val="65000"/>
                    <a:lumOff val="35000"/>
                  </a:schemeClr>
                </a:solidFill>
                <a:latin typeface="Corbel" pitchFamily="34" charset="0"/>
                <a:ea typeface="+mj-ea"/>
                <a:cs typeface="+mj-cs"/>
              </a:rPr>
              <a:t>*Kilde: segmentnøgle er lavet af UM og </a:t>
            </a:r>
            <a:r>
              <a:rPr lang="da-DK" sz="1000" i="1" dirty="0" err="1" smtClean="0">
                <a:solidFill>
                  <a:schemeClr val="tx1">
                    <a:lumMod val="65000"/>
                    <a:lumOff val="35000"/>
                  </a:schemeClr>
                </a:solidFill>
                <a:latin typeface="Corbel" pitchFamily="34" charset="0"/>
                <a:ea typeface="+mj-ea"/>
                <a:cs typeface="+mj-cs"/>
              </a:rPr>
              <a:t>Epinion</a:t>
            </a:r>
            <a:r>
              <a:rPr lang="da-DK" sz="1000" i="1" dirty="0" smtClean="0">
                <a:solidFill>
                  <a:schemeClr val="tx1">
                    <a:lumMod val="65000"/>
                    <a:lumOff val="35000"/>
                  </a:schemeClr>
                </a:solidFill>
                <a:latin typeface="Corbel" pitchFamily="34" charset="0"/>
                <a:ea typeface="+mj-ea"/>
                <a:cs typeface="+mj-cs"/>
              </a:rPr>
              <a:t> og anvendt i tidligere års undersøgelser.</a:t>
            </a:r>
            <a:endParaRPr lang="da-DK" sz="1000" i="1" dirty="0">
              <a:solidFill>
                <a:schemeClr val="tx1">
                  <a:lumMod val="65000"/>
                  <a:lumOff val="35000"/>
                </a:schemeClr>
              </a:solidFill>
              <a:latin typeface="Corbel" pitchFamily="34" charset="0"/>
              <a:ea typeface="+mj-ea"/>
              <a:cs typeface="+mj-cs"/>
            </a:endParaRPr>
          </a:p>
        </p:txBody>
      </p:sp>
      <p:sp>
        <p:nvSpPr>
          <p:cNvPr id="34" name="Titel 1"/>
          <p:cNvSpPr txBox="1">
            <a:spLocks/>
          </p:cNvSpPr>
          <p:nvPr/>
        </p:nvSpPr>
        <p:spPr>
          <a:xfrm>
            <a:off x="240427" y="921601"/>
            <a:ext cx="6579474" cy="333078"/>
          </a:xfrm>
          <a:prstGeom prst="rect">
            <a:avLst/>
          </a:prstGeom>
        </p:spPr>
        <p:txBody>
          <a:bodyPr lIns="103155" tIns="51577" rIns="103155" bIns="51577"/>
          <a:lstStyle/>
          <a:p>
            <a:pPr lvl="0">
              <a:defRPr/>
            </a:pPr>
            <a:r>
              <a:rPr lang="da-DK" sz="1400" dirty="0">
                <a:latin typeface="Corbel" pitchFamily="34" charset="0"/>
              </a:rPr>
              <a:t>Figur </a:t>
            </a:r>
            <a:r>
              <a:rPr lang="da-DK" sz="1400" dirty="0" smtClean="0">
                <a:latin typeface="Corbel" pitchFamily="34" charset="0"/>
              </a:rPr>
              <a:t>25: </a:t>
            </a:r>
            <a:r>
              <a:rPr lang="da-DK" sz="1400" dirty="0" smtClean="0">
                <a:latin typeface="Corbel" pitchFamily="34" charset="0"/>
                <a:ea typeface="+mj-ea"/>
                <a:cs typeface="+mj-cs"/>
              </a:rPr>
              <a:t>Segmenternes fordeling på anvendte segmenteringsspørgsmål</a:t>
            </a:r>
          </a:p>
          <a:p>
            <a:pPr>
              <a:defRPr/>
            </a:pPr>
            <a:endParaRPr lang="da-DK" sz="1400" dirty="0" smtClean="0">
              <a:latin typeface="Corbel" pitchFamily="34" charset="0"/>
              <a:ea typeface="+mj-ea"/>
              <a:cs typeface="+mj-cs"/>
            </a:endParaRPr>
          </a:p>
          <a:p>
            <a:pPr>
              <a:defRPr/>
            </a:pPr>
            <a:endParaRPr lang="da-DK" dirty="0" smtClean="0">
              <a:latin typeface="Corbel" pitchFamily="34" charset="0"/>
              <a:ea typeface="+mj-ea"/>
              <a:cs typeface="+mj-cs"/>
            </a:endParaRPr>
          </a:p>
          <a:p>
            <a:pPr>
              <a:defRPr/>
            </a:pPr>
            <a:endParaRPr lang="da-DK" dirty="0" smtClean="0">
              <a:latin typeface="Corbel" pitchFamily="34" charset="0"/>
              <a:ea typeface="+mj-ea"/>
              <a:cs typeface="+mj-cs"/>
            </a:endParaRPr>
          </a:p>
          <a:p>
            <a:pPr>
              <a:defRPr/>
            </a:pPr>
            <a:endParaRPr lang="da-DK" dirty="0" smtClean="0">
              <a:latin typeface="Corbel" pitchFamily="34" charset="0"/>
              <a:ea typeface="+mj-ea"/>
              <a:cs typeface="+mj-cs"/>
            </a:endParaRPr>
          </a:p>
        </p:txBody>
      </p:sp>
      <p:pic>
        <p:nvPicPr>
          <p:cNvPr id="4" name="Billede 3"/>
          <p:cNvPicPr>
            <a:picLocks noChangeAspect="1" noChangeArrowheads="1"/>
          </p:cNvPicPr>
          <p:nvPr>
            <p:extLst>
              <p:ext uri="{D42A27DB-BD31-4B8C-83A1-F6EECF244321}">
                <p14:modId xmlns:p14="http://schemas.microsoft.com/office/powerpoint/2010/main" val="1752834418"/>
              </p:ext>
            </p:extLst>
          </p:nvPr>
        </p:nvPicPr>
        <p:blipFill>
          <a:blip r:embed="rId2"/>
          <a:srcRect/>
          <a:stretch>
            <a:fillRect/>
          </a:stretch>
        </p:blipFill>
        <p:spPr bwMode="auto">
          <a:xfrm>
            <a:off x="198000" y="1424608"/>
            <a:ext cx="6432550" cy="3143251"/>
          </a:xfrm>
          <a:prstGeom prst="rect">
            <a:avLst/>
          </a:prstGeom>
          <a:noFill/>
          <a:extLst>
            <a:ext uri="{909E8E84-426E-40DD-AFC4-6F175D3DCCD1}">
              <a14:hiddenFill xmlns:a14="http://schemas.microsoft.com/office/drawing/2010/main">
                <a:solidFill>
                  <a:srgbClr val="FFFFFF"/>
                </a:solidFill>
              </a14:hiddenFill>
            </a:ext>
          </a:extLst>
        </p:spPr>
      </p:pic>
      <p:sp>
        <p:nvSpPr>
          <p:cNvPr id="6" name="Tekstboks 5"/>
          <p:cNvSpPr txBox="1"/>
          <p:nvPr/>
        </p:nvSpPr>
        <p:spPr>
          <a:xfrm>
            <a:off x="333376" y="4737553"/>
            <a:ext cx="6047953" cy="2123652"/>
          </a:xfrm>
          <a:prstGeom prst="rect">
            <a:avLst/>
          </a:prstGeom>
          <a:noFill/>
        </p:spPr>
        <p:txBody>
          <a:bodyPr wrap="square" lIns="91433" tIns="45717" rIns="91433" bIns="45717" rtlCol="0">
            <a:spAutoFit/>
          </a:bodyPr>
          <a:lstStyle/>
          <a:p>
            <a:pPr marL="171437" indent="-171437" algn="just">
              <a:buFont typeface="Wingdings" panose="05000000000000000000" pitchFamily="2" charset="2"/>
              <a:buChar char="v"/>
            </a:pPr>
            <a:r>
              <a:rPr lang="da-DK" sz="1100" dirty="0" smtClean="0">
                <a:latin typeface="Corbel" pitchFamily="34" charset="0"/>
              </a:rPr>
              <a:t>Figuren herover viser segmenternes besvarelser på de </a:t>
            </a:r>
            <a:r>
              <a:rPr lang="da-DK" sz="1100" dirty="0">
                <a:latin typeface="Corbel" pitchFamily="34" charset="0"/>
              </a:rPr>
              <a:t>spørgsmål, der anvendes til at klassificere svarpersonerne. Disse spørgsmål er således fundamentet for segmenterne. </a:t>
            </a:r>
          </a:p>
          <a:p>
            <a:pPr algn="just"/>
            <a:endParaRPr lang="da-DK" sz="1100" dirty="0">
              <a:latin typeface="Corbel" pitchFamily="34" charset="0"/>
            </a:endParaRPr>
          </a:p>
          <a:p>
            <a:pPr marL="171437" indent="-171437" algn="just">
              <a:buFont typeface="Wingdings" panose="05000000000000000000" pitchFamily="2" charset="2"/>
              <a:buChar char="v"/>
            </a:pPr>
            <a:r>
              <a:rPr lang="da-DK" sz="1100" dirty="0" smtClean="0">
                <a:latin typeface="Corbel" pitchFamily="34" charset="0"/>
              </a:rPr>
              <a:t>Da personerne placeres ud fra deres besvarelser, er forskellene imellem segmenter derfor udtalte.</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For alle segmenter gælder, at der er lavet tilstrækkeligt med interviews (se tabel herunder) til at kunne konkludere på det enkelte segments resultater med tilstrækkelig statistisk sikkerhed. Til trods for at der er kun er gennemført </a:t>
            </a:r>
            <a:r>
              <a:rPr lang="da-DK" sz="1100" dirty="0" smtClean="0">
                <a:latin typeface="Corbel" pitchFamily="34" charset="0"/>
              </a:rPr>
              <a:t>218 </a:t>
            </a:r>
            <a:r>
              <a:rPr lang="da-DK" sz="1100" dirty="0">
                <a:latin typeface="Corbel" pitchFamily="34" charset="0"/>
              </a:rPr>
              <a:t>interviews blandt </a:t>
            </a:r>
            <a:r>
              <a:rPr lang="da-DK" sz="1100" i="1" dirty="0" smtClean="0">
                <a:latin typeface="Corbel" pitchFamily="34" charset="0"/>
              </a:rPr>
              <a:t>De </a:t>
            </a:r>
            <a:r>
              <a:rPr lang="da-DK" sz="1100" i="1" dirty="0">
                <a:latin typeface="Corbel" pitchFamily="34" charset="0"/>
              </a:rPr>
              <a:t>negative</a:t>
            </a:r>
            <a:r>
              <a:rPr lang="da-DK" sz="1100" dirty="0">
                <a:latin typeface="Corbel" pitchFamily="34" charset="0"/>
              </a:rPr>
              <a:t>, er </a:t>
            </a:r>
            <a:r>
              <a:rPr lang="da-DK" sz="1100" dirty="0" smtClean="0">
                <a:latin typeface="Corbel" pitchFamily="34" charset="0"/>
              </a:rPr>
              <a:t>denne </a:t>
            </a:r>
            <a:r>
              <a:rPr lang="da-DK" sz="1100" dirty="0">
                <a:latin typeface="Corbel" pitchFamily="34" charset="0"/>
              </a:rPr>
              <a:t>gruppes besvarelser alligevel så karakteristiske, at dette segment adskiller sig signifikant fra andre segmenter på flere forhold. </a:t>
            </a:r>
          </a:p>
          <a:p>
            <a:pPr algn="just"/>
            <a:endParaRPr lang="da-DK" sz="1100" dirty="0">
              <a:latin typeface="Corbel" pitchFamily="34" charset="0"/>
            </a:endParaRPr>
          </a:p>
          <a:p>
            <a:pPr marL="171437" indent="-171437" algn="just">
              <a:buFont typeface="Wingdings" panose="05000000000000000000" pitchFamily="2" charset="2"/>
              <a:buChar char="v"/>
            </a:pPr>
            <a:endParaRPr lang="da-DK" sz="1100" dirty="0">
              <a:latin typeface="Corbel" pitchFamily="34" charset="0"/>
            </a:endParaRPr>
          </a:p>
        </p:txBody>
      </p:sp>
      <p:pic>
        <p:nvPicPr>
          <p:cNvPr id="2" name="Billede 1"/>
          <p:cNvPicPr>
            <a:picLocks noChangeAspect="1" noChangeArrowheads="1"/>
          </p:cNvPicPr>
          <p:nvPr>
            <p:extLst>
              <p:ext uri="{D42A27DB-BD31-4B8C-83A1-F6EECF244321}">
                <p14:modId xmlns:p14="http://schemas.microsoft.com/office/powerpoint/2010/main" val="1196373617"/>
              </p:ext>
            </p:extLst>
          </p:nvPr>
        </p:nvPicPr>
        <p:blipFill>
          <a:blip r:embed="rId3"/>
          <a:srcRect/>
          <a:stretch>
            <a:fillRect/>
          </a:stretch>
        </p:blipFill>
        <p:spPr bwMode="auto">
          <a:xfrm>
            <a:off x="342553" y="7037953"/>
            <a:ext cx="2819400" cy="1190625"/>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
          <p:cNvSpPr txBox="1">
            <a:spLocks/>
          </p:cNvSpPr>
          <p:nvPr/>
        </p:nvSpPr>
        <p:spPr>
          <a:xfrm>
            <a:off x="251123" y="6670753"/>
            <a:ext cx="6579474" cy="333078"/>
          </a:xfrm>
          <a:prstGeom prst="rect">
            <a:avLst/>
          </a:prstGeom>
        </p:spPr>
        <p:txBody>
          <a:bodyPr lIns="103155" tIns="51577" rIns="103155" bIns="51577"/>
          <a:lstStyle/>
          <a:p>
            <a:pPr lvl="0">
              <a:defRPr/>
            </a:pPr>
            <a:r>
              <a:rPr lang="da-DK" sz="1400" dirty="0" smtClean="0">
                <a:latin typeface="Corbel" pitchFamily="34" charset="0"/>
              </a:rPr>
              <a:t>Tabel 3: </a:t>
            </a:r>
            <a:r>
              <a:rPr lang="da-DK" sz="1400" dirty="0" smtClean="0">
                <a:latin typeface="Corbel" pitchFamily="34" charset="0"/>
                <a:ea typeface="+mj-ea"/>
                <a:cs typeface="+mj-cs"/>
              </a:rPr>
              <a:t>Gennemførte interviews pr. segment</a:t>
            </a:r>
          </a:p>
          <a:p>
            <a:pPr>
              <a:defRPr/>
            </a:pPr>
            <a:endParaRPr lang="da-DK" sz="1400" dirty="0" smtClean="0">
              <a:latin typeface="Corbel" pitchFamily="34" charset="0"/>
              <a:ea typeface="+mj-ea"/>
              <a:cs typeface="+mj-cs"/>
            </a:endParaRPr>
          </a:p>
          <a:p>
            <a:pPr>
              <a:defRPr/>
            </a:pPr>
            <a:endParaRPr lang="da-DK" dirty="0" smtClean="0">
              <a:latin typeface="Corbel" pitchFamily="34" charset="0"/>
              <a:ea typeface="+mj-ea"/>
              <a:cs typeface="+mj-cs"/>
            </a:endParaRPr>
          </a:p>
          <a:p>
            <a:pPr>
              <a:defRPr/>
            </a:pPr>
            <a:endParaRPr lang="da-DK" dirty="0" smtClean="0">
              <a:latin typeface="Corbel" pitchFamily="34" charset="0"/>
              <a:ea typeface="+mj-ea"/>
              <a:cs typeface="+mj-cs"/>
            </a:endParaRPr>
          </a:p>
          <a:p>
            <a:pPr>
              <a:defRPr/>
            </a:pPr>
            <a:endParaRPr lang="da-DK" dirty="0" smtClean="0">
              <a:latin typeface="Corbel" pitchFamily="34" charset="0"/>
              <a:ea typeface="+mj-ea"/>
              <a:cs typeface="+mj-cs"/>
            </a:endParaRPr>
          </a:p>
        </p:txBody>
      </p:sp>
      <p:sp>
        <p:nvSpPr>
          <p:cNvPr id="9" name="Tekstboks 8"/>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3 – Segmenter</a:t>
            </a:r>
            <a:endParaRPr lang="da-DK" sz="1100" dirty="0">
              <a:latin typeface="Corbel" pitchFamily="34" charset="0"/>
            </a:endParaRPr>
          </a:p>
        </p:txBody>
      </p:sp>
      <p:sp>
        <p:nvSpPr>
          <p:cNvPr id="10" name="Titel 1"/>
          <p:cNvSpPr>
            <a:spLocks noGrp="1"/>
          </p:cNvSpPr>
          <p:nvPr>
            <p:ph type="title"/>
          </p:nvPr>
        </p:nvSpPr>
        <p:spPr>
          <a:xfrm>
            <a:off x="134543" y="288001"/>
            <a:ext cx="6579474" cy="333078"/>
          </a:xfrm>
        </p:spPr>
        <p:txBody>
          <a:bodyPr/>
          <a:lstStyle/>
          <a:p>
            <a:r>
              <a:rPr lang="da-DK" sz="1800" dirty="0" smtClean="0">
                <a:solidFill>
                  <a:schemeClr val="tx1"/>
                </a:solidFill>
              </a:rPr>
              <a:t>Segmentering</a:t>
            </a:r>
            <a:endParaRPr lang="da-DK" sz="1800" dirty="0">
              <a:solidFill>
                <a:schemeClr val="tx1"/>
              </a:solidFill>
            </a:endParaRPr>
          </a:p>
        </p:txBody>
      </p:sp>
      <p:sp>
        <p:nvSpPr>
          <p:cNvPr id="11" name="Tekstboks 10"/>
          <p:cNvSpPr txBox="1"/>
          <p:nvPr/>
        </p:nvSpPr>
        <p:spPr>
          <a:xfrm>
            <a:off x="320428" y="8580038"/>
            <a:ext cx="6192000" cy="400110"/>
          </a:xfrm>
          <a:prstGeom prst="rect">
            <a:avLst/>
          </a:prstGeom>
          <a:noFill/>
        </p:spPr>
        <p:txBody>
          <a:bodyPr wrap="square" lIns="91433" tIns="45717" rIns="91433" bIns="45717" rtlCol="0">
            <a:spAutoFit/>
          </a:bodyPr>
          <a:lstStyle/>
          <a:p>
            <a:r>
              <a:rPr lang="da-DK" sz="1000" i="1" dirty="0" smtClean="0">
                <a:latin typeface="Corbel" pitchFamily="34" charset="0"/>
              </a:rPr>
              <a:t>De grå markeringer til højre for hvert segment indikerer en statistisk signifikant afvigelse ift. resultat for hele befolkningen (altså inklusiv segmentet selv samt  ”ikke klassificerede” personer).</a:t>
            </a:r>
          </a:p>
        </p:txBody>
      </p:sp>
    </p:spTree>
    <p:extLst>
      <p:ext uri="{BB962C8B-B14F-4D97-AF65-F5344CB8AC3E}">
        <p14:creationId xmlns:p14="http://schemas.microsoft.com/office/powerpoint/2010/main" val="1418633020"/>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boks 4"/>
          <p:cNvSpPr txBox="1"/>
          <p:nvPr/>
        </p:nvSpPr>
        <p:spPr>
          <a:xfrm>
            <a:off x="333376" y="920552"/>
            <a:ext cx="6047953" cy="8217628"/>
          </a:xfrm>
          <a:prstGeom prst="rect">
            <a:avLst/>
          </a:prstGeom>
          <a:noFill/>
        </p:spPr>
        <p:txBody>
          <a:bodyPr wrap="square" lIns="91433" tIns="45717" rIns="91433" bIns="45717" rtlCol="0">
            <a:spAutoFit/>
          </a:bodyPr>
          <a:lstStyle/>
          <a:p>
            <a:pPr marL="171437" indent="-171437" algn="just">
              <a:buFont typeface="Wingdings" panose="05000000000000000000" pitchFamily="2" charset="2"/>
              <a:buChar char="v"/>
            </a:pPr>
            <a:r>
              <a:rPr lang="da-DK" sz="1100" dirty="0" smtClean="0">
                <a:latin typeface="Corbel" pitchFamily="34" charset="0"/>
              </a:rPr>
              <a:t>Segmentet </a:t>
            </a:r>
            <a:r>
              <a:rPr lang="da-DK" sz="1100" i="1" dirty="0" smtClean="0">
                <a:latin typeface="Corbel" pitchFamily="34" charset="0"/>
              </a:rPr>
              <a:t>De overbeviste</a:t>
            </a:r>
            <a:r>
              <a:rPr lang="da-DK" sz="1100" dirty="0" smtClean="0">
                <a:latin typeface="Corbel" pitchFamily="34" charset="0"/>
              </a:rPr>
              <a:t> </a:t>
            </a:r>
            <a:r>
              <a:rPr lang="da-DK" sz="1100" dirty="0">
                <a:latin typeface="Corbel" pitchFamily="34" charset="0"/>
              </a:rPr>
              <a:t>er kendetegnet ved, at </a:t>
            </a:r>
            <a:r>
              <a:rPr lang="da-DK" sz="1100" dirty="0" smtClean="0">
                <a:latin typeface="Corbel" pitchFamily="34" charset="0"/>
              </a:rPr>
              <a:t>det </a:t>
            </a:r>
            <a:r>
              <a:rPr lang="da-DK" sz="1100" dirty="0">
                <a:latin typeface="Corbel" pitchFamily="34" charset="0"/>
              </a:rPr>
              <a:t>synes, at </a:t>
            </a:r>
            <a:r>
              <a:rPr lang="da-DK" sz="1100" dirty="0" smtClean="0">
                <a:latin typeface="Corbel" pitchFamily="34" charset="0"/>
              </a:rPr>
              <a:t>det </a:t>
            </a:r>
            <a:r>
              <a:rPr lang="da-DK" sz="1100" dirty="0">
                <a:latin typeface="Corbel" pitchFamily="34" charset="0"/>
              </a:rPr>
              <a:t>ved meget om udviklingsbistand og er moderate eller stærke tilhængere af udviklingsbistand</a:t>
            </a:r>
            <a:r>
              <a:rPr lang="da-DK" sz="1100" dirty="0" smtClean="0">
                <a:latin typeface="Corbel" pitchFamily="34" charset="0"/>
              </a:rPr>
              <a:t>.</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Segmentet </a:t>
            </a:r>
            <a:r>
              <a:rPr lang="da-DK" sz="1100" i="1" dirty="0" smtClean="0">
                <a:latin typeface="Corbel" pitchFamily="34" charset="0"/>
              </a:rPr>
              <a:t>De positive</a:t>
            </a:r>
            <a:r>
              <a:rPr lang="da-DK" sz="1100" dirty="0" smtClean="0">
                <a:latin typeface="Corbel" pitchFamily="34" charset="0"/>
              </a:rPr>
              <a:t> </a:t>
            </a:r>
            <a:r>
              <a:rPr lang="da-DK" sz="1100" dirty="0">
                <a:latin typeface="Corbel" pitchFamily="34" charset="0"/>
              </a:rPr>
              <a:t>udgør </a:t>
            </a:r>
            <a:r>
              <a:rPr lang="da-DK" sz="1100" dirty="0" smtClean="0">
                <a:latin typeface="Corbel" pitchFamily="34" charset="0"/>
              </a:rPr>
              <a:t>en </a:t>
            </a:r>
            <a:r>
              <a:rPr lang="da-DK" sz="1100" dirty="0">
                <a:latin typeface="Corbel" pitchFamily="34" charset="0"/>
              </a:rPr>
              <a:t>tredjedel af den danske </a:t>
            </a:r>
            <a:r>
              <a:rPr lang="da-DK" sz="1100" dirty="0" smtClean="0">
                <a:latin typeface="Corbel" pitchFamily="34" charset="0"/>
              </a:rPr>
              <a:t>befolkning og er dermed det største segment. </a:t>
            </a:r>
            <a:r>
              <a:rPr lang="da-DK" sz="1100" i="1" dirty="0" smtClean="0">
                <a:latin typeface="Corbel" pitchFamily="34" charset="0"/>
              </a:rPr>
              <a:t>De positive</a:t>
            </a:r>
            <a:r>
              <a:rPr lang="da-DK" sz="1100" dirty="0" smtClean="0">
                <a:latin typeface="Corbel" pitchFamily="34" charset="0"/>
              </a:rPr>
              <a:t> er kendetegnet </a:t>
            </a:r>
            <a:r>
              <a:rPr lang="da-DK" sz="1100" dirty="0">
                <a:latin typeface="Corbel" pitchFamily="34" charset="0"/>
              </a:rPr>
              <a:t>ved, at </a:t>
            </a:r>
            <a:r>
              <a:rPr lang="da-DK" sz="1100" dirty="0" smtClean="0">
                <a:latin typeface="Corbel" pitchFamily="34" charset="0"/>
              </a:rPr>
              <a:t>det </a:t>
            </a:r>
            <a:r>
              <a:rPr lang="da-DK" sz="1100" u="sng" dirty="0">
                <a:latin typeface="Corbel" pitchFamily="34" charset="0"/>
              </a:rPr>
              <a:t>ikke</a:t>
            </a:r>
            <a:r>
              <a:rPr lang="da-DK" sz="1100" dirty="0">
                <a:latin typeface="Corbel" pitchFamily="34" charset="0"/>
              </a:rPr>
              <a:t> synes, at </a:t>
            </a:r>
            <a:r>
              <a:rPr lang="da-DK" sz="1100" dirty="0" smtClean="0">
                <a:latin typeface="Corbel" pitchFamily="34" charset="0"/>
              </a:rPr>
              <a:t>det </a:t>
            </a:r>
            <a:r>
              <a:rPr lang="da-DK" sz="1100" dirty="0">
                <a:latin typeface="Corbel" pitchFamily="34" charset="0"/>
              </a:rPr>
              <a:t>ved meget om udviklingsbistand, samtidig med at </a:t>
            </a:r>
            <a:r>
              <a:rPr lang="da-DK" sz="1100" dirty="0" smtClean="0">
                <a:latin typeface="Corbel" pitchFamily="34" charset="0"/>
              </a:rPr>
              <a:t>det </a:t>
            </a:r>
            <a:r>
              <a:rPr lang="da-DK" sz="1100" dirty="0">
                <a:latin typeface="Corbel" pitchFamily="34" charset="0"/>
              </a:rPr>
              <a:t>er moderate tilhængere af udviklingsbistand.</a:t>
            </a:r>
          </a:p>
          <a:p>
            <a:pPr marL="171437" indent="-171437" algn="just">
              <a:buFont typeface="Wingdings" panose="05000000000000000000" pitchFamily="2" charset="2"/>
              <a:buChar char="v"/>
            </a:pPr>
            <a:endParaRPr lang="da-DK" sz="1100" dirty="0" smtClean="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Segmentet </a:t>
            </a:r>
            <a:r>
              <a:rPr lang="da-DK" sz="1100" i="1" dirty="0" smtClean="0">
                <a:latin typeface="Corbel" pitchFamily="34" charset="0"/>
              </a:rPr>
              <a:t>De tillidsfulde</a:t>
            </a:r>
            <a:r>
              <a:rPr lang="da-DK" sz="1100" dirty="0" smtClean="0">
                <a:latin typeface="Corbel" pitchFamily="34" charset="0"/>
              </a:rPr>
              <a:t> </a:t>
            </a:r>
            <a:r>
              <a:rPr lang="da-DK" sz="1100" dirty="0">
                <a:latin typeface="Corbel" pitchFamily="34" charset="0"/>
              </a:rPr>
              <a:t>er kendetegnet ved, at </a:t>
            </a:r>
            <a:r>
              <a:rPr lang="da-DK" sz="1100" dirty="0" smtClean="0">
                <a:latin typeface="Corbel" pitchFamily="34" charset="0"/>
              </a:rPr>
              <a:t>det </a:t>
            </a:r>
            <a:r>
              <a:rPr lang="da-DK" sz="1100" u="sng" dirty="0">
                <a:latin typeface="Corbel" pitchFamily="34" charset="0"/>
              </a:rPr>
              <a:t>ikke</a:t>
            </a:r>
            <a:r>
              <a:rPr lang="da-DK" sz="1100" dirty="0">
                <a:latin typeface="Corbel" pitchFamily="34" charset="0"/>
              </a:rPr>
              <a:t> synes, at </a:t>
            </a:r>
            <a:r>
              <a:rPr lang="da-DK" sz="1100" dirty="0" smtClean="0">
                <a:latin typeface="Corbel" pitchFamily="34" charset="0"/>
              </a:rPr>
              <a:t>det </a:t>
            </a:r>
            <a:r>
              <a:rPr lang="da-DK" sz="1100" dirty="0">
                <a:latin typeface="Corbel" pitchFamily="34" charset="0"/>
              </a:rPr>
              <a:t>ved meget om udviklingsbistand, samtidig med at </a:t>
            </a:r>
            <a:r>
              <a:rPr lang="da-DK" sz="1100" dirty="0" smtClean="0">
                <a:latin typeface="Corbel" pitchFamily="34" charset="0"/>
              </a:rPr>
              <a:t>det </a:t>
            </a:r>
            <a:r>
              <a:rPr lang="da-DK" sz="1100" dirty="0">
                <a:latin typeface="Corbel" pitchFamily="34" charset="0"/>
              </a:rPr>
              <a:t>er stærke tilhængere af udviklingsbistand</a:t>
            </a:r>
            <a:r>
              <a:rPr lang="da-DK" sz="1100" dirty="0" smtClean="0">
                <a:latin typeface="Corbel" pitchFamily="34" charset="0"/>
              </a:rPr>
              <a:t>.</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Segmentet </a:t>
            </a:r>
            <a:r>
              <a:rPr lang="da-DK" sz="1100" i="1" dirty="0" smtClean="0">
                <a:latin typeface="Corbel" pitchFamily="34" charset="0"/>
              </a:rPr>
              <a:t>De skeptiske </a:t>
            </a:r>
            <a:r>
              <a:rPr lang="da-DK" sz="1100" dirty="0">
                <a:latin typeface="Corbel" pitchFamily="34" charset="0"/>
              </a:rPr>
              <a:t>er det næststørste segment. </a:t>
            </a:r>
            <a:r>
              <a:rPr lang="da-DK" sz="1100" dirty="0" smtClean="0">
                <a:latin typeface="Corbel" pitchFamily="34" charset="0"/>
              </a:rPr>
              <a:t>Det </a:t>
            </a:r>
            <a:r>
              <a:rPr lang="da-DK" sz="1100" dirty="0">
                <a:latin typeface="Corbel" pitchFamily="34" charset="0"/>
              </a:rPr>
              <a:t>er kendetegnet ved, at </a:t>
            </a:r>
            <a:r>
              <a:rPr lang="da-DK" sz="1100" dirty="0" smtClean="0">
                <a:latin typeface="Corbel" pitchFamily="34" charset="0"/>
              </a:rPr>
              <a:t>det </a:t>
            </a:r>
            <a:r>
              <a:rPr lang="da-DK" sz="1100" u="sng" dirty="0">
                <a:latin typeface="Corbel" pitchFamily="34" charset="0"/>
              </a:rPr>
              <a:t>ikke</a:t>
            </a:r>
            <a:r>
              <a:rPr lang="da-DK" sz="1100" dirty="0">
                <a:latin typeface="Corbel" pitchFamily="34" charset="0"/>
              </a:rPr>
              <a:t> synes, </a:t>
            </a:r>
            <a:r>
              <a:rPr lang="da-DK" sz="1100" dirty="0" smtClean="0">
                <a:latin typeface="Corbel" pitchFamily="34" charset="0"/>
              </a:rPr>
              <a:t>det </a:t>
            </a:r>
            <a:r>
              <a:rPr lang="da-DK" sz="1100" dirty="0">
                <a:latin typeface="Corbel" pitchFamily="34" charset="0"/>
              </a:rPr>
              <a:t>ved ret meget om udviklingsbistand og er generelt set modstandere af udviklingsbistand</a:t>
            </a:r>
            <a:r>
              <a:rPr lang="da-DK" sz="1100" dirty="0" smtClean="0">
                <a:latin typeface="Corbel" pitchFamily="34" charset="0"/>
              </a:rPr>
              <a:t>.</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Segmentet </a:t>
            </a:r>
            <a:r>
              <a:rPr lang="da-DK" sz="1100" i="1" dirty="0" smtClean="0">
                <a:latin typeface="Corbel" pitchFamily="34" charset="0"/>
              </a:rPr>
              <a:t>De negative </a:t>
            </a:r>
            <a:r>
              <a:rPr lang="da-DK" sz="1100" dirty="0">
                <a:latin typeface="Corbel" pitchFamily="34" charset="0"/>
              </a:rPr>
              <a:t>er det mindste </a:t>
            </a:r>
            <a:r>
              <a:rPr lang="da-DK" sz="1100" dirty="0" smtClean="0">
                <a:latin typeface="Corbel" pitchFamily="34" charset="0"/>
              </a:rPr>
              <a:t>segment og udgør 6 % af den danske befolkning. Segmentet </a:t>
            </a:r>
            <a:r>
              <a:rPr lang="da-DK" sz="1100" dirty="0">
                <a:latin typeface="Corbel" pitchFamily="34" charset="0"/>
              </a:rPr>
              <a:t>er kendetegnet ved, at </a:t>
            </a:r>
            <a:r>
              <a:rPr lang="da-DK" sz="1100" dirty="0" smtClean="0">
                <a:latin typeface="Corbel" pitchFamily="34" charset="0"/>
              </a:rPr>
              <a:t>det </a:t>
            </a:r>
            <a:r>
              <a:rPr lang="da-DK" sz="1100" dirty="0">
                <a:latin typeface="Corbel" pitchFamily="34" charset="0"/>
              </a:rPr>
              <a:t>synes, at </a:t>
            </a:r>
            <a:r>
              <a:rPr lang="da-DK" sz="1100" dirty="0" smtClean="0">
                <a:latin typeface="Corbel" pitchFamily="34" charset="0"/>
              </a:rPr>
              <a:t>det </a:t>
            </a:r>
            <a:r>
              <a:rPr lang="da-DK" sz="1100" dirty="0">
                <a:latin typeface="Corbel" pitchFamily="34" charset="0"/>
              </a:rPr>
              <a:t>ved meget om </a:t>
            </a:r>
            <a:r>
              <a:rPr lang="da-DK" sz="1100" dirty="0" smtClean="0">
                <a:latin typeface="Corbel" pitchFamily="34" charset="0"/>
              </a:rPr>
              <a:t>området </a:t>
            </a:r>
            <a:r>
              <a:rPr lang="da-DK" sz="1100" dirty="0">
                <a:latin typeface="Corbel" pitchFamily="34" charset="0"/>
              </a:rPr>
              <a:t>men er modstandere af udviklingsbistand</a:t>
            </a:r>
            <a:r>
              <a:rPr lang="da-DK" sz="1100" dirty="0" smtClean="0">
                <a:latin typeface="Corbel" pitchFamily="34" charset="0"/>
              </a:rPr>
              <a:t>.</a:t>
            </a:r>
          </a:p>
          <a:p>
            <a:pPr algn="just"/>
            <a:endParaRPr lang="da-DK" sz="1100" dirty="0" smtClean="0">
              <a:latin typeface="Corbel" pitchFamily="34" charset="0"/>
            </a:endParaRPr>
          </a:p>
          <a:p>
            <a:pPr marL="171437" indent="-171437" algn="just">
              <a:buFont typeface="Wingdings" panose="05000000000000000000" pitchFamily="2" charset="2"/>
              <a:buChar char="v"/>
            </a:pPr>
            <a:r>
              <a:rPr lang="da-DK" sz="1100" dirty="0" smtClean="0">
                <a:latin typeface="Corbel" pitchFamily="34" charset="0"/>
              </a:rPr>
              <a:t>Segmenterne adskiller sig markant fra hinanden på deres demografiske profiler. </a:t>
            </a:r>
            <a:r>
              <a:rPr lang="da-DK" sz="1100" dirty="0">
                <a:latin typeface="Corbel" pitchFamily="34" charset="0"/>
              </a:rPr>
              <a:t>Både </a:t>
            </a:r>
            <a:r>
              <a:rPr lang="da-DK" sz="1100" i="1" dirty="0" smtClean="0">
                <a:latin typeface="Corbel" pitchFamily="34" charset="0"/>
              </a:rPr>
              <a:t>De </a:t>
            </a:r>
            <a:r>
              <a:rPr lang="da-DK" sz="1100" i="1" dirty="0">
                <a:latin typeface="Corbel" pitchFamily="34" charset="0"/>
              </a:rPr>
              <a:t>overbeviste</a:t>
            </a:r>
            <a:r>
              <a:rPr lang="da-DK" sz="1100" dirty="0">
                <a:latin typeface="Corbel" pitchFamily="34" charset="0"/>
              </a:rPr>
              <a:t> og </a:t>
            </a:r>
            <a:r>
              <a:rPr lang="da-DK" sz="1100" i="1" dirty="0" smtClean="0">
                <a:latin typeface="Corbel" pitchFamily="34" charset="0"/>
              </a:rPr>
              <a:t>De </a:t>
            </a:r>
            <a:r>
              <a:rPr lang="da-DK" sz="1100" i="1" dirty="0">
                <a:latin typeface="Corbel" pitchFamily="34" charset="0"/>
              </a:rPr>
              <a:t>negative</a:t>
            </a:r>
            <a:r>
              <a:rPr lang="da-DK" sz="1100" dirty="0">
                <a:latin typeface="Corbel" pitchFamily="34" charset="0"/>
              </a:rPr>
              <a:t> er overrepræsenteret af mænd, hvilket blandt andet skyldes, at mænd oftere end kvinder angiver, at de ved meget om udviklingsbistand</a:t>
            </a:r>
            <a:r>
              <a:rPr lang="da-DK" sz="1100" dirty="0" smtClean="0">
                <a:latin typeface="Corbel" pitchFamily="34" charset="0"/>
              </a:rPr>
              <a:t>. </a:t>
            </a:r>
            <a:r>
              <a:rPr lang="da-DK" sz="1100" dirty="0">
                <a:latin typeface="Corbel" pitchFamily="34" charset="0"/>
              </a:rPr>
              <a:t>Regionalt ses det, at </a:t>
            </a:r>
            <a:r>
              <a:rPr lang="da-DK" sz="1100" i="1" dirty="0" smtClean="0">
                <a:latin typeface="Corbel" pitchFamily="34" charset="0"/>
              </a:rPr>
              <a:t>De </a:t>
            </a:r>
            <a:r>
              <a:rPr lang="da-DK" sz="1100" i="1" dirty="0">
                <a:latin typeface="Corbel" pitchFamily="34" charset="0"/>
              </a:rPr>
              <a:t>skeptiske</a:t>
            </a:r>
            <a:r>
              <a:rPr lang="da-DK" sz="1100" dirty="0">
                <a:latin typeface="Corbel" pitchFamily="34" charset="0"/>
              </a:rPr>
              <a:t> og </a:t>
            </a:r>
            <a:r>
              <a:rPr lang="da-DK" sz="1100" i="1" dirty="0" smtClean="0">
                <a:latin typeface="Corbel" pitchFamily="34" charset="0"/>
              </a:rPr>
              <a:t>De </a:t>
            </a:r>
            <a:r>
              <a:rPr lang="da-DK" sz="1100" i="1" dirty="0">
                <a:latin typeface="Corbel" pitchFamily="34" charset="0"/>
              </a:rPr>
              <a:t>negative</a:t>
            </a:r>
            <a:r>
              <a:rPr lang="da-DK" sz="1100" dirty="0">
                <a:latin typeface="Corbel" pitchFamily="34" charset="0"/>
              </a:rPr>
              <a:t> oftere bor uden for Region </a:t>
            </a:r>
            <a:r>
              <a:rPr lang="da-DK" sz="1100" dirty="0" smtClean="0">
                <a:latin typeface="Corbel" pitchFamily="34" charset="0"/>
              </a:rPr>
              <a:t>Hovedstaden, end det er </a:t>
            </a:r>
            <a:r>
              <a:rPr lang="da-DK" sz="1100" dirty="0">
                <a:latin typeface="Corbel" pitchFamily="34" charset="0"/>
              </a:rPr>
              <a:t>tilfældet for de segmenter, der er mere positive overfor udviklingsbistand. Det </a:t>
            </a:r>
            <a:r>
              <a:rPr lang="da-DK" sz="1100" dirty="0" smtClean="0">
                <a:latin typeface="Corbel" pitchFamily="34" charset="0"/>
              </a:rPr>
              <a:t>bemærkes </a:t>
            </a:r>
            <a:r>
              <a:rPr lang="da-DK" sz="1100" dirty="0">
                <a:latin typeface="Corbel" pitchFamily="34" charset="0"/>
              </a:rPr>
              <a:t>også, at </a:t>
            </a:r>
            <a:r>
              <a:rPr lang="da-DK" sz="1100" dirty="0" smtClean="0">
                <a:latin typeface="Corbel" pitchFamily="34" charset="0"/>
              </a:rPr>
              <a:t>både </a:t>
            </a:r>
            <a:r>
              <a:rPr lang="da-DK" sz="1100" i="1" dirty="0" smtClean="0">
                <a:latin typeface="Corbel" pitchFamily="34" charset="0"/>
              </a:rPr>
              <a:t>De skeptiske </a:t>
            </a:r>
            <a:r>
              <a:rPr lang="da-DK" sz="1100" dirty="0" smtClean="0">
                <a:latin typeface="Corbel" pitchFamily="34" charset="0"/>
              </a:rPr>
              <a:t>og </a:t>
            </a:r>
            <a:r>
              <a:rPr lang="da-DK" sz="1100" i="1" dirty="0" smtClean="0">
                <a:latin typeface="Corbel" pitchFamily="34" charset="0"/>
              </a:rPr>
              <a:t>De negative</a:t>
            </a:r>
            <a:r>
              <a:rPr lang="da-DK" sz="1100" dirty="0" smtClean="0">
                <a:latin typeface="Corbel" pitchFamily="34" charset="0"/>
              </a:rPr>
              <a:t> </a:t>
            </a:r>
            <a:r>
              <a:rPr lang="da-DK" sz="1100" dirty="0">
                <a:latin typeface="Corbel" pitchFamily="34" charset="0"/>
              </a:rPr>
              <a:t>gennemsnitligt har en lavere uddannelsesgrad end tilfældet for de øvrige segmenter. </a:t>
            </a:r>
            <a:r>
              <a:rPr lang="da-DK" sz="1100" dirty="0" smtClean="0">
                <a:latin typeface="Corbel" pitchFamily="34" charset="0"/>
              </a:rPr>
              <a:t>Segmenternes demografiske profiler kan ses i figur 36.</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Segmenterne valideres i høj grad gennem fokus på de underliggende holdningsspørgsmål til udviklingsbistand, hvor markante forskelle identificeres. </a:t>
            </a:r>
            <a:r>
              <a:rPr lang="da-DK" sz="1100" dirty="0" smtClean="0">
                <a:latin typeface="Corbel" pitchFamily="34" charset="0"/>
              </a:rPr>
              <a:t>Det </a:t>
            </a:r>
            <a:r>
              <a:rPr lang="da-DK" sz="1100" dirty="0">
                <a:latin typeface="Corbel" pitchFamily="34" charset="0"/>
              </a:rPr>
              <a:t>ses, at </a:t>
            </a:r>
            <a:r>
              <a:rPr lang="da-DK" sz="1100" i="1" dirty="0" smtClean="0">
                <a:latin typeface="Corbel" pitchFamily="34" charset="0"/>
              </a:rPr>
              <a:t>De </a:t>
            </a:r>
            <a:r>
              <a:rPr lang="da-DK" sz="1100" i="1" dirty="0">
                <a:latin typeface="Corbel" pitchFamily="34" charset="0"/>
              </a:rPr>
              <a:t>overbeviste </a:t>
            </a:r>
            <a:r>
              <a:rPr lang="da-DK" sz="1100" dirty="0">
                <a:latin typeface="Corbel" pitchFamily="34" charset="0"/>
              </a:rPr>
              <a:t>og </a:t>
            </a:r>
            <a:r>
              <a:rPr lang="da-DK" sz="1100" i="1" dirty="0" smtClean="0">
                <a:latin typeface="Corbel" pitchFamily="34" charset="0"/>
              </a:rPr>
              <a:t>De </a:t>
            </a:r>
            <a:r>
              <a:rPr lang="da-DK" sz="1100" i="1" dirty="0" err="1" smtClean="0">
                <a:latin typeface="Corbel" pitchFamily="34" charset="0"/>
              </a:rPr>
              <a:t>tillids-fulde</a:t>
            </a:r>
            <a:r>
              <a:rPr lang="da-DK" sz="1100" dirty="0" smtClean="0">
                <a:latin typeface="Corbel" pitchFamily="34" charset="0"/>
              </a:rPr>
              <a:t> </a:t>
            </a:r>
            <a:r>
              <a:rPr lang="da-DK" sz="1100" dirty="0">
                <a:latin typeface="Corbel" pitchFamily="34" charset="0"/>
              </a:rPr>
              <a:t>i høj grad følger hinanden og således primært adskilles af deres subjektive vurdering af vidensniveau. Det samme er i nogen grad gældende for </a:t>
            </a:r>
            <a:r>
              <a:rPr lang="da-DK" sz="1100" i="1" dirty="0" smtClean="0">
                <a:latin typeface="Corbel" pitchFamily="34" charset="0"/>
              </a:rPr>
              <a:t>De </a:t>
            </a:r>
            <a:r>
              <a:rPr lang="da-DK" sz="1100" i="1" dirty="0">
                <a:latin typeface="Corbel" pitchFamily="34" charset="0"/>
              </a:rPr>
              <a:t>skeptiske</a:t>
            </a:r>
            <a:r>
              <a:rPr lang="da-DK" sz="1100" dirty="0">
                <a:latin typeface="Corbel" pitchFamily="34" charset="0"/>
              </a:rPr>
              <a:t> og </a:t>
            </a:r>
            <a:r>
              <a:rPr lang="da-DK" sz="1100" i="1" dirty="0" smtClean="0">
                <a:latin typeface="Corbel" pitchFamily="34" charset="0"/>
              </a:rPr>
              <a:t>De </a:t>
            </a:r>
            <a:r>
              <a:rPr lang="da-DK" sz="1100" i="1" dirty="0">
                <a:latin typeface="Corbel" pitchFamily="34" charset="0"/>
              </a:rPr>
              <a:t>negative</a:t>
            </a:r>
            <a:r>
              <a:rPr lang="da-DK" sz="1100" dirty="0">
                <a:latin typeface="Corbel" pitchFamily="34" charset="0"/>
              </a:rPr>
              <a:t>. De største </a:t>
            </a:r>
            <a:r>
              <a:rPr lang="da-DK" sz="1100" dirty="0" smtClean="0">
                <a:latin typeface="Corbel" pitchFamily="34" charset="0"/>
              </a:rPr>
              <a:t>forskelle mellem segmenter </a:t>
            </a:r>
            <a:r>
              <a:rPr lang="da-DK" sz="1100" dirty="0">
                <a:latin typeface="Corbel" pitchFamily="34" charset="0"/>
              </a:rPr>
              <a:t>findes ift</a:t>
            </a:r>
            <a:r>
              <a:rPr lang="da-DK" sz="1100" dirty="0" smtClean="0">
                <a:latin typeface="Corbel" pitchFamily="34" charset="0"/>
              </a:rPr>
              <a:t>., </a:t>
            </a:r>
            <a:r>
              <a:rPr lang="da-DK" sz="1100" dirty="0">
                <a:latin typeface="Corbel" pitchFamily="34" charset="0"/>
              </a:rPr>
              <a:t>om </a:t>
            </a:r>
            <a:r>
              <a:rPr lang="da-DK" sz="1100" dirty="0" smtClean="0">
                <a:latin typeface="Corbel" pitchFamily="34" charset="0"/>
              </a:rPr>
              <a:t>udviklingsbistand </a:t>
            </a:r>
            <a:r>
              <a:rPr lang="da-DK" sz="1100" dirty="0">
                <a:latin typeface="Corbel" pitchFamily="34" charset="0"/>
              </a:rPr>
              <a:t>i det hele taget </a:t>
            </a:r>
            <a:r>
              <a:rPr lang="da-DK" sz="1100" dirty="0" smtClean="0">
                <a:latin typeface="Corbel" pitchFamily="34" charset="0"/>
              </a:rPr>
              <a:t>hjælper. Segmenternes underliggende holdninger til udviklingsbistand kan ses i figur 37.</a:t>
            </a:r>
            <a:endParaRPr lang="da-DK" sz="1100" dirty="0">
              <a:latin typeface="Corbel" pitchFamily="34" charset="0"/>
            </a:endParaRPr>
          </a:p>
          <a:p>
            <a:pPr marL="171437" indent="-171437" algn="just">
              <a:buFont typeface="Wingdings" panose="05000000000000000000" pitchFamily="2" charset="2"/>
              <a:buChar char="v"/>
            </a:pPr>
            <a:endParaRPr lang="da-DK" sz="1100" dirty="0" smtClean="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Overordnet set har segmenterne de samme strukturer i deres medievaner (top og bund i forhold til anvendelse). Det ses dog, at der er forskel i mængden af medier, der </a:t>
            </a:r>
            <a:r>
              <a:rPr lang="da-DK" sz="1100" dirty="0" smtClean="0">
                <a:latin typeface="Corbel" pitchFamily="34" charset="0"/>
              </a:rPr>
              <a:t>anvendes. Eksempelvis bruger </a:t>
            </a:r>
            <a:r>
              <a:rPr lang="da-DK" sz="1100" i="1" dirty="0" smtClean="0">
                <a:latin typeface="Corbel" pitchFamily="34" charset="0"/>
              </a:rPr>
              <a:t>De overbeviste </a:t>
            </a:r>
            <a:r>
              <a:rPr lang="da-DK" sz="1100" dirty="0" smtClean="0">
                <a:latin typeface="Corbel" pitchFamily="34" charset="0"/>
              </a:rPr>
              <a:t>gennemsnitligt flere </a:t>
            </a:r>
            <a:r>
              <a:rPr lang="da-DK" sz="1100" dirty="0">
                <a:latin typeface="Corbel" pitchFamily="34" charset="0"/>
              </a:rPr>
              <a:t>medier end f.eks. </a:t>
            </a:r>
            <a:r>
              <a:rPr lang="da-DK" sz="1100" i="1" dirty="0">
                <a:latin typeface="Corbel" pitchFamily="34" charset="0"/>
              </a:rPr>
              <a:t>De negative</a:t>
            </a:r>
            <a:r>
              <a:rPr lang="da-DK" sz="1100" dirty="0">
                <a:latin typeface="Corbel" pitchFamily="34" charset="0"/>
              </a:rPr>
              <a:t>. </a:t>
            </a:r>
            <a:r>
              <a:rPr lang="da-DK" sz="1100" i="1" dirty="0">
                <a:latin typeface="Corbel" pitchFamily="34" charset="0"/>
              </a:rPr>
              <a:t>De overbeviste </a:t>
            </a:r>
            <a:r>
              <a:rPr lang="da-DK" sz="1100" dirty="0">
                <a:latin typeface="Corbel" pitchFamily="34" charset="0"/>
              </a:rPr>
              <a:t>læser f.eks. også i højere grad landsdækkende aviser, hører radio, går til foredrag </a:t>
            </a:r>
            <a:r>
              <a:rPr lang="da-DK" sz="1100" dirty="0" smtClean="0">
                <a:latin typeface="Corbel" pitchFamily="34" charset="0"/>
              </a:rPr>
              <a:t>m.m</a:t>
            </a:r>
            <a:r>
              <a:rPr lang="da-DK" sz="1100" dirty="0">
                <a:latin typeface="Corbel" pitchFamily="34" charset="0"/>
              </a:rPr>
              <a:t>. Dette er altså mennesker, der i højere grad orienterer sig </a:t>
            </a:r>
            <a:r>
              <a:rPr lang="da-DK" sz="1100" dirty="0" smtClean="0">
                <a:latin typeface="Corbel" pitchFamily="34" charset="0"/>
              </a:rPr>
              <a:t>mod </a:t>
            </a:r>
            <a:r>
              <a:rPr lang="da-DK" sz="1100" dirty="0">
                <a:latin typeface="Corbel" pitchFamily="34" charset="0"/>
              </a:rPr>
              <a:t>omverdenen via medier, hvor der ofte(re) er tid til dialog og fordybelse. </a:t>
            </a:r>
            <a:r>
              <a:rPr lang="da-DK" sz="1100" dirty="0" smtClean="0">
                <a:latin typeface="Corbel" pitchFamily="34" charset="0"/>
              </a:rPr>
              <a:t> Segmenternes medievaner kan ses i figur 38.</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smtClean="0">
                <a:latin typeface="Corbel" pitchFamily="34" charset="0"/>
              </a:rPr>
              <a:t>Det </a:t>
            </a:r>
            <a:r>
              <a:rPr lang="da-DK" sz="1100" dirty="0">
                <a:latin typeface="Corbel" pitchFamily="34" charset="0"/>
              </a:rPr>
              <a:t>er blandt </a:t>
            </a:r>
            <a:r>
              <a:rPr lang="da-DK" sz="1100" i="1" dirty="0">
                <a:latin typeface="Corbel" pitchFamily="34" charset="0"/>
              </a:rPr>
              <a:t>De overbeviste </a:t>
            </a:r>
            <a:r>
              <a:rPr lang="da-DK" sz="1100" dirty="0">
                <a:latin typeface="Corbel" pitchFamily="34" charset="0"/>
              </a:rPr>
              <a:t>og </a:t>
            </a:r>
            <a:r>
              <a:rPr lang="da-DK" sz="1100" i="1" dirty="0">
                <a:latin typeface="Corbel" pitchFamily="34" charset="0"/>
              </a:rPr>
              <a:t>De </a:t>
            </a:r>
            <a:r>
              <a:rPr lang="da-DK" sz="1100" i="1" dirty="0" smtClean="0">
                <a:latin typeface="Corbel" pitchFamily="34" charset="0"/>
              </a:rPr>
              <a:t>tillidsfulde</a:t>
            </a:r>
            <a:r>
              <a:rPr lang="da-DK" sz="1100" dirty="0" smtClean="0">
                <a:latin typeface="Corbel" pitchFamily="34" charset="0"/>
              </a:rPr>
              <a:t>, </a:t>
            </a:r>
            <a:r>
              <a:rPr lang="da-DK" sz="1100" dirty="0">
                <a:latin typeface="Corbel" pitchFamily="34" charset="0"/>
              </a:rPr>
              <a:t>at hovedparten af medlemmer i organisationerne </a:t>
            </a:r>
            <a:r>
              <a:rPr lang="da-DK" sz="1100" dirty="0" smtClean="0">
                <a:latin typeface="Corbel" pitchFamily="34" charset="0"/>
              </a:rPr>
              <a:t>findes. 51% </a:t>
            </a:r>
            <a:r>
              <a:rPr lang="da-DK" sz="1100" dirty="0">
                <a:latin typeface="Corbel" pitchFamily="34" charset="0"/>
              </a:rPr>
              <a:t>af </a:t>
            </a:r>
            <a:r>
              <a:rPr lang="da-DK" sz="1100" i="1" dirty="0">
                <a:latin typeface="Corbel" pitchFamily="34" charset="0"/>
              </a:rPr>
              <a:t>De negative</a:t>
            </a:r>
            <a:r>
              <a:rPr lang="da-DK" sz="1100" dirty="0">
                <a:latin typeface="Corbel" pitchFamily="34" charset="0"/>
              </a:rPr>
              <a:t> og </a:t>
            </a:r>
            <a:r>
              <a:rPr lang="da-DK" sz="1100" dirty="0" smtClean="0">
                <a:latin typeface="Corbel" pitchFamily="34" charset="0"/>
              </a:rPr>
              <a:t>49% </a:t>
            </a:r>
            <a:r>
              <a:rPr lang="da-DK" sz="1100" dirty="0">
                <a:latin typeface="Corbel" pitchFamily="34" charset="0"/>
              </a:rPr>
              <a:t>af </a:t>
            </a:r>
            <a:r>
              <a:rPr lang="da-DK" sz="1100" i="1" dirty="0">
                <a:latin typeface="Corbel" pitchFamily="34" charset="0"/>
              </a:rPr>
              <a:t>De skeptiske </a:t>
            </a:r>
            <a:r>
              <a:rPr lang="da-DK" sz="1100" dirty="0">
                <a:latin typeface="Corbel" pitchFamily="34" charset="0"/>
              </a:rPr>
              <a:t>støtter eller deltager ikke i nogen af de viste aktiviteter. Støtter disse </a:t>
            </a:r>
            <a:r>
              <a:rPr lang="da-DK" sz="1100" dirty="0" smtClean="0">
                <a:latin typeface="Corbel" pitchFamily="34" charset="0"/>
              </a:rPr>
              <a:t>segmenter, </a:t>
            </a:r>
            <a:r>
              <a:rPr lang="da-DK" sz="1100" dirty="0">
                <a:latin typeface="Corbel" pitchFamily="34" charset="0"/>
              </a:rPr>
              <a:t>er det typisk ved indsamlinger eller gennem donation af brugte artikler. </a:t>
            </a:r>
            <a:r>
              <a:rPr lang="da-DK" sz="1100" dirty="0" smtClean="0">
                <a:latin typeface="Corbel" pitchFamily="34" charset="0"/>
              </a:rPr>
              <a:t>Segmenternes bidrag/støtte til udviklingslande kan ses i figur 39.</a:t>
            </a:r>
            <a:endParaRPr lang="da-DK" sz="1100" dirty="0">
              <a:latin typeface="Corbel" pitchFamily="34" charset="0"/>
            </a:endParaRPr>
          </a:p>
          <a:p>
            <a:pPr algn="just"/>
            <a:endParaRPr lang="da-DK" sz="1100" dirty="0">
              <a:latin typeface="Corbel" pitchFamily="34" charset="0"/>
            </a:endParaRP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endParaRPr lang="da-DK" sz="1100" dirty="0">
              <a:latin typeface="Corbel" pitchFamily="34" charset="0"/>
            </a:endParaRPr>
          </a:p>
        </p:txBody>
      </p:sp>
      <p:sp>
        <p:nvSpPr>
          <p:cNvPr id="8" name="Titel 7"/>
          <p:cNvSpPr>
            <a:spLocks noGrp="1"/>
          </p:cNvSpPr>
          <p:nvPr>
            <p:ph type="title"/>
          </p:nvPr>
        </p:nvSpPr>
        <p:spPr>
          <a:xfrm>
            <a:off x="134543" y="288000"/>
            <a:ext cx="6579474" cy="998856"/>
          </a:xfrm>
        </p:spPr>
        <p:txBody>
          <a:bodyPr/>
          <a:lstStyle/>
          <a:p>
            <a:r>
              <a:rPr lang="da-DK" sz="1800" dirty="0" smtClean="0">
                <a:solidFill>
                  <a:schemeClr val="tx1"/>
                </a:solidFill>
              </a:rPr>
              <a:t>Segmenterne - hovedtræk</a:t>
            </a:r>
            <a:endParaRPr lang="da-DK" sz="1800" dirty="0">
              <a:solidFill>
                <a:schemeClr val="tx1"/>
              </a:solidFill>
            </a:endParaRPr>
          </a:p>
        </p:txBody>
      </p:sp>
      <p:sp>
        <p:nvSpPr>
          <p:cNvPr id="10" name="Tekstboks 9"/>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3 – Segmenter</a:t>
            </a:r>
            <a:endParaRPr lang="da-DK" sz="1100" dirty="0">
              <a:latin typeface="Corbel" pitchFamily="34" charset="0"/>
            </a:endParaRPr>
          </a:p>
        </p:txBody>
      </p:sp>
    </p:spTree>
    <p:extLst>
      <p:ext uri="{BB962C8B-B14F-4D97-AF65-F5344CB8AC3E}">
        <p14:creationId xmlns:p14="http://schemas.microsoft.com/office/powerpoint/2010/main" val="3547694619"/>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noChangeArrowheads="1"/>
          </p:cNvPicPr>
          <p:nvPr>
            <p:extLst>
              <p:ext uri="{D42A27DB-BD31-4B8C-83A1-F6EECF244321}">
                <p14:modId xmlns:p14="http://schemas.microsoft.com/office/powerpoint/2010/main" val="3260074560"/>
              </p:ext>
            </p:extLst>
          </p:nvPr>
        </p:nvPicPr>
        <p:blipFill>
          <a:blip r:embed="rId2"/>
          <a:srcRect/>
          <a:stretch>
            <a:fillRect/>
          </a:stretch>
        </p:blipFill>
        <p:spPr bwMode="auto">
          <a:xfrm>
            <a:off x="328009" y="1425601"/>
            <a:ext cx="6192000" cy="3437851"/>
          </a:xfrm>
          <a:prstGeom prst="rect">
            <a:avLst/>
          </a:prstGeom>
          <a:noFill/>
          <a:extLst>
            <a:ext uri="{909E8E84-426E-40DD-AFC4-6F175D3DCCD1}">
              <a14:hiddenFill xmlns:a14="http://schemas.microsoft.com/office/drawing/2010/main">
                <a:solidFill>
                  <a:srgbClr val="FFFFFF"/>
                </a:solidFill>
              </a14:hiddenFill>
            </a:ext>
          </a:extLst>
        </p:spPr>
      </p:pic>
      <p:sp>
        <p:nvSpPr>
          <p:cNvPr id="6" name="Rektangel 5"/>
          <p:cNvSpPr/>
          <p:nvPr/>
        </p:nvSpPr>
        <p:spPr>
          <a:xfrm>
            <a:off x="241200" y="921601"/>
            <a:ext cx="6074683" cy="307771"/>
          </a:xfrm>
          <a:prstGeom prst="rect">
            <a:avLst/>
          </a:prstGeom>
        </p:spPr>
        <p:txBody>
          <a:bodyPr lIns="91433" tIns="45717" rIns="91433" bIns="45717">
            <a:spAutoFit/>
          </a:bodyPr>
          <a:lstStyle/>
          <a:p>
            <a:pPr lvl="0">
              <a:defRPr/>
            </a:pPr>
            <a:r>
              <a:rPr lang="da-DK" sz="1400" dirty="0">
                <a:latin typeface="Corbel" pitchFamily="34" charset="0"/>
              </a:rPr>
              <a:t>Figur </a:t>
            </a:r>
            <a:r>
              <a:rPr lang="da-DK" sz="1400" dirty="0" smtClean="0">
                <a:latin typeface="Corbel" pitchFamily="34" charset="0"/>
              </a:rPr>
              <a:t>26: Demografi</a:t>
            </a:r>
            <a:endParaRPr lang="da-DK" sz="1400" dirty="0">
              <a:latin typeface="Corbel" pitchFamily="34" charset="0"/>
            </a:endParaRPr>
          </a:p>
        </p:txBody>
      </p:sp>
      <p:sp>
        <p:nvSpPr>
          <p:cNvPr id="8" name="Titel 7"/>
          <p:cNvSpPr>
            <a:spLocks noGrp="1"/>
          </p:cNvSpPr>
          <p:nvPr>
            <p:ph type="title"/>
          </p:nvPr>
        </p:nvSpPr>
        <p:spPr>
          <a:xfrm>
            <a:off x="134543" y="288000"/>
            <a:ext cx="6579474" cy="998856"/>
          </a:xfrm>
        </p:spPr>
        <p:txBody>
          <a:bodyPr/>
          <a:lstStyle/>
          <a:p>
            <a:r>
              <a:rPr lang="da-DK" sz="1800" dirty="0" smtClean="0">
                <a:solidFill>
                  <a:schemeClr val="tx1"/>
                </a:solidFill>
              </a:rPr>
              <a:t>Segmenternes demografiske profil</a:t>
            </a:r>
            <a:endParaRPr lang="da-DK" sz="1800" dirty="0">
              <a:solidFill>
                <a:schemeClr val="tx1"/>
              </a:solidFill>
            </a:endParaRPr>
          </a:p>
        </p:txBody>
      </p:sp>
      <p:sp>
        <p:nvSpPr>
          <p:cNvPr id="9" name="Tekstboks 8"/>
          <p:cNvSpPr txBox="1"/>
          <p:nvPr/>
        </p:nvSpPr>
        <p:spPr>
          <a:xfrm>
            <a:off x="320428" y="8802000"/>
            <a:ext cx="6192000" cy="400110"/>
          </a:xfrm>
          <a:prstGeom prst="rect">
            <a:avLst/>
          </a:prstGeom>
          <a:noFill/>
        </p:spPr>
        <p:txBody>
          <a:bodyPr wrap="square" lIns="91433" tIns="45717" rIns="91433" bIns="45717" rtlCol="0">
            <a:spAutoFit/>
          </a:bodyPr>
          <a:lstStyle/>
          <a:p>
            <a:r>
              <a:rPr lang="da-DK" sz="1000" i="1" dirty="0" smtClean="0">
                <a:latin typeface="Corbel" pitchFamily="34" charset="0"/>
              </a:rPr>
              <a:t>De grå markeringer til højre for hvert segment indikerer en statistisk signifikant afvigelse ift. resultat for hele befolkningen (altså inklusiv segmentet selv samt ”ikke klassificerede” personer).</a:t>
            </a:r>
          </a:p>
        </p:txBody>
      </p:sp>
      <p:sp>
        <p:nvSpPr>
          <p:cNvPr id="10" name="Tekstboks 9"/>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3 – Segmenter</a:t>
            </a:r>
            <a:endParaRPr lang="da-DK" sz="1100" dirty="0">
              <a:latin typeface="Corbel" pitchFamily="34" charset="0"/>
            </a:endParaRPr>
          </a:p>
        </p:txBody>
      </p:sp>
    </p:spTree>
    <p:extLst>
      <p:ext uri="{BB962C8B-B14F-4D97-AF65-F5344CB8AC3E}">
        <p14:creationId xmlns:p14="http://schemas.microsoft.com/office/powerpoint/2010/main" val="2901651105"/>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noChangeArrowheads="1"/>
          </p:cNvPicPr>
          <p:nvPr>
            <p:extLst>
              <p:ext uri="{D42A27DB-BD31-4B8C-83A1-F6EECF244321}">
                <p14:modId xmlns:p14="http://schemas.microsoft.com/office/powerpoint/2010/main" val="1815809842"/>
              </p:ext>
            </p:extLst>
          </p:nvPr>
        </p:nvPicPr>
        <p:blipFill>
          <a:blip r:embed="rId2"/>
          <a:srcRect/>
          <a:stretch>
            <a:fillRect/>
          </a:stretch>
        </p:blipFill>
        <p:spPr bwMode="auto">
          <a:xfrm>
            <a:off x="100013" y="1571625"/>
            <a:ext cx="6700837" cy="5353050"/>
          </a:xfrm>
          <a:prstGeom prst="rect">
            <a:avLst/>
          </a:prstGeom>
          <a:noFill/>
          <a:extLst>
            <a:ext uri="{909E8E84-426E-40DD-AFC4-6F175D3DCCD1}">
              <a14:hiddenFill xmlns:a14="http://schemas.microsoft.com/office/drawing/2010/main">
                <a:solidFill>
                  <a:srgbClr val="FFFFFF"/>
                </a:solidFill>
              </a14:hiddenFill>
            </a:ext>
          </a:extLst>
        </p:spPr>
      </p:pic>
      <p:sp>
        <p:nvSpPr>
          <p:cNvPr id="7" name="Rektangel 6"/>
          <p:cNvSpPr/>
          <p:nvPr/>
        </p:nvSpPr>
        <p:spPr>
          <a:xfrm>
            <a:off x="241200" y="921601"/>
            <a:ext cx="6074683" cy="307771"/>
          </a:xfrm>
          <a:prstGeom prst="rect">
            <a:avLst/>
          </a:prstGeom>
        </p:spPr>
        <p:txBody>
          <a:bodyPr lIns="91433" tIns="45717" rIns="91433" bIns="45717">
            <a:spAutoFit/>
          </a:bodyPr>
          <a:lstStyle/>
          <a:p>
            <a:pPr lvl="0">
              <a:defRPr/>
            </a:pPr>
            <a:r>
              <a:rPr lang="da-DK" sz="1400" dirty="0" smtClean="0">
                <a:latin typeface="Corbel" pitchFamily="34" charset="0"/>
              </a:rPr>
              <a:t>Figur 27: </a:t>
            </a:r>
            <a:r>
              <a:rPr lang="da-DK" sz="1400" dirty="0">
                <a:latin typeface="Corbel" pitchFamily="34" charset="0"/>
              </a:rPr>
              <a:t>Holdninger til udviklingsbistand (Top2)</a:t>
            </a:r>
          </a:p>
        </p:txBody>
      </p:sp>
      <p:sp>
        <p:nvSpPr>
          <p:cNvPr id="3" name="Titel 2"/>
          <p:cNvSpPr>
            <a:spLocks noGrp="1"/>
          </p:cNvSpPr>
          <p:nvPr>
            <p:ph type="title"/>
          </p:nvPr>
        </p:nvSpPr>
        <p:spPr>
          <a:xfrm>
            <a:off x="134543" y="288000"/>
            <a:ext cx="6579474" cy="998856"/>
          </a:xfrm>
        </p:spPr>
        <p:txBody>
          <a:bodyPr/>
          <a:lstStyle/>
          <a:p>
            <a:r>
              <a:rPr lang="da-DK" sz="1800" dirty="0" smtClean="0">
                <a:solidFill>
                  <a:schemeClr val="tx1"/>
                </a:solidFill>
              </a:rPr>
              <a:t>Segmenternes underliggende holdninger</a:t>
            </a:r>
            <a:endParaRPr lang="da-DK" sz="1800" dirty="0">
              <a:solidFill>
                <a:schemeClr val="tx1"/>
              </a:solidFill>
            </a:endParaRPr>
          </a:p>
        </p:txBody>
      </p:sp>
      <p:sp>
        <p:nvSpPr>
          <p:cNvPr id="8" name="Tekstboks 7"/>
          <p:cNvSpPr txBox="1"/>
          <p:nvPr/>
        </p:nvSpPr>
        <p:spPr>
          <a:xfrm>
            <a:off x="320428" y="7149624"/>
            <a:ext cx="6192000" cy="2246763"/>
          </a:xfrm>
          <a:prstGeom prst="rect">
            <a:avLst/>
          </a:prstGeom>
          <a:noFill/>
        </p:spPr>
        <p:txBody>
          <a:bodyPr wrap="square" lIns="91433" tIns="45717" rIns="91433" bIns="45717" rtlCol="0">
            <a:spAutoFit/>
          </a:bodyPr>
          <a:lstStyle/>
          <a:p>
            <a:r>
              <a:rPr lang="da-DK" sz="1000" i="1" dirty="0" smtClean="0">
                <a:latin typeface="Corbel" pitchFamily="34" charset="0"/>
              </a:rPr>
              <a:t>Kilde:</a:t>
            </a:r>
          </a:p>
          <a:p>
            <a:r>
              <a:rPr lang="da-DK" sz="1000" i="1" dirty="0" smtClean="0">
                <a:latin typeface="Corbel" pitchFamily="34" charset="0"/>
              </a:rPr>
              <a:t>Q2. I hvilken grad synes du, det er interessant at høre om udviklingsbistand og forholdene i udviklingslandene?</a:t>
            </a:r>
          </a:p>
          <a:p>
            <a:r>
              <a:rPr lang="da-DK" sz="1000" i="1" dirty="0" smtClean="0">
                <a:latin typeface="Corbel" pitchFamily="34" charset="0"/>
              </a:rPr>
              <a:t>Top2 er her den samlede andel, der svarer ”i høj grad” og ”i meget høj grad”</a:t>
            </a:r>
          </a:p>
          <a:p>
            <a:endParaRPr lang="da-DK" sz="1000" i="1" dirty="0" smtClean="0">
              <a:latin typeface="Corbel" pitchFamily="34" charset="0"/>
            </a:endParaRPr>
          </a:p>
          <a:p>
            <a:r>
              <a:rPr lang="da-DK" sz="1000" i="1" dirty="0" smtClean="0">
                <a:latin typeface="Corbel" pitchFamily="34" charset="0"/>
              </a:rPr>
              <a:t>Q18. I hvilken grad mener du, at udviklingsbistanden hjælper? </a:t>
            </a:r>
          </a:p>
          <a:p>
            <a:r>
              <a:rPr lang="da-DK" sz="1000" i="1" dirty="0" smtClean="0">
                <a:latin typeface="Corbel" pitchFamily="34" charset="0"/>
              </a:rPr>
              <a:t>Top2 er her den samlede andel, der svarer ”i nogen grad” og ”i høj grad”</a:t>
            </a:r>
          </a:p>
          <a:p>
            <a:endParaRPr lang="da-DK" sz="1000" i="1" dirty="0" smtClean="0">
              <a:latin typeface="Corbel" pitchFamily="34" charset="0"/>
            </a:endParaRPr>
          </a:p>
          <a:p>
            <a:r>
              <a:rPr lang="da-DK" sz="1000" i="1" dirty="0" smtClean="0">
                <a:latin typeface="Corbel" pitchFamily="34" charset="0"/>
              </a:rPr>
              <a:t>**Kilde</a:t>
            </a:r>
          </a:p>
          <a:p>
            <a:r>
              <a:rPr lang="da-DK" sz="1000" i="1" dirty="0" smtClean="0">
                <a:latin typeface="Corbel" pitchFamily="34" charset="0"/>
              </a:rPr>
              <a:t>Q19. I det følgende nævnes en række udsagn om forskellige holdninger til udviklingsbistand – og hvilken betydning den har. For hvert udsagn bedes du angive, hvor enig eller uenig du er i det pågældende udsagn.</a:t>
            </a:r>
          </a:p>
          <a:p>
            <a:r>
              <a:rPr lang="da-DK" sz="1000" i="1" dirty="0" smtClean="0">
                <a:latin typeface="Corbel" pitchFamily="34" charset="0"/>
              </a:rPr>
              <a:t>Top2 er her den samlede andel, der svarer ”enig” eller ”helt enig”</a:t>
            </a:r>
          </a:p>
          <a:p>
            <a:endParaRPr lang="da-DK" sz="1000" i="1" dirty="0" smtClean="0">
              <a:latin typeface="Corbel" pitchFamily="34" charset="0"/>
            </a:endParaRPr>
          </a:p>
          <a:p>
            <a:r>
              <a:rPr lang="da-DK" sz="1000" i="1" dirty="0" smtClean="0">
                <a:latin typeface="Corbel" pitchFamily="34" charset="0"/>
              </a:rPr>
              <a:t>De grå markeringer til højre for hvert segment indikerer en statistisk signifikant afvigelse ift. resultat for hele befolkningen (altså inklusiv segmentet selv samt ”ikke klassificerede” personer).</a:t>
            </a:r>
          </a:p>
        </p:txBody>
      </p:sp>
      <p:sp>
        <p:nvSpPr>
          <p:cNvPr id="11" name="Tekstboks 10"/>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3 – Segmenter</a:t>
            </a:r>
            <a:endParaRPr lang="da-DK" sz="1100" dirty="0">
              <a:latin typeface="Corbel" pitchFamily="34" charset="0"/>
            </a:endParaRPr>
          </a:p>
        </p:txBody>
      </p:sp>
    </p:spTree>
    <p:extLst>
      <p:ext uri="{BB962C8B-B14F-4D97-AF65-F5344CB8AC3E}">
        <p14:creationId xmlns:p14="http://schemas.microsoft.com/office/powerpoint/2010/main" val="3524979991"/>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543" y="288000"/>
            <a:ext cx="6579474" cy="998856"/>
          </a:xfrm>
        </p:spPr>
        <p:txBody>
          <a:bodyPr/>
          <a:lstStyle/>
          <a:p>
            <a:r>
              <a:rPr lang="da-DK" sz="1800" dirty="0" smtClean="0">
                <a:solidFill>
                  <a:schemeClr val="tx1"/>
                </a:solidFill>
              </a:rPr>
              <a:t>Segmenternes medievaner</a:t>
            </a:r>
            <a:r>
              <a:rPr lang="da-DK" sz="1800" dirty="0">
                <a:solidFill>
                  <a:schemeClr val="tx1"/>
                </a:solidFill>
              </a:rPr>
              <a:t/>
            </a:r>
            <a:br>
              <a:rPr lang="da-DK" sz="1800" dirty="0">
                <a:solidFill>
                  <a:schemeClr val="tx1"/>
                </a:solidFill>
              </a:rPr>
            </a:br>
            <a:endParaRPr lang="da-DK" sz="1800" dirty="0">
              <a:solidFill>
                <a:schemeClr val="tx1"/>
              </a:solidFill>
            </a:endParaRPr>
          </a:p>
        </p:txBody>
      </p:sp>
      <p:pic>
        <p:nvPicPr>
          <p:cNvPr id="3" name="Billede 2"/>
          <p:cNvPicPr>
            <a:picLocks noChangeAspect="1" noChangeArrowheads="1"/>
          </p:cNvPicPr>
          <p:nvPr>
            <p:extLst>
              <p:ext uri="{D42A27DB-BD31-4B8C-83A1-F6EECF244321}">
                <p14:modId xmlns:p14="http://schemas.microsoft.com/office/powerpoint/2010/main" val="203101848"/>
              </p:ext>
            </p:extLst>
          </p:nvPr>
        </p:nvPicPr>
        <p:blipFill>
          <a:blip r:embed="rId2"/>
          <a:srcRect/>
          <a:stretch>
            <a:fillRect/>
          </a:stretch>
        </p:blipFill>
        <p:spPr bwMode="auto">
          <a:xfrm>
            <a:off x="174625" y="1425600"/>
            <a:ext cx="6510338" cy="5943600"/>
          </a:xfrm>
          <a:prstGeom prst="rect">
            <a:avLst/>
          </a:prstGeom>
          <a:noFill/>
          <a:extLst>
            <a:ext uri="{909E8E84-426E-40DD-AFC4-6F175D3DCCD1}">
              <a14:hiddenFill xmlns:a14="http://schemas.microsoft.com/office/drawing/2010/main">
                <a:solidFill>
                  <a:srgbClr val="FFFFFF"/>
                </a:solidFill>
              </a14:hiddenFill>
            </a:ext>
          </a:extLst>
        </p:spPr>
      </p:pic>
      <p:sp>
        <p:nvSpPr>
          <p:cNvPr id="7" name="Rektangel 6"/>
          <p:cNvSpPr/>
          <p:nvPr/>
        </p:nvSpPr>
        <p:spPr>
          <a:xfrm>
            <a:off x="241200" y="921601"/>
            <a:ext cx="6074683" cy="307771"/>
          </a:xfrm>
          <a:prstGeom prst="rect">
            <a:avLst/>
          </a:prstGeom>
        </p:spPr>
        <p:txBody>
          <a:bodyPr lIns="91433" tIns="45717" rIns="91433" bIns="45717">
            <a:spAutoFit/>
          </a:bodyPr>
          <a:lstStyle/>
          <a:p>
            <a:pPr lvl="0">
              <a:defRPr/>
            </a:pPr>
            <a:r>
              <a:rPr lang="da-DK" sz="1400" dirty="0">
                <a:latin typeface="Corbel" pitchFamily="34" charset="0"/>
              </a:rPr>
              <a:t>Figur </a:t>
            </a:r>
            <a:r>
              <a:rPr lang="da-DK" sz="1400" dirty="0" smtClean="0">
                <a:latin typeface="Corbel" pitchFamily="34" charset="0"/>
              </a:rPr>
              <a:t>28: </a:t>
            </a:r>
            <a:r>
              <a:rPr lang="da-DK" sz="1400" dirty="0">
                <a:latin typeface="Corbel" pitchFamily="34" charset="0"/>
              </a:rPr>
              <a:t>Medievaner</a:t>
            </a:r>
          </a:p>
        </p:txBody>
      </p:sp>
      <p:sp>
        <p:nvSpPr>
          <p:cNvPr id="9" name="Tekstboks 8"/>
          <p:cNvSpPr txBox="1"/>
          <p:nvPr/>
        </p:nvSpPr>
        <p:spPr>
          <a:xfrm>
            <a:off x="320428" y="8061220"/>
            <a:ext cx="6192000" cy="1323433"/>
          </a:xfrm>
          <a:prstGeom prst="rect">
            <a:avLst/>
          </a:prstGeom>
          <a:noFill/>
        </p:spPr>
        <p:txBody>
          <a:bodyPr wrap="square" lIns="91433" tIns="45717" rIns="91433" bIns="45717" rtlCol="0">
            <a:spAutoFit/>
          </a:bodyPr>
          <a:lstStyle/>
          <a:p>
            <a:r>
              <a:rPr lang="da-DK" sz="1000" i="1" dirty="0" smtClean="0">
                <a:latin typeface="Corbel" pitchFamily="34" charset="0"/>
              </a:rPr>
              <a:t>Kilde:</a:t>
            </a:r>
          </a:p>
          <a:p>
            <a:r>
              <a:rPr lang="da-DK" sz="1000" i="1" dirty="0" smtClean="0">
                <a:latin typeface="Corbel" pitchFamily="34" charset="0"/>
              </a:rPr>
              <a:t>Q22. Hvor får du generelt ny viden fra? Her menes generelt - dvs. ikke kun om udviklingsbistand (Du må gerne markere flere svarmuligheder). </a:t>
            </a:r>
          </a:p>
          <a:p>
            <a:r>
              <a:rPr lang="da-DK" sz="1000" i="1" dirty="0" smtClean="0">
                <a:latin typeface="Corbel" pitchFamily="34" charset="0"/>
              </a:rPr>
              <a:t>Q23. Hvorfra får du i hverdagen viden om udviklingsbistand og forhold i udviklingslandene? (Du må gerne markere flere svarmuligheder)</a:t>
            </a:r>
          </a:p>
          <a:p>
            <a:endParaRPr lang="da-DK" sz="1000" i="1" dirty="0" smtClean="0">
              <a:latin typeface="Corbel" pitchFamily="34" charset="0"/>
            </a:endParaRPr>
          </a:p>
          <a:p>
            <a:r>
              <a:rPr lang="da-DK" sz="1000" i="1" dirty="0" smtClean="0">
                <a:latin typeface="Corbel" pitchFamily="34" charset="0"/>
              </a:rPr>
              <a:t>De grå markeringer til højre for hvert segment indikerer en statistisk signifikant afvigelse ift. resultat for hele befolkningen (altså inklusiv segmentet selv samt ”ikke klassificerede” personer).</a:t>
            </a:r>
          </a:p>
        </p:txBody>
      </p:sp>
      <p:sp>
        <p:nvSpPr>
          <p:cNvPr id="11" name="Tekstboks 10"/>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3 – Segmenter</a:t>
            </a:r>
            <a:endParaRPr lang="da-DK" sz="1100" dirty="0">
              <a:latin typeface="Corbel" pitchFamily="34" charset="0"/>
            </a:endParaRPr>
          </a:p>
        </p:txBody>
      </p:sp>
    </p:spTree>
    <p:extLst>
      <p:ext uri="{BB962C8B-B14F-4D97-AF65-F5344CB8AC3E}">
        <p14:creationId xmlns:p14="http://schemas.microsoft.com/office/powerpoint/2010/main" val="3566600371"/>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p:cNvSpPr/>
          <p:nvPr/>
        </p:nvSpPr>
        <p:spPr>
          <a:xfrm>
            <a:off x="241200" y="920552"/>
            <a:ext cx="6074683" cy="307771"/>
          </a:xfrm>
          <a:prstGeom prst="rect">
            <a:avLst/>
          </a:prstGeom>
        </p:spPr>
        <p:txBody>
          <a:bodyPr lIns="91433" tIns="45717" rIns="91433" bIns="45717">
            <a:spAutoFit/>
          </a:bodyPr>
          <a:lstStyle/>
          <a:p>
            <a:pPr lvl="0">
              <a:defRPr/>
            </a:pPr>
            <a:r>
              <a:rPr lang="da-DK" sz="1400" dirty="0">
                <a:latin typeface="Corbel" pitchFamily="34" charset="0"/>
              </a:rPr>
              <a:t>Figur </a:t>
            </a:r>
            <a:r>
              <a:rPr lang="da-DK" sz="1400" dirty="0" smtClean="0">
                <a:latin typeface="Corbel" pitchFamily="34" charset="0"/>
              </a:rPr>
              <a:t>29: Segmenternes </a:t>
            </a:r>
            <a:r>
              <a:rPr lang="da-DK" sz="1400" dirty="0">
                <a:latin typeface="Corbel" pitchFamily="34" charset="0"/>
              </a:rPr>
              <a:t>bidrag/støtte til udviklingslande</a:t>
            </a:r>
          </a:p>
        </p:txBody>
      </p:sp>
      <p:sp>
        <p:nvSpPr>
          <p:cNvPr id="2" name="Titel 1"/>
          <p:cNvSpPr>
            <a:spLocks noGrp="1"/>
          </p:cNvSpPr>
          <p:nvPr>
            <p:ph type="title"/>
          </p:nvPr>
        </p:nvSpPr>
        <p:spPr>
          <a:xfrm>
            <a:off x="134543" y="288000"/>
            <a:ext cx="6579474" cy="998856"/>
          </a:xfrm>
        </p:spPr>
        <p:txBody>
          <a:bodyPr/>
          <a:lstStyle/>
          <a:p>
            <a:r>
              <a:rPr lang="da-DK" sz="1800" dirty="0" smtClean="0">
                <a:solidFill>
                  <a:schemeClr val="tx1"/>
                </a:solidFill>
              </a:rPr>
              <a:t>Segmenternes anvendelse af sociale medier og bidrag/støtte til udviklingslande</a:t>
            </a:r>
            <a:endParaRPr lang="da-DK" sz="1800" dirty="0">
              <a:solidFill>
                <a:schemeClr val="tx1"/>
              </a:solidFill>
            </a:endParaRPr>
          </a:p>
        </p:txBody>
      </p:sp>
      <p:pic>
        <p:nvPicPr>
          <p:cNvPr id="3" name="Billede 2"/>
          <p:cNvPicPr>
            <a:picLocks noChangeAspect="1" noChangeArrowheads="1"/>
          </p:cNvPicPr>
          <p:nvPr>
            <p:extLst>
              <p:ext uri="{D42A27DB-BD31-4B8C-83A1-F6EECF244321}">
                <p14:modId xmlns:p14="http://schemas.microsoft.com/office/powerpoint/2010/main" val="607397150"/>
              </p:ext>
            </p:extLst>
          </p:nvPr>
        </p:nvPicPr>
        <p:blipFill>
          <a:blip r:embed="rId2"/>
          <a:srcRect/>
          <a:stretch>
            <a:fillRect/>
          </a:stretch>
        </p:blipFill>
        <p:spPr bwMode="auto">
          <a:xfrm>
            <a:off x="238125" y="1425295"/>
            <a:ext cx="6513512" cy="1954212"/>
          </a:xfrm>
          <a:prstGeom prst="rect">
            <a:avLst/>
          </a:prstGeom>
          <a:noFill/>
          <a:extLst>
            <a:ext uri="{909E8E84-426E-40DD-AFC4-6F175D3DCCD1}">
              <a14:hiddenFill xmlns:a14="http://schemas.microsoft.com/office/drawing/2010/main">
                <a:solidFill>
                  <a:srgbClr val="FFFFFF"/>
                </a:solidFill>
              </a14:hiddenFill>
            </a:ext>
          </a:extLst>
        </p:spPr>
      </p:pic>
      <p:sp>
        <p:nvSpPr>
          <p:cNvPr id="11" name="Tekstboks 10"/>
          <p:cNvSpPr txBox="1"/>
          <p:nvPr/>
        </p:nvSpPr>
        <p:spPr>
          <a:xfrm>
            <a:off x="320428" y="8223443"/>
            <a:ext cx="6192000" cy="1015657"/>
          </a:xfrm>
          <a:prstGeom prst="rect">
            <a:avLst/>
          </a:prstGeom>
          <a:noFill/>
        </p:spPr>
        <p:txBody>
          <a:bodyPr wrap="square" lIns="91433" tIns="45717" rIns="91433" bIns="45717" rtlCol="0">
            <a:spAutoFit/>
          </a:bodyPr>
          <a:lstStyle/>
          <a:p>
            <a:r>
              <a:rPr lang="da-DK" sz="1000" i="1" dirty="0" smtClean="0">
                <a:latin typeface="Corbel" pitchFamily="34" charset="0"/>
              </a:rPr>
              <a:t>Kilde:</a:t>
            </a:r>
          </a:p>
          <a:p>
            <a:r>
              <a:rPr lang="da-DK" sz="1000" i="1" dirty="0" smtClean="0">
                <a:latin typeface="Corbel" pitchFamily="34" charset="0"/>
              </a:rPr>
              <a:t>Q28. Udover den bistand, der gives via skatten, har du som borger også mulighed for selv at deltage og bidrage med støtte til udviklingslande. Støtter eller deltager du i en eller flere af de viste muligheder?</a:t>
            </a:r>
          </a:p>
          <a:p>
            <a:endParaRPr lang="da-DK" sz="1000" i="1" dirty="0" smtClean="0">
              <a:latin typeface="Corbel" pitchFamily="34" charset="0"/>
            </a:endParaRPr>
          </a:p>
          <a:p>
            <a:r>
              <a:rPr lang="da-DK" sz="1000" i="1" dirty="0" smtClean="0">
                <a:latin typeface="Corbel" pitchFamily="34" charset="0"/>
              </a:rPr>
              <a:t>De grå markeringer til højre for hvert segment indikerer en statistisk signifikant afvigelse  ift. resultat for hele befolkningen (altså inklusiv segmentet selv samt ”ikke klassificerede” personer).</a:t>
            </a:r>
          </a:p>
        </p:txBody>
      </p:sp>
      <p:sp>
        <p:nvSpPr>
          <p:cNvPr id="12" name="Tekstboks 11"/>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3 – Segmenter</a:t>
            </a:r>
            <a:endParaRPr lang="da-DK" sz="1100" dirty="0">
              <a:latin typeface="Corbel" pitchFamily="34" charset="0"/>
            </a:endParaRPr>
          </a:p>
        </p:txBody>
      </p:sp>
    </p:spTree>
    <p:extLst>
      <p:ext uri="{BB962C8B-B14F-4D97-AF65-F5344CB8AC3E}">
        <p14:creationId xmlns:p14="http://schemas.microsoft.com/office/powerpoint/2010/main" val="2690211842"/>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543" y="370801"/>
            <a:ext cx="6579474" cy="333078"/>
          </a:xfrm>
        </p:spPr>
        <p:txBody>
          <a:bodyPr/>
          <a:lstStyle/>
          <a:p>
            <a:r>
              <a:rPr lang="da-DK" sz="1800" dirty="0" smtClean="0">
                <a:solidFill>
                  <a:schemeClr val="tx1"/>
                </a:solidFill>
              </a:rPr>
              <a:t>Segmentprofiler</a:t>
            </a:r>
            <a:endParaRPr lang="da-DK" sz="1800" dirty="0">
              <a:solidFill>
                <a:schemeClr val="tx1"/>
              </a:solidFill>
            </a:endParaRPr>
          </a:p>
        </p:txBody>
      </p:sp>
      <p:sp>
        <p:nvSpPr>
          <p:cNvPr id="31" name="Titel 1"/>
          <p:cNvSpPr txBox="1">
            <a:spLocks/>
          </p:cNvSpPr>
          <p:nvPr/>
        </p:nvSpPr>
        <p:spPr>
          <a:xfrm>
            <a:off x="332656" y="8985448"/>
            <a:ext cx="6579474" cy="250246"/>
          </a:xfrm>
          <a:prstGeom prst="rect">
            <a:avLst/>
          </a:prstGeom>
        </p:spPr>
        <p:txBody>
          <a:bodyPr lIns="103155" tIns="51577" rIns="103155" bIns="51577"/>
          <a:lstStyle/>
          <a:p>
            <a:pPr>
              <a:defRPr/>
            </a:pPr>
            <a:r>
              <a:rPr lang="da-DK" sz="1000" i="1" dirty="0" smtClean="0">
                <a:solidFill>
                  <a:schemeClr val="tx1">
                    <a:lumMod val="65000"/>
                    <a:lumOff val="35000"/>
                  </a:schemeClr>
                </a:solidFill>
                <a:latin typeface="Corbel" pitchFamily="34" charset="0"/>
                <a:ea typeface="+mj-ea"/>
                <a:cs typeface="+mj-cs"/>
              </a:rPr>
              <a:t>I 2014 udgjorde segmentet 16 % af befolkningen, og i 2013 var andelen 19 %.</a:t>
            </a:r>
          </a:p>
          <a:p>
            <a:pPr>
              <a:defRPr/>
            </a:pPr>
            <a:r>
              <a:rPr lang="da-DK" sz="1000" i="1" dirty="0" smtClean="0">
                <a:solidFill>
                  <a:schemeClr val="tx1">
                    <a:lumMod val="65000"/>
                    <a:lumOff val="35000"/>
                  </a:schemeClr>
                </a:solidFill>
                <a:latin typeface="Corbel" pitchFamily="34" charset="0"/>
                <a:ea typeface="+mj-ea"/>
                <a:cs typeface="+mj-cs"/>
              </a:rPr>
              <a:t>*Kilde: segmentnøgle er lavet af UM og </a:t>
            </a:r>
            <a:r>
              <a:rPr lang="da-DK" sz="1000" i="1" dirty="0" err="1" smtClean="0">
                <a:solidFill>
                  <a:schemeClr val="tx1">
                    <a:lumMod val="65000"/>
                    <a:lumOff val="35000"/>
                  </a:schemeClr>
                </a:solidFill>
                <a:latin typeface="Corbel" pitchFamily="34" charset="0"/>
                <a:ea typeface="+mj-ea"/>
                <a:cs typeface="+mj-cs"/>
              </a:rPr>
              <a:t>Epinion</a:t>
            </a:r>
            <a:r>
              <a:rPr lang="da-DK" sz="1000" i="1" dirty="0" smtClean="0">
                <a:solidFill>
                  <a:schemeClr val="tx1">
                    <a:lumMod val="65000"/>
                    <a:lumOff val="35000"/>
                  </a:schemeClr>
                </a:solidFill>
                <a:latin typeface="Corbel" pitchFamily="34" charset="0"/>
                <a:ea typeface="+mj-ea"/>
                <a:cs typeface="+mj-cs"/>
              </a:rPr>
              <a:t> og anvendt i tidligere års undersøgelser.½</a:t>
            </a:r>
            <a:endParaRPr lang="da-DK" sz="1000" i="1" dirty="0">
              <a:solidFill>
                <a:schemeClr val="tx1">
                  <a:lumMod val="65000"/>
                  <a:lumOff val="35000"/>
                </a:schemeClr>
              </a:solidFill>
              <a:latin typeface="Corbel" pitchFamily="34" charset="0"/>
              <a:ea typeface="+mj-ea"/>
              <a:cs typeface="+mj-cs"/>
            </a:endParaRPr>
          </a:p>
        </p:txBody>
      </p:sp>
      <p:sp>
        <p:nvSpPr>
          <p:cNvPr id="10" name="Tekstboks 9"/>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1 – Danskernes holdninger og kendskab til udviklingsbistand</a:t>
            </a:r>
            <a:endParaRPr lang="da-DK" sz="1100" dirty="0">
              <a:latin typeface="Corbel" pitchFamily="34" charset="0"/>
            </a:endParaRPr>
          </a:p>
        </p:txBody>
      </p:sp>
      <p:sp>
        <p:nvSpPr>
          <p:cNvPr id="14" name="Tekstboks 13"/>
          <p:cNvSpPr txBox="1"/>
          <p:nvPr/>
        </p:nvSpPr>
        <p:spPr>
          <a:xfrm>
            <a:off x="404664" y="4779988"/>
            <a:ext cx="6217200" cy="4339643"/>
          </a:xfrm>
          <a:prstGeom prst="rect">
            <a:avLst/>
          </a:prstGeom>
          <a:noFill/>
        </p:spPr>
        <p:txBody>
          <a:bodyPr wrap="square" lIns="91433" tIns="45717" rIns="91433" bIns="45717" rtlCol="0">
            <a:spAutoFit/>
          </a:bodyPr>
          <a:lstStyle/>
          <a:p>
            <a:pPr algn="just"/>
            <a:r>
              <a:rPr lang="da-DK" sz="1200" dirty="0">
                <a:latin typeface="Corbel" pitchFamily="34" charset="0"/>
              </a:rPr>
              <a:t>Segmentet </a:t>
            </a:r>
            <a:r>
              <a:rPr lang="da-DK" sz="1200" i="1" dirty="0" smtClean="0">
                <a:latin typeface="Corbel" pitchFamily="34" charset="0"/>
              </a:rPr>
              <a:t>De overbeviste </a:t>
            </a:r>
            <a:r>
              <a:rPr lang="da-DK" sz="1200" dirty="0">
                <a:latin typeface="Corbel" pitchFamily="34" charset="0"/>
              </a:rPr>
              <a:t>er kendetegnet ved, at det synes, at </a:t>
            </a:r>
            <a:r>
              <a:rPr lang="da-DK" sz="1200" dirty="0" smtClean="0">
                <a:latin typeface="Corbel" pitchFamily="34" charset="0"/>
              </a:rPr>
              <a:t>det </a:t>
            </a:r>
            <a:r>
              <a:rPr lang="da-DK" sz="1200" dirty="0">
                <a:latin typeface="Corbel" pitchFamily="34" charset="0"/>
              </a:rPr>
              <a:t>ved meget om udviklingsbistand og er moderate eller stærke tilhængere af udviklingsbistand.</a:t>
            </a:r>
          </a:p>
          <a:p>
            <a:pPr algn="just"/>
            <a:endParaRPr lang="da-DK" sz="1200" dirty="0">
              <a:latin typeface="Corbel" pitchFamily="34" charset="0"/>
            </a:endParaRPr>
          </a:p>
          <a:p>
            <a:pPr algn="just"/>
            <a:r>
              <a:rPr lang="da-DK" sz="1200" dirty="0">
                <a:latin typeface="Corbel" pitchFamily="34" charset="0"/>
              </a:rPr>
              <a:t>Der er flere mænd end kvinder i segmentet, ligesom der er flere i den ældste aldersgruppe (56+ år) ift. hele befolkningen. </a:t>
            </a:r>
            <a:r>
              <a:rPr lang="da-DK" sz="1200" i="1" dirty="0">
                <a:latin typeface="Corbel" pitchFamily="34" charset="0"/>
              </a:rPr>
              <a:t>De overbeviste </a:t>
            </a:r>
            <a:r>
              <a:rPr lang="da-DK" sz="1200" dirty="0">
                <a:latin typeface="Corbel" pitchFamily="34" charset="0"/>
              </a:rPr>
              <a:t>har ligeledes en længere uddannelse end gennemsnittet af den danske befolkning. Dette gælder både for korte/mellemlange uddannelser og specielt for lange videregående uddannelser.</a:t>
            </a:r>
          </a:p>
          <a:p>
            <a:pPr algn="just"/>
            <a:endParaRPr lang="da-DK" sz="1200" dirty="0">
              <a:latin typeface="Corbel" pitchFamily="34" charset="0"/>
            </a:endParaRPr>
          </a:p>
          <a:p>
            <a:pPr algn="just"/>
            <a:r>
              <a:rPr lang="da-DK" sz="1200" i="1" dirty="0">
                <a:latin typeface="Corbel" pitchFamily="34" charset="0"/>
              </a:rPr>
              <a:t>De overbeviste </a:t>
            </a:r>
            <a:r>
              <a:rPr lang="da-DK" sz="1200" dirty="0">
                <a:latin typeface="Corbel" pitchFamily="34" charset="0"/>
              </a:rPr>
              <a:t>adskiller sig fra gennemsnittet af befolkningen på samtlige holdningsspørgsmål, når det kommer til udviklingsbistand. De har f.eks. generelt en større interesse i at høre om udviklingsbistand og forholdene i udviklingslandene.</a:t>
            </a:r>
          </a:p>
          <a:p>
            <a:pPr algn="just"/>
            <a:endParaRPr lang="da-DK" sz="1200" dirty="0">
              <a:latin typeface="Corbel" pitchFamily="34" charset="0"/>
            </a:endParaRPr>
          </a:p>
          <a:p>
            <a:pPr algn="just"/>
            <a:r>
              <a:rPr lang="da-DK" sz="1200" dirty="0">
                <a:latin typeface="Corbel" pitchFamily="34" charset="0"/>
              </a:rPr>
              <a:t>Segmentet synes selv, at det ved meget om udviklingsbistand, og det er tilhænger. Dette skinner i høj grad igennem i deres holdninger. </a:t>
            </a:r>
            <a:r>
              <a:rPr lang="da-DK" sz="1200" i="1" dirty="0">
                <a:latin typeface="Corbel" pitchFamily="34" charset="0"/>
              </a:rPr>
              <a:t>De overbeviste</a:t>
            </a:r>
            <a:r>
              <a:rPr lang="da-DK" sz="1200" dirty="0">
                <a:latin typeface="Corbel" pitchFamily="34" charset="0"/>
              </a:rPr>
              <a:t> udgør nemlig det segment, som tror mest på udviklingsbistandens nytte og berettigelse. Det mener både, at udviklingslandene og Danmark kan drage nytte af støtten. </a:t>
            </a:r>
          </a:p>
          <a:p>
            <a:pPr algn="just"/>
            <a:endParaRPr lang="da-DK" sz="1200" dirty="0">
              <a:latin typeface="Corbel" pitchFamily="34" charset="0"/>
            </a:endParaRPr>
          </a:p>
          <a:p>
            <a:pPr algn="just"/>
            <a:r>
              <a:rPr lang="da-DK" sz="1200" dirty="0">
                <a:latin typeface="Corbel" pitchFamily="34" charset="0"/>
              </a:rPr>
              <a:t>Generelt set er </a:t>
            </a:r>
            <a:r>
              <a:rPr lang="da-DK" sz="1200" i="1" dirty="0">
                <a:latin typeface="Corbel" pitchFamily="34" charset="0"/>
              </a:rPr>
              <a:t>De overbeviste </a:t>
            </a:r>
            <a:r>
              <a:rPr lang="da-DK" sz="1200" dirty="0">
                <a:latin typeface="Corbel" pitchFamily="34" charset="0"/>
              </a:rPr>
              <a:t>også mere tillidsfulde end resten af befolkningen. F.eks. er </a:t>
            </a:r>
            <a:r>
              <a:rPr lang="da-DK" sz="1200" dirty="0" smtClean="0">
                <a:latin typeface="Corbel" pitchFamily="34" charset="0"/>
              </a:rPr>
              <a:t>64% </a:t>
            </a:r>
            <a:r>
              <a:rPr lang="da-DK" sz="1200" dirty="0">
                <a:latin typeface="Corbel" pitchFamily="34" charset="0"/>
              </a:rPr>
              <a:t>enige eller meget enige i udsagnet </a:t>
            </a:r>
            <a:r>
              <a:rPr lang="da-DK" sz="1200" i="1" dirty="0">
                <a:latin typeface="Corbel" pitchFamily="34" charset="0"/>
              </a:rPr>
              <a:t>”Jeg har tillid til, at den danske statslige udviklingsbistand bliver anvendt til fornuftige formål”</a:t>
            </a:r>
            <a:r>
              <a:rPr lang="da-DK" sz="1200" dirty="0">
                <a:latin typeface="Corbel" pitchFamily="34" charset="0"/>
              </a:rPr>
              <a:t> (gennemsnit for hele befolkningen er 42</a:t>
            </a:r>
            <a:r>
              <a:rPr lang="da-DK" sz="1200" dirty="0" smtClean="0">
                <a:latin typeface="Corbel" pitchFamily="34" charset="0"/>
              </a:rPr>
              <a:t>%). Derudover mener </a:t>
            </a:r>
            <a:r>
              <a:rPr lang="da-DK" sz="1200" dirty="0">
                <a:latin typeface="Corbel" pitchFamily="34" charset="0"/>
              </a:rPr>
              <a:t>80 </a:t>
            </a:r>
            <a:r>
              <a:rPr lang="da-DK" sz="1200" dirty="0" smtClean="0">
                <a:latin typeface="Corbel" pitchFamily="34" charset="0"/>
              </a:rPr>
              <a:t>%, </a:t>
            </a:r>
            <a:r>
              <a:rPr lang="da-DK" sz="1200" dirty="0">
                <a:latin typeface="Corbel" pitchFamily="34" charset="0"/>
              </a:rPr>
              <a:t>at udviklingsbistand kan være med til at begrænse antallet af </a:t>
            </a:r>
            <a:r>
              <a:rPr lang="da-DK" sz="1200" dirty="0" smtClean="0">
                <a:latin typeface="Corbel" pitchFamily="34" charset="0"/>
              </a:rPr>
              <a:t>flygtninge, og 89 </a:t>
            </a:r>
            <a:r>
              <a:rPr lang="da-DK" sz="1200" dirty="0">
                <a:latin typeface="Corbel" pitchFamily="34" charset="0"/>
              </a:rPr>
              <a:t>% mener, at vi har en moralsk forpligtelse til at hjælpe </a:t>
            </a:r>
            <a:r>
              <a:rPr lang="da-DK" sz="1200" dirty="0" smtClean="0">
                <a:latin typeface="Corbel" pitchFamily="34" charset="0"/>
              </a:rPr>
              <a:t>andre.</a:t>
            </a:r>
          </a:p>
          <a:p>
            <a:pPr algn="just"/>
            <a:endParaRPr lang="da-DK" sz="1200" dirty="0">
              <a:latin typeface="Corbel" pitchFamily="34" charset="0"/>
            </a:endParaRPr>
          </a:p>
        </p:txBody>
      </p:sp>
      <p:sp>
        <p:nvSpPr>
          <p:cNvPr id="3" name="Rektangel 2"/>
          <p:cNvSpPr/>
          <p:nvPr/>
        </p:nvSpPr>
        <p:spPr>
          <a:xfrm>
            <a:off x="332656" y="776536"/>
            <a:ext cx="6381361" cy="576064"/>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33" tIns="45717" rIns="91433" bIns="45717" rtlCol="0" anchor="ctr"/>
          <a:lstStyle/>
          <a:p>
            <a:pPr algn="ctr"/>
            <a:r>
              <a:rPr lang="da-DK" sz="1400" b="1" i="1" dirty="0">
                <a:latin typeface="Corbel" pitchFamily="34" charset="0"/>
              </a:rPr>
              <a:t>De </a:t>
            </a:r>
            <a:r>
              <a:rPr lang="da-DK" sz="1400" b="1" i="1" dirty="0" smtClean="0">
                <a:latin typeface="Corbel" pitchFamily="34" charset="0"/>
              </a:rPr>
              <a:t>overbeviste</a:t>
            </a:r>
          </a:p>
          <a:p>
            <a:pPr algn="ctr"/>
            <a:r>
              <a:rPr lang="da-DK" sz="2000" b="1" dirty="0" smtClean="0">
                <a:latin typeface="Corbel" pitchFamily="34" charset="0"/>
              </a:rPr>
              <a:t>16 %</a:t>
            </a:r>
            <a:endParaRPr lang="da-DK" sz="2000" b="1" dirty="0">
              <a:latin typeface="Corbel" pitchFamily="34" charset="0"/>
            </a:endParaRPr>
          </a:p>
        </p:txBody>
      </p:sp>
      <p:sp>
        <p:nvSpPr>
          <p:cNvPr id="20" name="Freeform 482"/>
          <p:cNvSpPr>
            <a:spLocks noEditPoints="1"/>
          </p:cNvSpPr>
          <p:nvPr/>
        </p:nvSpPr>
        <p:spPr bwMode="auto">
          <a:xfrm>
            <a:off x="347297" y="2771784"/>
            <a:ext cx="461819" cy="423484"/>
          </a:xfrm>
          <a:custGeom>
            <a:avLst/>
            <a:gdLst>
              <a:gd name="T0" fmla="*/ 64 w 64"/>
              <a:gd name="T1" fmla="*/ 30 h 56"/>
              <a:gd name="T2" fmla="*/ 35 w 64"/>
              <a:gd name="T3" fmla="*/ 22 h 56"/>
              <a:gd name="T4" fmla="*/ 36 w 64"/>
              <a:gd name="T5" fmla="*/ 18 h 56"/>
              <a:gd name="T6" fmla="*/ 36 w 64"/>
              <a:gd name="T7" fmla="*/ 10 h 56"/>
              <a:gd name="T8" fmla="*/ 0 w 64"/>
              <a:gd name="T9" fmla="*/ 10 h 56"/>
              <a:gd name="T10" fmla="*/ 0 w 64"/>
              <a:gd name="T11" fmla="*/ 18 h 56"/>
              <a:gd name="T12" fmla="*/ 0 w 64"/>
              <a:gd name="T13" fmla="*/ 26 h 56"/>
              <a:gd name="T14" fmla="*/ 0 w 64"/>
              <a:gd name="T15" fmla="*/ 34 h 56"/>
              <a:gd name="T16" fmla="*/ 0 w 64"/>
              <a:gd name="T17" fmla="*/ 42 h 56"/>
              <a:gd name="T18" fmla="*/ 29 w 64"/>
              <a:gd name="T19" fmla="*/ 50 h 56"/>
              <a:gd name="T20" fmla="*/ 64 w 64"/>
              <a:gd name="T21" fmla="*/ 46 h 56"/>
              <a:gd name="T22" fmla="*/ 64 w 64"/>
              <a:gd name="T23" fmla="*/ 38 h 56"/>
              <a:gd name="T24" fmla="*/ 18 w 64"/>
              <a:gd name="T25" fmla="*/ 4 h 56"/>
              <a:gd name="T26" fmla="*/ 18 w 64"/>
              <a:gd name="T27" fmla="*/ 16 h 56"/>
              <a:gd name="T28" fmla="*/ 18 w 64"/>
              <a:gd name="T29" fmla="*/ 4 h 56"/>
              <a:gd name="T30" fmla="*/ 28 w 64"/>
              <a:gd name="T31" fmla="*/ 46 h 56"/>
              <a:gd name="T32" fmla="*/ 4 w 64"/>
              <a:gd name="T33" fmla="*/ 42 h 56"/>
              <a:gd name="T34" fmla="*/ 18 w 64"/>
              <a:gd name="T35" fmla="*/ 44 h 56"/>
              <a:gd name="T36" fmla="*/ 29 w 64"/>
              <a:gd name="T37" fmla="*/ 42 h 56"/>
              <a:gd name="T38" fmla="*/ 28 w 64"/>
              <a:gd name="T39" fmla="*/ 38 h 56"/>
              <a:gd name="T40" fmla="*/ 18 w 64"/>
              <a:gd name="T41" fmla="*/ 40 h 56"/>
              <a:gd name="T42" fmla="*/ 5 w 64"/>
              <a:gd name="T43" fmla="*/ 33 h 56"/>
              <a:gd name="T44" fmla="*/ 29 w 64"/>
              <a:gd name="T45" fmla="*/ 34 h 56"/>
              <a:gd name="T46" fmla="*/ 28 w 64"/>
              <a:gd name="T47" fmla="*/ 38 h 56"/>
              <a:gd name="T48" fmla="*/ 28 w 64"/>
              <a:gd name="T49" fmla="*/ 30 h 56"/>
              <a:gd name="T50" fmla="*/ 4 w 64"/>
              <a:gd name="T51" fmla="*/ 26 h 56"/>
              <a:gd name="T52" fmla="*/ 18 w 64"/>
              <a:gd name="T53" fmla="*/ 28 h 56"/>
              <a:gd name="T54" fmla="*/ 28 w 64"/>
              <a:gd name="T55" fmla="*/ 30 h 56"/>
              <a:gd name="T56" fmla="*/ 4 w 64"/>
              <a:gd name="T57" fmla="*/ 18 h 56"/>
              <a:gd name="T58" fmla="*/ 18 w 64"/>
              <a:gd name="T59" fmla="*/ 20 h 56"/>
              <a:gd name="T60" fmla="*/ 32 w 64"/>
              <a:gd name="T61" fmla="*/ 18 h 56"/>
              <a:gd name="T62" fmla="*/ 46 w 64"/>
              <a:gd name="T63" fmla="*/ 52 h 56"/>
              <a:gd name="T64" fmla="*/ 33 w 64"/>
              <a:gd name="T65" fmla="*/ 45 h 56"/>
              <a:gd name="T66" fmla="*/ 60 w 64"/>
              <a:gd name="T67" fmla="*/ 45 h 56"/>
              <a:gd name="T68" fmla="*/ 46 w 64"/>
              <a:gd name="T69" fmla="*/ 52 h 56"/>
              <a:gd name="T70" fmla="*/ 32 w 64"/>
              <a:gd name="T71" fmla="*/ 38 h 56"/>
              <a:gd name="T72" fmla="*/ 46 w 64"/>
              <a:gd name="T73" fmla="*/ 40 h 56"/>
              <a:gd name="T74" fmla="*/ 60 w 64"/>
              <a:gd name="T75" fmla="*/ 38 h 56"/>
              <a:gd name="T76" fmla="*/ 46 w 64"/>
              <a:gd name="T77" fmla="*/ 36 h 56"/>
              <a:gd name="T78" fmla="*/ 46 w 64"/>
              <a:gd name="T79" fmla="*/ 24 h 56"/>
              <a:gd name="T80" fmla="*/ 46 w 64"/>
              <a:gd name="T81"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 h="56">
                <a:moveTo>
                  <a:pt x="63" y="34"/>
                </a:moveTo>
                <a:cubicBezTo>
                  <a:pt x="63" y="33"/>
                  <a:pt x="64" y="31"/>
                  <a:pt x="64" y="30"/>
                </a:cubicBezTo>
                <a:cubicBezTo>
                  <a:pt x="64" y="24"/>
                  <a:pt x="56" y="20"/>
                  <a:pt x="46" y="20"/>
                </a:cubicBezTo>
                <a:cubicBezTo>
                  <a:pt x="42" y="20"/>
                  <a:pt x="38" y="21"/>
                  <a:pt x="35" y="22"/>
                </a:cubicBezTo>
                <a:cubicBezTo>
                  <a:pt x="35" y="22"/>
                  <a:pt x="35" y="22"/>
                  <a:pt x="35" y="22"/>
                </a:cubicBezTo>
                <a:cubicBezTo>
                  <a:pt x="35" y="21"/>
                  <a:pt x="36" y="19"/>
                  <a:pt x="36" y="18"/>
                </a:cubicBezTo>
                <a:cubicBezTo>
                  <a:pt x="36" y="17"/>
                  <a:pt x="35" y="15"/>
                  <a:pt x="35" y="14"/>
                </a:cubicBezTo>
                <a:cubicBezTo>
                  <a:pt x="35" y="13"/>
                  <a:pt x="36" y="11"/>
                  <a:pt x="36" y="10"/>
                </a:cubicBezTo>
                <a:cubicBezTo>
                  <a:pt x="36" y="4"/>
                  <a:pt x="28" y="0"/>
                  <a:pt x="18" y="0"/>
                </a:cubicBezTo>
                <a:cubicBezTo>
                  <a:pt x="8" y="0"/>
                  <a:pt x="0" y="4"/>
                  <a:pt x="0" y="10"/>
                </a:cubicBezTo>
                <a:cubicBezTo>
                  <a:pt x="0" y="11"/>
                  <a:pt x="1" y="13"/>
                  <a:pt x="1" y="14"/>
                </a:cubicBezTo>
                <a:cubicBezTo>
                  <a:pt x="1" y="15"/>
                  <a:pt x="0" y="17"/>
                  <a:pt x="0" y="18"/>
                </a:cubicBezTo>
                <a:cubicBezTo>
                  <a:pt x="0" y="19"/>
                  <a:pt x="1" y="21"/>
                  <a:pt x="1" y="22"/>
                </a:cubicBezTo>
                <a:cubicBezTo>
                  <a:pt x="1" y="23"/>
                  <a:pt x="0" y="25"/>
                  <a:pt x="0" y="26"/>
                </a:cubicBezTo>
                <a:cubicBezTo>
                  <a:pt x="0" y="27"/>
                  <a:pt x="1" y="29"/>
                  <a:pt x="1" y="30"/>
                </a:cubicBezTo>
                <a:cubicBezTo>
                  <a:pt x="1" y="31"/>
                  <a:pt x="0" y="33"/>
                  <a:pt x="0" y="34"/>
                </a:cubicBezTo>
                <a:cubicBezTo>
                  <a:pt x="0" y="35"/>
                  <a:pt x="1" y="37"/>
                  <a:pt x="1" y="38"/>
                </a:cubicBezTo>
                <a:cubicBezTo>
                  <a:pt x="1" y="39"/>
                  <a:pt x="0" y="41"/>
                  <a:pt x="0" y="42"/>
                </a:cubicBezTo>
                <a:cubicBezTo>
                  <a:pt x="0" y="48"/>
                  <a:pt x="8" y="52"/>
                  <a:pt x="18" y="52"/>
                </a:cubicBezTo>
                <a:cubicBezTo>
                  <a:pt x="22" y="52"/>
                  <a:pt x="26" y="51"/>
                  <a:pt x="29" y="50"/>
                </a:cubicBezTo>
                <a:cubicBezTo>
                  <a:pt x="32" y="53"/>
                  <a:pt x="38" y="56"/>
                  <a:pt x="46" y="56"/>
                </a:cubicBezTo>
                <a:cubicBezTo>
                  <a:pt x="56" y="56"/>
                  <a:pt x="64" y="52"/>
                  <a:pt x="64" y="46"/>
                </a:cubicBezTo>
                <a:cubicBezTo>
                  <a:pt x="64" y="45"/>
                  <a:pt x="63" y="43"/>
                  <a:pt x="63" y="42"/>
                </a:cubicBezTo>
                <a:cubicBezTo>
                  <a:pt x="63" y="41"/>
                  <a:pt x="64" y="39"/>
                  <a:pt x="64" y="38"/>
                </a:cubicBezTo>
                <a:cubicBezTo>
                  <a:pt x="64" y="37"/>
                  <a:pt x="63" y="35"/>
                  <a:pt x="63" y="34"/>
                </a:cubicBezTo>
                <a:close/>
                <a:moveTo>
                  <a:pt x="18" y="4"/>
                </a:moveTo>
                <a:cubicBezTo>
                  <a:pt x="26" y="4"/>
                  <a:pt x="32" y="7"/>
                  <a:pt x="32" y="10"/>
                </a:cubicBezTo>
                <a:cubicBezTo>
                  <a:pt x="32" y="13"/>
                  <a:pt x="26" y="16"/>
                  <a:pt x="18" y="16"/>
                </a:cubicBezTo>
                <a:cubicBezTo>
                  <a:pt x="10" y="16"/>
                  <a:pt x="4" y="13"/>
                  <a:pt x="4" y="10"/>
                </a:cubicBezTo>
                <a:cubicBezTo>
                  <a:pt x="4" y="7"/>
                  <a:pt x="10" y="4"/>
                  <a:pt x="18" y="4"/>
                </a:cubicBezTo>
                <a:close/>
                <a:moveTo>
                  <a:pt x="28" y="46"/>
                </a:moveTo>
                <a:cubicBezTo>
                  <a:pt x="28" y="46"/>
                  <a:pt x="28" y="46"/>
                  <a:pt x="28" y="46"/>
                </a:cubicBezTo>
                <a:cubicBezTo>
                  <a:pt x="26" y="47"/>
                  <a:pt x="22" y="48"/>
                  <a:pt x="18" y="48"/>
                </a:cubicBezTo>
                <a:cubicBezTo>
                  <a:pt x="10" y="48"/>
                  <a:pt x="4" y="45"/>
                  <a:pt x="4" y="42"/>
                </a:cubicBezTo>
                <a:cubicBezTo>
                  <a:pt x="4" y="42"/>
                  <a:pt x="4" y="41"/>
                  <a:pt x="5" y="41"/>
                </a:cubicBezTo>
                <a:cubicBezTo>
                  <a:pt x="8" y="43"/>
                  <a:pt x="13" y="44"/>
                  <a:pt x="18" y="44"/>
                </a:cubicBezTo>
                <a:cubicBezTo>
                  <a:pt x="22" y="44"/>
                  <a:pt x="26" y="43"/>
                  <a:pt x="29" y="42"/>
                </a:cubicBezTo>
                <a:cubicBezTo>
                  <a:pt x="29" y="42"/>
                  <a:pt x="29" y="42"/>
                  <a:pt x="29" y="42"/>
                </a:cubicBezTo>
                <a:cubicBezTo>
                  <a:pt x="29" y="43"/>
                  <a:pt x="28" y="45"/>
                  <a:pt x="28" y="46"/>
                </a:cubicBezTo>
                <a:close/>
                <a:moveTo>
                  <a:pt x="28" y="38"/>
                </a:moveTo>
                <a:cubicBezTo>
                  <a:pt x="28" y="38"/>
                  <a:pt x="28" y="38"/>
                  <a:pt x="28" y="38"/>
                </a:cubicBezTo>
                <a:cubicBezTo>
                  <a:pt x="26" y="39"/>
                  <a:pt x="22" y="40"/>
                  <a:pt x="18" y="40"/>
                </a:cubicBezTo>
                <a:cubicBezTo>
                  <a:pt x="10" y="40"/>
                  <a:pt x="4" y="37"/>
                  <a:pt x="4" y="34"/>
                </a:cubicBezTo>
                <a:cubicBezTo>
                  <a:pt x="4" y="34"/>
                  <a:pt x="4" y="33"/>
                  <a:pt x="5" y="33"/>
                </a:cubicBezTo>
                <a:cubicBezTo>
                  <a:pt x="8" y="35"/>
                  <a:pt x="13" y="36"/>
                  <a:pt x="18" y="36"/>
                </a:cubicBezTo>
                <a:cubicBezTo>
                  <a:pt x="22" y="36"/>
                  <a:pt x="26" y="35"/>
                  <a:pt x="29" y="34"/>
                </a:cubicBezTo>
                <a:cubicBezTo>
                  <a:pt x="29" y="34"/>
                  <a:pt x="29" y="34"/>
                  <a:pt x="29" y="34"/>
                </a:cubicBezTo>
                <a:cubicBezTo>
                  <a:pt x="29" y="35"/>
                  <a:pt x="28" y="37"/>
                  <a:pt x="28" y="38"/>
                </a:cubicBezTo>
                <a:close/>
                <a:moveTo>
                  <a:pt x="28" y="30"/>
                </a:moveTo>
                <a:cubicBezTo>
                  <a:pt x="28" y="30"/>
                  <a:pt x="28" y="30"/>
                  <a:pt x="28" y="30"/>
                </a:cubicBezTo>
                <a:cubicBezTo>
                  <a:pt x="26" y="31"/>
                  <a:pt x="22" y="32"/>
                  <a:pt x="18" y="32"/>
                </a:cubicBezTo>
                <a:cubicBezTo>
                  <a:pt x="10" y="32"/>
                  <a:pt x="4" y="29"/>
                  <a:pt x="4" y="26"/>
                </a:cubicBezTo>
                <a:cubicBezTo>
                  <a:pt x="4" y="26"/>
                  <a:pt x="4" y="25"/>
                  <a:pt x="5" y="25"/>
                </a:cubicBezTo>
                <a:cubicBezTo>
                  <a:pt x="8" y="27"/>
                  <a:pt x="13" y="28"/>
                  <a:pt x="18" y="28"/>
                </a:cubicBezTo>
                <a:cubicBezTo>
                  <a:pt x="23" y="28"/>
                  <a:pt x="27" y="27"/>
                  <a:pt x="30" y="25"/>
                </a:cubicBezTo>
                <a:cubicBezTo>
                  <a:pt x="29" y="27"/>
                  <a:pt x="28" y="28"/>
                  <a:pt x="28" y="30"/>
                </a:cubicBezTo>
                <a:close/>
                <a:moveTo>
                  <a:pt x="18" y="24"/>
                </a:moveTo>
                <a:cubicBezTo>
                  <a:pt x="10" y="24"/>
                  <a:pt x="4" y="21"/>
                  <a:pt x="4" y="18"/>
                </a:cubicBezTo>
                <a:cubicBezTo>
                  <a:pt x="4" y="18"/>
                  <a:pt x="4" y="17"/>
                  <a:pt x="5" y="17"/>
                </a:cubicBezTo>
                <a:cubicBezTo>
                  <a:pt x="8" y="19"/>
                  <a:pt x="13" y="20"/>
                  <a:pt x="18" y="20"/>
                </a:cubicBezTo>
                <a:cubicBezTo>
                  <a:pt x="23" y="20"/>
                  <a:pt x="28" y="19"/>
                  <a:pt x="32" y="17"/>
                </a:cubicBezTo>
                <a:cubicBezTo>
                  <a:pt x="32" y="17"/>
                  <a:pt x="32" y="18"/>
                  <a:pt x="32" y="18"/>
                </a:cubicBezTo>
                <a:cubicBezTo>
                  <a:pt x="32" y="21"/>
                  <a:pt x="26" y="24"/>
                  <a:pt x="18" y="24"/>
                </a:cubicBezTo>
                <a:close/>
                <a:moveTo>
                  <a:pt x="46" y="52"/>
                </a:moveTo>
                <a:cubicBezTo>
                  <a:pt x="38" y="52"/>
                  <a:pt x="32" y="49"/>
                  <a:pt x="32" y="46"/>
                </a:cubicBezTo>
                <a:cubicBezTo>
                  <a:pt x="32" y="46"/>
                  <a:pt x="32" y="45"/>
                  <a:pt x="33" y="45"/>
                </a:cubicBezTo>
                <a:cubicBezTo>
                  <a:pt x="36" y="47"/>
                  <a:pt x="41" y="48"/>
                  <a:pt x="46" y="48"/>
                </a:cubicBezTo>
                <a:cubicBezTo>
                  <a:pt x="51" y="48"/>
                  <a:pt x="56" y="47"/>
                  <a:pt x="60" y="45"/>
                </a:cubicBezTo>
                <a:cubicBezTo>
                  <a:pt x="60" y="45"/>
                  <a:pt x="60" y="46"/>
                  <a:pt x="60" y="46"/>
                </a:cubicBezTo>
                <a:cubicBezTo>
                  <a:pt x="60" y="49"/>
                  <a:pt x="54" y="52"/>
                  <a:pt x="46" y="52"/>
                </a:cubicBezTo>
                <a:close/>
                <a:moveTo>
                  <a:pt x="46" y="44"/>
                </a:moveTo>
                <a:cubicBezTo>
                  <a:pt x="38" y="44"/>
                  <a:pt x="32" y="41"/>
                  <a:pt x="32" y="38"/>
                </a:cubicBezTo>
                <a:cubicBezTo>
                  <a:pt x="32" y="38"/>
                  <a:pt x="32" y="37"/>
                  <a:pt x="33" y="37"/>
                </a:cubicBezTo>
                <a:cubicBezTo>
                  <a:pt x="36" y="39"/>
                  <a:pt x="41" y="40"/>
                  <a:pt x="46" y="40"/>
                </a:cubicBezTo>
                <a:cubicBezTo>
                  <a:pt x="51" y="40"/>
                  <a:pt x="56" y="39"/>
                  <a:pt x="60" y="37"/>
                </a:cubicBezTo>
                <a:cubicBezTo>
                  <a:pt x="60" y="37"/>
                  <a:pt x="60" y="38"/>
                  <a:pt x="60" y="38"/>
                </a:cubicBezTo>
                <a:cubicBezTo>
                  <a:pt x="60" y="41"/>
                  <a:pt x="54" y="44"/>
                  <a:pt x="46" y="44"/>
                </a:cubicBezTo>
                <a:close/>
                <a:moveTo>
                  <a:pt x="46" y="36"/>
                </a:moveTo>
                <a:cubicBezTo>
                  <a:pt x="38" y="36"/>
                  <a:pt x="32" y="33"/>
                  <a:pt x="32" y="30"/>
                </a:cubicBezTo>
                <a:cubicBezTo>
                  <a:pt x="32" y="27"/>
                  <a:pt x="38" y="24"/>
                  <a:pt x="46" y="24"/>
                </a:cubicBezTo>
                <a:cubicBezTo>
                  <a:pt x="54" y="24"/>
                  <a:pt x="60" y="27"/>
                  <a:pt x="60" y="30"/>
                </a:cubicBezTo>
                <a:cubicBezTo>
                  <a:pt x="60" y="33"/>
                  <a:pt x="54" y="36"/>
                  <a:pt x="46" y="36"/>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th-TH"/>
          </a:p>
        </p:txBody>
      </p:sp>
      <p:sp>
        <p:nvSpPr>
          <p:cNvPr id="33" name="Freeform 371"/>
          <p:cNvSpPr>
            <a:spLocks noEditPoints="1"/>
          </p:cNvSpPr>
          <p:nvPr/>
        </p:nvSpPr>
        <p:spPr bwMode="auto">
          <a:xfrm>
            <a:off x="312157" y="2219949"/>
            <a:ext cx="532098" cy="375025"/>
          </a:xfrm>
          <a:custGeom>
            <a:avLst/>
            <a:gdLst>
              <a:gd name="T0" fmla="*/ 56 w 64"/>
              <a:gd name="T1" fmla="*/ 16 h 52"/>
              <a:gd name="T2" fmla="*/ 58 w 64"/>
              <a:gd name="T3" fmla="*/ 16 h 52"/>
              <a:gd name="T4" fmla="*/ 60 w 64"/>
              <a:gd name="T5" fmla="*/ 14 h 52"/>
              <a:gd name="T6" fmla="*/ 58 w 64"/>
              <a:gd name="T7" fmla="*/ 12 h 52"/>
              <a:gd name="T8" fmla="*/ 34 w 64"/>
              <a:gd name="T9" fmla="*/ 12 h 52"/>
              <a:gd name="T10" fmla="*/ 32 w 64"/>
              <a:gd name="T11" fmla="*/ 0 h 52"/>
              <a:gd name="T12" fmla="*/ 30 w 64"/>
              <a:gd name="T13" fmla="*/ 12 h 52"/>
              <a:gd name="T14" fmla="*/ 6 w 64"/>
              <a:gd name="T15" fmla="*/ 12 h 52"/>
              <a:gd name="T16" fmla="*/ 4 w 64"/>
              <a:gd name="T17" fmla="*/ 14 h 52"/>
              <a:gd name="T18" fmla="*/ 6 w 64"/>
              <a:gd name="T19" fmla="*/ 16 h 52"/>
              <a:gd name="T20" fmla="*/ 8 w 64"/>
              <a:gd name="T21" fmla="*/ 16 h 52"/>
              <a:gd name="T22" fmla="*/ 0 w 64"/>
              <a:gd name="T23" fmla="*/ 40 h 52"/>
              <a:gd name="T24" fmla="*/ 12 w 64"/>
              <a:gd name="T25" fmla="*/ 52 h 52"/>
              <a:gd name="T26" fmla="*/ 24 w 64"/>
              <a:gd name="T27" fmla="*/ 40 h 52"/>
              <a:gd name="T28" fmla="*/ 16 w 64"/>
              <a:gd name="T29" fmla="*/ 16 h 52"/>
              <a:gd name="T30" fmla="*/ 29 w 64"/>
              <a:gd name="T31" fmla="*/ 16 h 52"/>
              <a:gd name="T32" fmla="*/ 28 w 64"/>
              <a:gd name="T33" fmla="*/ 20 h 52"/>
              <a:gd name="T34" fmla="*/ 32 w 64"/>
              <a:gd name="T35" fmla="*/ 24 h 52"/>
              <a:gd name="T36" fmla="*/ 36 w 64"/>
              <a:gd name="T37" fmla="*/ 20 h 52"/>
              <a:gd name="T38" fmla="*/ 35 w 64"/>
              <a:gd name="T39" fmla="*/ 16 h 52"/>
              <a:gd name="T40" fmla="*/ 48 w 64"/>
              <a:gd name="T41" fmla="*/ 16 h 52"/>
              <a:gd name="T42" fmla="*/ 40 w 64"/>
              <a:gd name="T43" fmla="*/ 40 h 52"/>
              <a:gd name="T44" fmla="*/ 52 w 64"/>
              <a:gd name="T45" fmla="*/ 52 h 52"/>
              <a:gd name="T46" fmla="*/ 64 w 64"/>
              <a:gd name="T47" fmla="*/ 40 h 52"/>
              <a:gd name="T48" fmla="*/ 56 w 64"/>
              <a:gd name="T49" fmla="*/ 16 h 52"/>
              <a:gd name="T50" fmla="*/ 20 w 64"/>
              <a:gd name="T51" fmla="*/ 40 h 52"/>
              <a:gd name="T52" fmla="*/ 4 w 64"/>
              <a:gd name="T53" fmla="*/ 40 h 52"/>
              <a:gd name="T54" fmla="*/ 12 w 64"/>
              <a:gd name="T55" fmla="*/ 16 h 52"/>
              <a:gd name="T56" fmla="*/ 20 w 64"/>
              <a:gd name="T57" fmla="*/ 40 h 52"/>
              <a:gd name="T58" fmla="*/ 44 w 64"/>
              <a:gd name="T59" fmla="*/ 40 h 52"/>
              <a:gd name="T60" fmla="*/ 52 w 64"/>
              <a:gd name="T61" fmla="*/ 16 h 52"/>
              <a:gd name="T62" fmla="*/ 60 w 64"/>
              <a:gd name="T63" fmla="*/ 40 h 52"/>
              <a:gd name="T64" fmla="*/ 44 w 64"/>
              <a:gd name="T65"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52">
                <a:moveTo>
                  <a:pt x="56" y="16"/>
                </a:moveTo>
                <a:cubicBezTo>
                  <a:pt x="58" y="16"/>
                  <a:pt x="58" y="16"/>
                  <a:pt x="58" y="16"/>
                </a:cubicBezTo>
                <a:cubicBezTo>
                  <a:pt x="59" y="16"/>
                  <a:pt x="60" y="15"/>
                  <a:pt x="60" y="14"/>
                </a:cubicBezTo>
                <a:cubicBezTo>
                  <a:pt x="60" y="13"/>
                  <a:pt x="59" y="12"/>
                  <a:pt x="58" y="12"/>
                </a:cubicBezTo>
                <a:cubicBezTo>
                  <a:pt x="34" y="12"/>
                  <a:pt x="34" y="12"/>
                  <a:pt x="34" y="12"/>
                </a:cubicBezTo>
                <a:cubicBezTo>
                  <a:pt x="32" y="0"/>
                  <a:pt x="32" y="0"/>
                  <a:pt x="32" y="0"/>
                </a:cubicBezTo>
                <a:cubicBezTo>
                  <a:pt x="30" y="12"/>
                  <a:pt x="30" y="12"/>
                  <a:pt x="30" y="12"/>
                </a:cubicBezTo>
                <a:cubicBezTo>
                  <a:pt x="6" y="12"/>
                  <a:pt x="6" y="12"/>
                  <a:pt x="6" y="12"/>
                </a:cubicBezTo>
                <a:cubicBezTo>
                  <a:pt x="5" y="12"/>
                  <a:pt x="4" y="13"/>
                  <a:pt x="4" y="14"/>
                </a:cubicBezTo>
                <a:cubicBezTo>
                  <a:pt x="4" y="15"/>
                  <a:pt x="5" y="16"/>
                  <a:pt x="6" y="16"/>
                </a:cubicBezTo>
                <a:cubicBezTo>
                  <a:pt x="8" y="16"/>
                  <a:pt x="8" y="16"/>
                  <a:pt x="8" y="16"/>
                </a:cubicBezTo>
                <a:cubicBezTo>
                  <a:pt x="0" y="40"/>
                  <a:pt x="0" y="40"/>
                  <a:pt x="0" y="40"/>
                </a:cubicBezTo>
                <a:cubicBezTo>
                  <a:pt x="0" y="47"/>
                  <a:pt x="5" y="52"/>
                  <a:pt x="12" y="52"/>
                </a:cubicBezTo>
                <a:cubicBezTo>
                  <a:pt x="19" y="52"/>
                  <a:pt x="24" y="47"/>
                  <a:pt x="24" y="40"/>
                </a:cubicBezTo>
                <a:cubicBezTo>
                  <a:pt x="16" y="16"/>
                  <a:pt x="16" y="16"/>
                  <a:pt x="16" y="16"/>
                </a:cubicBezTo>
                <a:cubicBezTo>
                  <a:pt x="29" y="16"/>
                  <a:pt x="29" y="16"/>
                  <a:pt x="29" y="16"/>
                </a:cubicBezTo>
                <a:cubicBezTo>
                  <a:pt x="28" y="20"/>
                  <a:pt x="28" y="20"/>
                  <a:pt x="28" y="20"/>
                </a:cubicBezTo>
                <a:cubicBezTo>
                  <a:pt x="28" y="22"/>
                  <a:pt x="30" y="24"/>
                  <a:pt x="32" y="24"/>
                </a:cubicBezTo>
                <a:cubicBezTo>
                  <a:pt x="34" y="24"/>
                  <a:pt x="36" y="22"/>
                  <a:pt x="36" y="20"/>
                </a:cubicBezTo>
                <a:cubicBezTo>
                  <a:pt x="35" y="16"/>
                  <a:pt x="35" y="16"/>
                  <a:pt x="35" y="16"/>
                </a:cubicBezTo>
                <a:cubicBezTo>
                  <a:pt x="48" y="16"/>
                  <a:pt x="48" y="16"/>
                  <a:pt x="48" y="16"/>
                </a:cubicBezTo>
                <a:cubicBezTo>
                  <a:pt x="40" y="40"/>
                  <a:pt x="40" y="40"/>
                  <a:pt x="40" y="40"/>
                </a:cubicBezTo>
                <a:cubicBezTo>
                  <a:pt x="40" y="47"/>
                  <a:pt x="45" y="52"/>
                  <a:pt x="52" y="52"/>
                </a:cubicBezTo>
                <a:cubicBezTo>
                  <a:pt x="59" y="52"/>
                  <a:pt x="64" y="47"/>
                  <a:pt x="64" y="40"/>
                </a:cubicBezTo>
                <a:lnTo>
                  <a:pt x="56" y="16"/>
                </a:lnTo>
                <a:close/>
                <a:moveTo>
                  <a:pt x="20" y="40"/>
                </a:moveTo>
                <a:cubicBezTo>
                  <a:pt x="4" y="40"/>
                  <a:pt x="4" y="40"/>
                  <a:pt x="4" y="40"/>
                </a:cubicBezTo>
                <a:cubicBezTo>
                  <a:pt x="12" y="16"/>
                  <a:pt x="12" y="16"/>
                  <a:pt x="12" y="16"/>
                </a:cubicBezTo>
                <a:lnTo>
                  <a:pt x="20" y="40"/>
                </a:lnTo>
                <a:close/>
                <a:moveTo>
                  <a:pt x="44" y="40"/>
                </a:moveTo>
                <a:cubicBezTo>
                  <a:pt x="52" y="16"/>
                  <a:pt x="52" y="16"/>
                  <a:pt x="52" y="16"/>
                </a:cubicBezTo>
                <a:cubicBezTo>
                  <a:pt x="60" y="40"/>
                  <a:pt x="60" y="40"/>
                  <a:pt x="60" y="40"/>
                </a:cubicBezTo>
                <a:lnTo>
                  <a:pt x="44" y="40"/>
                </a:ln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th-TH"/>
          </a:p>
        </p:txBody>
      </p:sp>
      <p:sp>
        <p:nvSpPr>
          <p:cNvPr id="35" name="Tekstboks 34"/>
          <p:cNvSpPr txBox="1"/>
          <p:nvPr/>
        </p:nvSpPr>
        <p:spPr>
          <a:xfrm>
            <a:off x="980728" y="2814252"/>
            <a:ext cx="5800585" cy="338548"/>
          </a:xfrm>
          <a:prstGeom prst="rect">
            <a:avLst/>
          </a:prstGeom>
          <a:noFill/>
        </p:spPr>
        <p:txBody>
          <a:bodyPr wrap="square" lIns="91433" tIns="45717" rIns="91433" bIns="45717" rtlCol="0" anchor="ctr">
            <a:spAutoFit/>
          </a:bodyPr>
          <a:lstStyle/>
          <a:p>
            <a:r>
              <a:rPr lang="da-DK" sz="1600" dirty="0" smtClean="0">
                <a:solidFill>
                  <a:schemeClr val="accent4">
                    <a:lumMod val="75000"/>
                  </a:schemeClr>
                </a:solidFill>
                <a:latin typeface="Corbel" pitchFamily="34" charset="0"/>
              </a:rPr>
              <a:t>Synes at Danmark bruger for få penge på udviklingsbistand (47 %)</a:t>
            </a:r>
          </a:p>
        </p:txBody>
      </p:sp>
      <p:sp>
        <p:nvSpPr>
          <p:cNvPr id="40" name="Tekstboks 39"/>
          <p:cNvSpPr txBox="1"/>
          <p:nvPr/>
        </p:nvSpPr>
        <p:spPr>
          <a:xfrm>
            <a:off x="980728" y="2238186"/>
            <a:ext cx="5800585" cy="338548"/>
          </a:xfrm>
          <a:prstGeom prst="rect">
            <a:avLst/>
          </a:prstGeom>
          <a:noFill/>
        </p:spPr>
        <p:txBody>
          <a:bodyPr wrap="square" lIns="91433" tIns="45717" rIns="91433" bIns="45717" rtlCol="0" anchor="ctr">
            <a:spAutoFit/>
          </a:bodyPr>
          <a:lstStyle/>
          <a:p>
            <a:r>
              <a:rPr lang="da-DK" sz="1600" dirty="0">
                <a:solidFill>
                  <a:schemeClr val="accent4">
                    <a:lumMod val="75000"/>
                  </a:schemeClr>
                </a:solidFill>
                <a:latin typeface="Corbel" pitchFamily="34" charset="0"/>
              </a:rPr>
              <a:t>Tilhænger </a:t>
            </a:r>
            <a:r>
              <a:rPr lang="da-DK" sz="1600" dirty="0" smtClean="0">
                <a:solidFill>
                  <a:schemeClr val="accent4">
                    <a:lumMod val="75000"/>
                  </a:schemeClr>
                </a:solidFill>
                <a:latin typeface="Corbel" pitchFamily="34" charset="0"/>
              </a:rPr>
              <a:t>af </a:t>
            </a:r>
            <a:r>
              <a:rPr lang="da-DK" sz="1600" dirty="0">
                <a:solidFill>
                  <a:schemeClr val="accent4">
                    <a:lumMod val="75000"/>
                  </a:schemeClr>
                </a:solidFill>
                <a:latin typeface="Corbel" pitchFamily="34" charset="0"/>
              </a:rPr>
              <a:t>at Danmark giver udviklingsbistand (</a:t>
            </a:r>
            <a:r>
              <a:rPr lang="da-DK" sz="1600" dirty="0" smtClean="0">
                <a:solidFill>
                  <a:schemeClr val="accent4">
                    <a:lumMod val="75000"/>
                  </a:schemeClr>
                </a:solidFill>
                <a:latin typeface="Corbel" pitchFamily="34" charset="0"/>
              </a:rPr>
              <a:t>95 </a:t>
            </a:r>
            <a:r>
              <a:rPr lang="da-DK" sz="1600" dirty="0">
                <a:solidFill>
                  <a:schemeClr val="accent4">
                    <a:lumMod val="75000"/>
                  </a:schemeClr>
                </a:solidFill>
                <a:latin typeface="Corbel" pitchFamily="34" charset="0"/>
              </a:rPr>
              <a:t>%)</a:t>
            </a:r>
          </a:p>
        </p:txBody>
      </p:sp>
      <p:sp>
        <p:nvSpPr>
          <p:cNvPr id="41" name="Tekstboks 40"/>
          <p:cNvSpPr txBox="1"/>
          <p:nvPr/>
        </p:nvSpPr>
        <p:spPr>
          <a:xfrm>
            <a:off x="980728" y="1662122"/>
            <a:ext cx="5800585" cy="338548"/>
          </a:xfrm>
          <a:prstGeom prst="rect">
            <a:avLst/>
          </a:prstGeom>
          <a:noFill/>
        </p:spPr>
        <p:txBody>
          <a:bodyPr wrap="square" lIns="91433" tIns="45717" rIns="91433" bIns="45717" rtlCol="0" anchor="ctr">
            <a:spAutoFit/>
          </a:bodyPr>
          <a:lstStyle/>
          <a:p>
            <a:r>
              <a:rPr lang="da-DK" sz="1600" dirty="0">
                <a:solidFill>
                  <a:schemeClr val="accent4">
                    <a:lumMod val="75000"/>
                  </a:schemeClr>
                </a:solidFill>
                <a:latin typeface="Corbel" pitchFamily="34" charset="0"/>
              </a:rPr>
              <a:t>Synes </a:t>
            </a:r>
            <a:r>
              <a:rPr lang="da-DK" sz="1600" dirty="0" smtClean="0">
                <a:solidFill>
                  <a:schemeClr val="accent4">
                    <a:lumMod val="75000"/>
                  </a:schemeClr>
                </a:solidFill>
                <a:latin typeface="Corbel" pitchFamily="34" charset="0"/>
              </a:rPr>
              <a:t>selv </a:t>
            </a:r>
            <a:r>
              <a:rPr lang="da-DK" sz="1600" dirty="0">
                <a:solidFill>
                  <a:schemeClr val="accent4">
                    <a:lumMod val="75000"/>
                  </a:schemeClr>
                </a:solidFill>
                <a:latin typeface="Corbel" pitchFamily="34" charset="0"/>
              </a:rPr>
              <a:t>at de ved meget om udviklingsbistand</a:t>
            </a:r>
          </a:p>
        </p:txBody>
      </p:sp>
      <p:cxnSp>
        <p:nvCxnSpPr>
          <p:cNvPr id="42" name="Lige forbindelse 41"/>
          <p:cNvCxnSpPr/>
          <p:nvPr/>
        </p:nvCxnSpPr>
        <p:spPr>
          <a:xfrm>
            <a:off x="337973" y="3368824"/>
            <a:ext cx="6382800" cy="0"/>
          </a:xfrm>
          <a:prstGeom prst="line">
            <a:avLst/>
          </a:prstGeom>
          <a:ln w="3175">
            <a:solidFill>
              <a:schemeClr val="accent4">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45" name="Tekstboks 44"/>
          <p:cNvSpPr txBox="1"/>
          <p:nvPr/>
        </p:nvSpPr>
        <p:spPr>
          <a:xfrm>
            <a:off x="1899237" y="3551711"/>
            <a:ext cx="1159090" cy="338548"/>
          </a:xfrm>
          <a:prstGeom prst="rect">
            <a:avLst/>
          </a:prstGeom>
          <a:noFill/>
        </p:spPr>
        <p:txBody>
          <a:bodyPr wrap="square" lIns="91433" tIns="45717" rIns="91433" bIns="45717" rtlCol="0" anchor="ctr">
            <a:spAutoFit/>
          </a:bodyPr>
          <a:lstStyle/>
          <a:p>
            <a:r>
              <a:rPr lang="da-DK" sz="1600" b="1" dirty="0" smtClean="0">
                <a:solidFill>
                  <a:schemeClr val="accent4">
                    <a:lumMod val="75000"/>
                  </a:schemeClr>
                </a:solidFill>
                <a:latin typeface="Corbel" pitchFamily="34" charset="0"/>
              </a:rPr>
              <a:t>:   </a:t>
            </a:r>
            <a:r>
              <a:rPr lang="da-DK" sz="1600" dirty="0" smtClean="0">
                <a:solidFill>
                  <a:schemeClr val="accent4">
                    <a:lumMod val="75000"/>
                  </a:schemeClr>
                </a:solidFill>
                <a:latin typeface="Corbel" pitchFamily="34" charset="0"/>
              </a:rPr>
              <a:t>57 %</a:t>
            </a:r>
          </a:p>
        </p:txBody>
      </p:sp>
      <p:sp>
        <p:nvSpPr>
          <p:cNvPr id="46" name="Tekstboks 45"/>
          <p:cNvSpPr txBox="1"/>
          <p:nvPr/>
        </p:nvSpPr>
        <p:spPr>
          <a:xfrm>
            <a:off x="1895566" y="4110170"/>
            <a:ext cx="1159090" cy="338548"/>
          </a:xfrm>
          <a:prstGeom prst="rect">
            <a:avLst/>
          </a:prstGeom>
          <a:noFill/>
        </p:spPr>
        <p:txBody>
          <a:bodyPr wrap="square" lIns="91433" tIns="45717" rIns="91433" bIns="45717" rtlCol="0" anchor="ctr">
            <a:spAutoFit/>
          </a:bodyPr>
          <a:lstStyle/>
          <a:p>
            <a:r>
              <a:rPr lang="da-DK" sz="1600" b="1" dirty="0" smtClean="0">
                <a:solidFill>
                  <a:schemeClr val="accent4">
                    <a:lumMod val="75000"/>
                  </a:schemeClr>
                </a:solidFill>
                <a:latin typeface="Corbel" pitchFamily="34" charset="0"/>
              </a:rPr>
              <a:t>:   </a:t>
            </a:r>
            <a:r>
              <a:rPr lang="da-DK" sz="1600" dirty="0" smtClean="0">
                <a:solidFill>
                  <a:schemeClr val="accent4">
                    <a:lumMod val="75000"/>
                  </a:schemeClr>
                </a:solidFill>
                <a:latin typeface="Corbel" pitchFamily="34" charset="0"/>
              </a:rPr>
              <a:t>43 %</a:t>
            </a:r>
          </a:p>
        </p:txBody>
      </p:sp>
      <p:grpSp>
        <p:nvGrpSpPr>
          <p:cNvPr id="7" name="Gruppe 6"/>
          <p:cNvGrpSpPr/>
          <p:nvPr/>
        </p:nvGrpSpPr>
        <p:grpSpPr>
          <a:xfrm>
            <a:off x="3949190" y="3449042"/>
            <a:ext cx="2000090" cy="1106232"/>
            <a:chOff x="1716942" y="3449042"/>
            <a:chExt cx="2000090" cy="1106232"/>
          </a:xfrm>
        </p:grpSpPr>
        <p:sp>
          <p:nvSpPr>
            <p:cNvPr id="48" name="Tekstboks 47"/>
            <p:cNvSpPr txBox="1"/>
            <p:nvPr/>
          </p:nvSpPr>
          <p:spPr>
            <a:xfrm>
              <a:off x="1716942" y="3449042"/>
              <a:ext cx="1058484" cy="482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a-DK"/>
              </a:defPPr>
              <a:lvl1pPr algn="ctr">
                <a:defRPr sz="1000">
                  <a:latin typeface="Corbel"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l"/>
              <a:r>
                <a:rPr lang="da-DK" sz="1600" b="1" dirty="0" smtClean="0">
                  <a:solidFill>
                    <a:schemeClr val="accent4">
                      <a:lumMod val="75000"/>
                    </a:schemeClr>
                  </a:solidFill>
                </a:rPr>
                <a:t>18-34 </a:t>
              </a:r>
              <a:r>
                <a:rPr lang="da-DK" sz="1600" b="1" dirty="0">
                  <a:solidFill>
                    <a:schemeClr val="accent4">
                      <a:lumMod val="75000"/>
                    </a:schemeClr>
                  </a:solidFill>
                </a:rPr>
                <a:t>år</a:t>
              </a:r>
              <a:r>
                <a:rPr lang="da-DK" sz="1600" b="1" dirty="0" smtClean="0">
                  <a:solidFill>
                    <a:schemeClr val="accent4">
                      <a:lumMod val="75000"/>
                    </a:schemeClr>
                  </a:solidFill>
                </a:rPr>
                <a:t>:</a:t>
              </a:r>
              <a:endParaRPr lang="da-DK" sz="1600" dirty="0">
                <a:solidFill>
                  <a:schemeClr val="accent4">
                    <a:lumMod val="75000"/>
                  </a:schemeClr>
                </a:solidFill>
              </a:endParaRPr>
            </a:p>
          </p:txBody>
        </p:sp>
        <p:sp>
          <p:nvSpPr>
            <p:cNvPr id="49" name="Tekstboks 48"/>
            <p:cNvSpPr txBox="1"/>
            <p:nvPr/>
          </p:nvSpPr>
          <p:spPr>
            <a:xfrm>
              <a:off x="1727575" y="4070280"/>
              <a:ext cx="1058484" cy="482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a-DK"/>
              </a:defPPr>
              <a:lvl1pPr algn="ctr">
                <a:defRPr sz="1000">
                  <a:latin typeface="Corbel"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l"/>
              <a:r>
                <a:rPr lang="da-DK" sz="1600" b="1" dirty="0" smtClean="0">
                  <a:solidFill>
                    <a:schemeClr val="accent4">
                      <a:lumMod val="75000"/>
                    </a:schemeClr>
                  </a:solidFill>
                </a:rPr>
                <a:t>      56 år:</a:t>
              </a:r>
              <a:endParaRPr lang="da-DK" sz="1600" dirty="0">
                <a:solidFill>
                  <a:schemeClr val="accent4">
                    <a:lumMod val="75000"/>
                  </a:schemeClr>
                </a:solidFill>
              </a:endParaRPr>
            </a:p>
          </p:txBody>
        </p:sp>
        <p:sp>
          <p:nvSpPr>
            <p:cNvPr id="50" name="Tekstboks 49"/>
            <p:cNvSpPr txBox="1"/>
            <p:nvPr/>
          </p:nvSpPr>
          <p:spPr>
            <a:xfrm>
              <a:off x="1716942" y="3759661"/>
              <a:ext cx="1058484" cy="482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a-DK"/>
              </a:defPPr>
              <a:lvl1pPr algn="ctr">
                <a:defRPr sz="1000">
                  <a:latin typeface="Corbel"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l"/>
              <a:r>
                <a:rPr lang="da-DK" sz="1600" b="1" dirty="0" smtClean="0">
                  <a:solidFill>
                    <a:schemeClr val="accent4">
                      <a:lumMod val="75000"/>
                    </a:schemeClr>
                  </a:solidFill>
                </a:rPr>
                <a:t>35-55 </a:t>
              </a:r>
              <a:r>
                <a:rPr lang="da-DK" sz="1600" b="1" dirty="0">
                  <a:solidFill>
                    <a:schemeClr val="accent4">
                      <a:lumMod val="75000"/>
                    </a:schemeClr>
                  </a:solidFill>
                </a:rPr>
                <a:t>år</a:t>
              </a:r>
              <a:r>
                <a:rPr lang="da-DK" sz="1600" b="1" dirty="0" smtClean="0">
                  <a:solidFill>
                    <a:schemeClr val="accent4">
                      <a:lumMod val="75000"/>
                    </a:schemeClr>
                  </a:solidFill>
                </a:rPr>
                <a:t>:</a:t>
              </a:r>
              <a:endParaRPr lang="da-DK" sz="1600" dirty="0">
                <a:solidFill>
                  <a:schemeClr val="accent4">
                    <a:lumMod val="75000"/>
                  </a:schemeClr>
                </a:solidFill>
              </a:endParaRPr>
            </a:p>
          </p:txBody>
        </p:sp>
        <p:sp>
          <p:nvSpPr>
            <p:cNvPr id="51" name="Tekstboks 50"/>
            <p:cNvSpPr txBox="1"/>
            <p:nvPr/>
          </p:nvSpPr>
          <p:spPr>
            <a:xfrm>
              <a:off x="2658548" y="3451465"/>
              <a:ext cx="1058484" cy="482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a-DK"/>
              </a:defPPr>
              <a:lvl1pPr algn="ctr">
                <a:defRPr sz="1000">
                  <a:latin typeface="Corbel"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l"/>
              <a:r>
                <a:rPr lang="da-DK" sz="1600" dirty="0" smtClean="0">
                  <a:solidFill>
                    <a:schemeClr val="accent4">
                      <a:lumMod val="75000"/>
                    </a:schemeClr>
                  </a:solidFill>
                </a:rPr>
                <a:t>23 %</a:t>
              </a:r>
              <a:endParaRPr lang="da-DK" sz="1600" dirty="0">
                <a:solidFill>
                  <a:schemeClr val="accent4">
                    <a:lumMod val="75000"/>
                  </a:schemeClr>
                </a:solidFill>
              </a:endParaRPr>
            </a:p>
          </p:txBody>
        </p:sp>
        <p:sp>
          <p:nvSpPr>
            <p:cNvPr id="52" name="Tekstboks 51"/>
            <p:cNvSpPr txBox="1"/>
            <p:nvPr/>
          </p:nvSpPr>
          <p:spPr>
            <a:xfrm>
              <a:off x="2658548" y="4072703"/>
              <a:ext cx="1058484" cy="482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a-DK"/>
              </a:defPPr>
              <a:lvl1pPr algn="ctr">
                <a:defRPr sz="1000">
                  <a:latin typeface="Corbel"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l"/>
              <a:r>
                <a:rPr lang="da-DK" sz="1600" dirty="0" smtClean="0">
                  <a:solidFill>
                    <a:schemeClr val="accent4">
                      <a:lumMod val="75000"/>
                    </a:schemeClr>
                  </a:solidFill>
                </a:rPr>
                <a:t>47 %</a:t>
              </a:r>
              <a:endParaRPr lang="da-DK" sz="1600" dirty="0">
                <a:solidFill>
                  <a:schemeClr val="accent4">
                    <a:lumMod val="75000"/>
                  </a:schemeClr>
                </a:solidFill>
              </a:endParaRPr>
            </a:p>
          </p:txBody>
        </p:sp>
        <p:sp>
          <p:nvSpPr>
            <p:cNvPr id="53" name="Tekstboks 52"/>
            <p:cNvSpPr txBox="1"/>
            <p:nvPr/>
          </p:nvSpPr>
          <p:spPr>
            <a:xfrm>
              <a:off x="2658548" y="3762084"/>
              <a:ext cx="1058484" cy="482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a-DK"/>
              </a:defPPr>
              <a:lvl1pPr algn="ctr">
                <a:defRPr sz="1000">
                  <a:latin typeface="Corbel"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l"/>
              <a:r>
                <a:rPr lang="da-DK" sz="1600" dirty="0" smtClean="0">
                  <a:solidFill>
                    <a:schemeClr val="accent4">
                      <a:lumMod val="75000"/>
                    </a:schemeClr>
                  </a:solidFill>
                </a:rPr>
                <a:t>31 %</a:t>
              </a:r>
              <a:endParaRPr lang="da-DK" sz="1600" dirty="0">
                <a:solidFill>
                  <a:schemeClr val="accent4">
                    <a:lumMod val="75000"/>
                  </a:schemeClr>
                </a:solidFill>
              </a:endParaRPr>
            </a:p>
          </p:txBody>
        </p:sp>
      </p:grpSp>
      <p:cxnSp>
        <p:nvCxnSpPr>
          <p:cNvPr id="54" name="Lige forbindelse 53"/>
          <p:cNvCxnSpPr/>
          <p:nvPr/>
        </p:nvCxnSpPr>
        <p:spPr>
          <a:xfrm>
            <a:off x="337973" y="4736976"/>
            <a:ext cx="6382800" cy="0"/>
          </a:xfrm>
          <a:prstGeom prst="line">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grpSp>
        <p:nvGrpSpPr>
          <p:cNvPr id="26" name="Group 9078"/>
          <p:cNvGrpSpPr>
            <a:grpSpLocks noChangeAspect="1"/>
          </p:cNvGrpSpPr>
          <p:nvPr/>
        </p:nvGrpSpPr>
        <p:grpSpPr>
          <a:xfrm>
            <a:off x="1480068" y="4095074"/>
            <a:ext cx="335250" cy="536400"/>
            <a:chOff x="3032125" y="348531"/>
            <a:chExt cx="127000" cy="203200"/>
          </a:xfrm>
          <a:solidFill>
            <a:schemeClr val="accent4">
              <a:lumMod val="75000"/>
            </a:schemeClr>
          </a:solidFill>
        </p:grpSpPr>
        <p:sp>
          <p:nvSpPr>
            <p:cNvPr id="27" name="Oval 355"/>
            <p:cNvSpPr>
              <a:spLocks noChangeArrowheads="1"/>
            </p:cNvSpPr>
            <p:nvPr/>
          </p:nvSpPr>
          <p:spPr bwMode="auto">
            <a:xfrm>
              <a:off x="3076575" y="348531"/>
              <a:ext cx="38100" cy="38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8" name="Freeform 356"/>
            <p:cNvSpPr>
              <a:spLocks/>
            </p:cNvSpPr>
            <p:nvPr/>
          </p:nvSpPr>
          <p:spPr bwMode="auto">
            <a:xfrm>
              <a:off x="3032125" y="399331"/>
              <a:ext cx="127000" cy="152400"/>
            </a:xfrm>
            <a:custGeom>
              <a:avLst/>
              <a:gdLst>
                <a:gd name="T0" fmla="*/ 36 w 40"/>
                <a:gd name="T1" fmla="*/ 20 h 48"/>
                <a:gd name="T2" fmla="*/ 40 w 40"/>
                <a:gd name="T3" fmla="*/ 20 h 48"/>
                <a:gd name="T4" fmla="*/ 33 w 40"/>
                <a:gd name="T5" fmla="*/ 4 h 48"/>
                <a:gd name="T6" fmla="*/ 28 w 40"/>
                <a:gd name="T7" fmla="*/ 0 h 48"/>
                <a:gd name="T8" fmla="*/ 24 w 40"/>
                <a:gd name="T9" fmla="*/ 0 h 48"/>
                <a:gd name="T10" fmla="*/ 20 w 40"/>
                <a:gd name="T11" fmla="*/ 8 h 48"/>
                <a:gd name="T12" fmla="*/ 16 w 40"/>
                <a:gd name="T13" fmla="*/ 0 h 48"/>
                <a:gd name="T14" fmla="*/ 12 w 40"/>
                <a:gd name="T15" fmla="*/ 0 h 48"/>
                <a:gd name="T16" fmla="*/ 6 w 40"/>
                <a:gd name="T17" fmla="*/ 4 h 48"/>
                <a:gd name="T18" fmla="*/ 0 w 40"/>
                <a:gd name="T19" fmla="*/ 20 h 48"/>
                <a:gd name="T20" fmla="*/ 4 w 40"/>
                <a:gd name="T21" fmla="*/ 20 h 48"/>
                <a:gd name="T22" fmla="*/ 12 w 40"/>
                <a:gd name="T23" fmla="*/ 8 h 48"/>
                <a:gd name="T24" fmla="*/ 15 w 40"/>
                <a:gd name="T25" fmla="*/ 14 h 48"/>
                <a:gd name="T26" fmla="*/ 4 w 40"/>
                <a:gd name="T27" fmla="*/ 32 h 48"/>
                <a:gd name="T28" fmla="*/ 14 w 40"/>
                <a:gd name="T29" fmla="*/ 32 h 48"/>
                <a:gd name="T30" fmla="*/ 16 w 40"/>
                <a:gd name="T31" fmla="*/ 48 h 48"/>
                <a:gd name="T32" fmla="*/ 24 w 40"/>
                <a:gd name="T33" fmla="*/ 48 h 48"/>
                <a:gd name="T34" fmla="*/ 25 w 40"/>
                <a:gd name="T35" fmla="*/ 32 h 48"/>
                <a:gd name="T36" fmla="*/ 36 w 40"/>
                <a:gd name="T37" fmla="*/ 32 h 48"/>
                <a:gd name="T38" fmla="*/ 25 w 40"/>
                <a:gd name="T39" fmla="*/ 14 h 48"/>
                <a:gd name="T40" fmla="*/ 28 w 40"/>
                <a:gd name="T41" fmla="*/ 8 h 48"/>
                <a:gd name="T42" fmla="*/ 36 w 40"/>
                <a:gd name="T43"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8">
                  <a:moveTo>
                    <a:pt x="36" y="20"/>
                  </a:moveTo>
                  <a:cubicBezTo>
                    <a:pt x="40" y="20"/>
                    <a:pt x="40" y="20"/>
                    <a:pt x="40" y="20"/>
                  </a:cubicBezTo>
                  <a:cubicBezTo>
                    <a:pt x="33" y="4"/>
                    <a:pt x="33" y="4"/>
                    <a:pt x="33" y="4"/>
                  </a:cubicBezTo>
                  <a:cubicBezTo>
                    <a:pt x="32" y="1"/>
                    <a:pt x="30" y="0"/>
                    <a:pt x="28" y="0"/>
                  </a:cubicBezTo>
                  <a:cubicBezTo>
                    <a:pt x="24" y="0"/>
                    <a:pt x="24" y="0"/>
                    <a:pt x="24" y="0"/>
                  </a:cubicBezTo>
                  <a:cubicBezTo>
                    <a:pt x="20" y="8"/>
                    <a:pt x="20" y="8"/>
                    <a:pt x="20" y="8"/>
                  </a:cubicBezTo>
                  <a:cubicBezTo>
                    <a:pt x="16" y="0"/>
                    <a:pt x="16" y="0"/>
                    <a:pt x="16" y="0"/>
                  </a:cubicBezTo>
                  <a:cubicBezTo>
                    <a:pt x="12" y="0"/>
                    <a:pt x="12" y="0"/>
                    <a:pt x="12" y="0"/>
                  </a:cubicBezTo>
                  <a:cubicBezTo>
                    <a:pt x="9" y="0"/>
                    <a:pt x="7" y="1"/>
                    <a:pt x="6" y="4"/>
                  </a:cubicBezTo>
                  <a:cubicBezTo>
                    <a:pt x="0" y="20"/>
                    <a:pt x="0" y="20"/>
                    <a:pt x="0" y="20"/>
                  </a:cubicBezTo>
                  <a:cubicBezTo>
                    <a:pt x="4" y="20"/>
                    <a:pt x="4" y="20"/>
                    <a:pt x="4" y="20"/>
                  </a:cubicBezTo>
                  <a:cubicBezTo>
                    <a:pt x="12" y="8"/>
                    <a:pt x="12" y="8"/>
                    <a:pt x="12" y="8"/>
                  </a:cubicBezTo>
                  <a:cubicBezTo>
                    <a:pt x="15" y="14"/>
                    <a:pt x="15" y="14"/>
                    <a:pt x="15" y="14"/>
                  </a:cubicBezTo>
                  <a:cubicBezTo>
                    <a:pt x="4" y="32"/>
                    <a:pt x="4" y="32"/>
                    <a:pt x="4" y="32"/>
                  </a:cubicBezTo>
                  <a:cubicBezTo>
                    <a:pt x="14" y="32"/>
                    <a:pt x="14" y="32"/>
                    <a:pt x="14" y="32"/>
                  </a:cubicBezTo>
                  <a:cubicBezTo>
                    <a:pt x="16" y="48"/>
                    <a:pt x="16" y="48"/>
                    <a:pt x="16" y="48"/>
                  </a:cubicBezTo>
                  <a:cubicBezTo>
                    <a:pt x="24" y="48"/>
                    <a:pt x="24" y="48"/>
                    <a:pt x="24" y="48"/>
                  </a:cubicBezTo>
                  <a:cubicBezTo>
                    <a:pt x="25" y="32"/>
                    <a:pt x="25" y="32"/>
                    <a:pt x="25" y="32"/>
                  </a:cubicBezTo>
                  <a:cubicBezTo>
                    <a:pt x="36" y="32"/>
                    <a:pt x="36" y="32"/>
                    <a:pt x="36" y="32"/>
                  </a:cubicBezTo>
                  <a:cubicBezTo>
                    <a:pt x="25" y="14"/>
                    <a:pt x="25" y="14"/>
                    <a:pt x="25" y="14"/>
                  </a:cubicBezTo>
                  <a:cubicBezTo>
                    <a:pt x="28" y="8"/>
                    <a:pt x="28" y="8"/>
                    <a:pt x="28" y="8"/>
                  </a:cubicBezTo>
                  <a:lnTo>
                    <a:pt x="3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29" name="Group 9077"/>
          <p:cNvGrpSpPr>
            <a:grpSpLocks noChangeAspect="1"/>
          </p:cNvGrpSpPr>
          <p:nvPr/>
        </p:nvGrpSpPr>
        <p:grpSpPr>
          <a:xfrm>
            <a:off x="1547118" y="3461717"/>
            <a:ext cx="201150" cy="536400"/>
            <a:chOff x="2660650" y="348531"/>
            <a:chExt cx="76200" cy="203200"/>
          </a:xfrm>
          <a:solidFill>
            <a:schemeClr val="accent4">
              <a:lumMod val="75000"/>
            </a:schemeClr>
          </a:solidFill>
        </p:grpSpPr>
        <p:sp>
          <p:nvSpPr>
            <p:cNvPr id="30" name="Oval 685"/>
            <p:cNvSpPr>
              <a:spLocks noChangeArrowheads="1"/>
            </p:cNvSpPr>
            <p:nvPr/>
          </p:nvSpPr>
          <p:spPr bwMode="auto">
            <a:xfrm>
              <a:off x="2679700" y="348531"/>
              <a:ext cx="38100" cy="38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2" name="Freeform 686"/>
            <p:cNvSpPr>
              <a:spLocks/>
            </p:cNvSpPr>
            <p:nvPr/>
          </p:nvSpPr>
          <p:spPr bwMode="auto">
            <a:xfrm>
              <a:off x="2660650" y="402506"/>
              <a:ext cx="76200" cy="149225"/>
            </a:xfrm>
            <a:custGeom>
              <a:avLst/>
              <a:gdLst>
                <a:gd name="T0" fmla="*/ 18 w 24"/>
                <a:gd name="T1" fmla="*/ 0 h 47"/>
                <a:gd name="T2" fmla="*/ 12 w 24"/>
                <a:gd name="T3" fmla="*/ 11 h 47"/>
                <a:gd name="T4" fmla="*/ 6 w 24"/>
                <a:gd name="T5" fmla="*/ 0 h 47"/>
                <a:gd name="T6" fmla="*/ 0 w 24"/>
                <a:gd name="T7" fmla="*/ 2 h 47"/>
                <a:gd name="T8" fmla="*/ 0 w 24"/>
                <a:gd name="T9" fmla="*/ 23 h 47"/>
                <a:gd name="T10" fmla="*/ 6 w 24"/>
                <a:gd name="T11" fmla="*/ 23 h 47"/>
                <a:gd name="T12" fmla="*/ 8 w 24"/>
                <a:gd name="T13" fmla="*/ 47 h 47"/>
                <a:gd name="T14" fmla="*/ 16 w 24"/>
                <a:gd name="T15" fmla="*/ 47 h 47"/>
                <a:gd name="T16" fmla="*/ 18 w 24"/>
                <a:gd name="T17" fmla="*/ 23 h 47"/>
                <a:gd name="T18" fmla="*/ 24 w 24"/>
                <a:gd name="T19" fmla="*/ 23 h 47"/>
                <a:gd name="T20" fmla="*/ 24 w 24"/>
                <a:gd name="T21" fmla="*/ 2 h 47"/>
                <a:gd name="T22" fmla="*/ 18 w 24"/>
                <a:gd name="T2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47">
                  <a:moveTo>
                    <a:pt x="18" y="0"/>
                  </a:moveTo>
                  <a:cubicBezTo>
                    <a:pt x="12" y="11"/>
                    <a:pt x="12" y="11"/>
                    <a:pt x="12" y="11"/>
                  </a:cubicBezTo>
                  <a:cubicBezTo>
                    <a:pt x="6" y="0"/>
                    <a:pt x="6" y="0"/>
                    <a:pt x="6" y="0"/>
                  </a:cubicBezTo>
                  <a:cubicBezTo>
                    <a:pt x="4" y="0"/>
                    <a:pt x="2" y="1"/>
                    <a:pt x="0" y="2"/>
                  </a:cubicBezTo>
                  <a:cubicBezTo>
                    <a:pt x="0" y="23"/>
                    <a:pt x="0" y="23"/>
                    <a:pt x="0" y="23"/>
                  </a:cubicBezTo>
                  <a:cubicBezTo>
                    <a:pt x="6" y="23"/>
                    <a:pt x="6" y="23"/>
                    <a:pt x="6" y="23"/>
                  </a:cubicBezTo>
                  <a:cubicBezTo>
                    <a:pt x="8" y="47"/>
                    <a:pt x="8" y="47"/>
                    <a:pt x="8" y="47"/>
                  </a:cubicBezTo>
                  <a:cubicBezTo>
                    <a:pt x="16" y="47"/>
                    <a:pt x="16" y="47"/>
                    <a:pt x="16" y="47"/>
                  </a:cubicBezTo>
                  <a:cubicBezTo>
                    <a:pt x="18" y="23"/>
                    <a:pt x="18" y="23"/>
                    <a:pt x="18" y="23"/>
                  </a:cubicBezTo>
                  <a:cubicBezTo>
                    <a:pt x="24" y="23"/>
                    <a:pt x="24" y="23"/>
                    <a:pt x="24" y="23"/>
                  </a:cubicBezTo>
                  <a:cubicBezTo>
                    <a:pt x="24" y="2"/>
                    <a:pt x="24" y="2"/>
                    <a:pt x="24" y="2"/>
                  </a:cubicBezTo>
                  <a:cubicBezTo>
                    <a:pt x="22" y="1"/>
                    <a:pt x="20"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34" name="Group 11053"/>
          <p:cNvGrpSpPr>
            <a:grpSpLocks noChangeAspect="1"/>
          </p:cNvGrpSpPr>
          <p:nvPr/>
        </p:nvGrpSpPr>
        <p:grpSpPr>
          <a:xfrm>
            <a:off x="313012" y="1547416"/>
            <a:ext cx="536400" cy="536400"/>
            <a:chOff x="2503488" y="1547391"/>
            <a:chExt cx="203200" cy="203200"/>
          </a:xfrm>
          <a:solidFill>
            <a:schemeClr val="accent4">
              <a:lumMod val="75000"/>
            </a:schemeClr>
          </a:solidFill>
        </p:grpSpPr>
        <p:sp>
          <p:nvSpPr>
            <p:cNvPr id="36" name="Freeform 845"/>
            <p:cNvSpPr>
              <a:spLocks/>
            </p:cNvSpPr>
            <p:nvPr/>
          </p:nvSpPr>
          <p:spPr bwMode="auto">
            <a:xfrm>
              <a:off x="2535238" y="1569616"/>
              <a:ext cx="22225" cy="22225"/>
            </a:xfrm>
            <a:custGeom>
              <a:avLst/>
              <a:gdLst>
                <a:gd name="T0" fmla="*/ 6 w 7"/>
                <a:gd name="T1" fmla="*/ 4 h 7"/>
                <a:gd name="T2" fmla="*/ 4 w 7"/>
                <a:gd name="T3" fmla="*/ 1 h 7"/>
                <a:gd name="T4" fmla="*/ 1 w 7"/>
                <a:gd name="T5" fmla="*/ 1 h 7"/>
                <a:gd name="T6" fmla="*/ 1 w 7"/>
                <a:gd name="T7" fmla="*/ 4 h 7"/>
                <a:gd name="T8" fmla="*/ 4 w 7"/>
                <a:gd name="T9" fmla="*/ 7 h 7"/>
                <a:gd name="T10" fmla="*/ 6 w 7"/>
                <a:gd name="T11" fmla="*/ 7 h 7"/>
                <a:gd name="T12" fmla="*/ 6 w 7"/>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4"/>
                  </a:moveTo>
                  <a:cubicBezTo>
                    <a:pt x="4" y="1"/>
                    <a:pt x="4" y="1"/>
                    <a:pt x="4" y="1"/>
                  </a:cubicBezTo>
                  <a:cubicBezTo>
                    <a:pt x="3" y="0"/>
                    <a:pt x="2" y="0"/>
                    <a:pt x="1" y="1"/>
                  </a:cubicBezTo>
                  <a:cubicBezTo>
                    <a:pt x="0" y="2"/>
                    <a:pt x="0" y="3"/>
                    <a:pt x="1" y="4"/>
                  </a:cubicBezTo>
                  <a:cubicBezTo>
                    <a:pt x="4" y="7"/>
                    <a:pt x="4" y="7"/>
                    <a:pt x="4" y="7"/>
                  </a:cubicBezTo>
                  <a:cubicBezTo>
                    <a:pt x="4" y="7"/>
                    <a:pt x="6" y="7"/>
                    <a:pt x="6" y="7"/>
                  </a:cubicBezTo>
                  <a:cubicBezTo>
                    <a:pt x="7" y="6"/>
                    <a:pt x="7" y="5"/>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7" name="Freeform 846"/>
            <p:cNvSpPr>
              <a:spLocks/>
            </p:cNvSpPr>
            <p:nvPr/>
          </p:nvSpPr>
          <p:spPr bwMode="auto">
            <a:xfrm>
              <a:off x="2503488" y="1636291"/>
              <a:ext cx="25400" cy="12700"/>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8" name="Freeform 847"/>
            <p:cNvSpPr>
              <a:spLocks/>
            </p:cNvSpPr>
            <p:nvPr/>
          </p:nvSpPr>
          <p:spPr bwMode="auto">
            <a:xfrm>
              <a:off x="2681288" y="1648991"/>
              <a:ext cx="25400" cy="12700"/>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9" name="Freeform 848"/>
            <p:cNvSpPr>
              <a:spLocks/>
            </p:cNvSpPr>
            <p:nvPr/>
          </p:nvSpPr>
          <p:spPr bwMode="auto">
            <a:xfrm>
              <a:off x="2662238" y="1579141"/>
              <a:ext cx="22225" cy="22225"/>
            </a:xfrm>
            <a:custGeom>
              <a:avLst/>
              <a:gdLst>
                <a:gd name="T0" fmla="*/ 6 w 7"/>
                <a:gd name="T1" fmla="*/ 1 h 7"/>
                <a:gd name="T2" fmla="*/ 3 w 7"/>
                <a:gd name="T3" fmla="*/ 1 h 7"/>
                <a:gd name="T4" fmla="*/ 0 w 7"/>
                <a:gd name="T5" fmla="*/ 4 h 7"/>
                <a:gd name="T6" fmla="*/ 0 w 7"/>
                <a:gd name="T7" fmla="*/ 6 h 7"/>
                <a:gd name="T8" fmla="*/ 3 w 7"/>
                <a:gd name="T9" fmla="*/ 6 h 7"/>
                <a:gd name="T10" fmla="*/ 6 w 7"/>
                <a:gd name="T11" fmla="*/ 4 h 7"/>
                <a:gd name="T12" fmla="*/ 6 w 7"/>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1"/>
                  </a:moveTo>
                  <a:cubicBezTo>
                    <a:pt x="5" y="0"/>
                    <a:pt x="4" y="0"/>
                    <a:pt x="3" y="1"/>
                  </a:cubicBezTo>
                  <a:cubicBezTo>
                    <a:pt x="0" y="4"/>
                    <a:pt x="0" y="4"/>
                    <a:pt x="0" y="4"/>
                  </a:cubicBezTo>
                  <a:cubicBezTo>
                    <a:pt x="0" y="4"/>
                    <a:pt x="0" y="6"/>
                    <a:pt x="0" y="6"/>
                  </a:cubicBezTo>
                  <a:cubicBezTo>
                    <a:pt x="1" y="7"/>
                    <a:pt x="2" y="7"/>
                    <a:pt x="3" y="6"/>
                  </a:cubicBezTo>
                  <a:cubicBezTo>
                    <a:pt x="6" y="4"/>
                    <a:pt x="6" y="4"/>
                    <a:pt x="6" y="4"/>
                  </a:cubicBezTo>
                  <a:cubicBezTo>
                    <a:pt x="7" y="3"/>
                    <a:pt x="7" y="2"/>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7" name="Freeform 849"/>
            <p:cNvSpPr>
              <a:spLocks/>
            </p:cNvSpPr>
            <p:nvPr/>
          </p:nvSpPr>
          <p:spPr bwMode="auto">
            <a:xfrm>
              <a:off x="2605088" y="1547391"/>
              <a:ext cx="12700" cy="25400"/>
            </a:xfrm>
            <a:custGeom>
              <a:avLst/>
              <a:gdLst>
                <a:gd name="T0" fmla="*/ 2 w 4"/>
                <a:gd name="T1" fmla="*/ 8 h 8"/>
                <a:gd name="T2" fmla="*/ 3 w 4"/>
                <a:gd name="T3" fmla="*/ 7 h 8"/>
                <a:gd name="T4" fmla="*/ 4 w 4"/>
                <a:gd name="T5" fmla="*/ 6 h 8"/>
                <a:gd name="T6" fmla="*/ 4 w 4"/>
                <a:gd name="T7" fmla="*/ 2 h 8"/>
                <a:gd name="T8" fmla="*/ 2 w 4"/>
                <a:gd name="T9" fmla="*/ 0 h 8"/>
                <a:gd name="T10" fmla="*/ 0 w 4"/>
                <a:gd name="T11" fmla="*/ 1 h 8"/>
                <a:gd name="T12" fmla="*/ 0 w 4"/>
                <a:gd name="T13" fmla="*/ 2 h 8"/>
                <a:gd name="T14" fmla="*/ 0 w 4"/>
                <a:gd name="T15" fmla="*/ 6 h 8"/>
                <a:gd name="T16" fmla="*/ 2 w 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2" y="8"/>
                  </a:moveTo>
                  <a:cubicBezTo>
                    <a:pt x="3" y="8"/>
                    <a:pt x="3" y="8"/>
                    <a:pt x="3" y="7"/>
                  </a:cubicBezTo>
                  <a:cubicBezTo>
                    <a:pt x="4" y="7"/>
                    <a:pt x="4" y="7"/>
                    <a:pt x="4" y="6"/>
                  </a:cubicBezTo>
                  <a:cubicBezTo>
                    <a:pt x="4" y="2"/>
                    <a:pt x="4" y="2"/>
                    <a:pt x="4" y="2"/>
                  </a:cubicBezTo>
                  <a:cubicBezTo>
                    <a:pt x="4" y="1"/>
                    <a:pt x="3" y="0"/>
                    <a:pt x="2" y="0"/>
                  </a:cubicBezTo>
                  <a:cubicBezTo>
                    <a:pt x="1" y="0"/>
                    <a:pt x="0" y="1"/>
                    <a:pt x="0" y="1"/>
                  </a:cubicBezTo>
                  <a:cubicBezTo>
                    <a:pt x="0" y="2"/>
                    <a:pt x="0" y="2"/>
                    <a:pt x="0" y="2"/>
                  </a:cubicBezTo>
                  <a:cubicBezTo>
                    <a:pt x="0" y="6"/>
                    <a:pt x="0" y="6"/>
                    <a:pt x="0" y="6"/>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5" name="Freeform 850"/>
            <p:cNvSpPr>
              <a:spLocks noEditPoints="1"/>
            </p:cNvSpPr>
            <p:nvPr/>
          </p:nvSpPr>
          <p:spPr bwMode="auto">
            <a:xfrm>
              <a:off x="2554288" y="1598191"/>
              <a:ext cx="101600" cy="114300"/>
            </a:xfrm>
            <a:custGeom>
              <a:avLst/>
              <a:gdLst>
                <a:gd name="T0" fmla="*/ 16 w 32"/>
                <a:gd name="T1" fmla="*/ 0 h 36"/>
                <a:gd name="T2" fmla="*/ 0 w 32"/>
                <a:gd name="T3" fmla="*/ 16 h 36"/>
                <a:gd name="T4" fmla="*/ 8 w 32"/>
                <a:gd name="T5" fmla="*/ 30 h 36"/>
                <a:gd name="T6" fmla="*/ 8 w 32"/>
                <a:gd name="T7" fmla="*/ 36 h 36"/>
                <a:gd name="T8" fmla="*/ 24 w 32"/>
                <a:gd name="T9" fmla="*/ 36 h 36"/>
                <a:gd name="T10" fmla="*/ 24 w 32"/>
                <a:gd name="T11" fmla="*/ 30 h 36"/>
                <a:gd name="T12" fmla="*/ 32 w 32"/>
                <a:gd name="T13" fmla="*/ 16 h 36"/>
                <a:gd name="T14" fmla="*/ 16 w 32"/>
                <a:gd name="T15" fmla="*/ 0 h 36"/>
                <a:gd name="T16" fmla="*/ 22 w 32"/>
                <a:gd name="T17" fmla="*/ 26 h 36"/>
                <a:gd name="T18" fmla="*/ 20 w 32"/>
                <a:gd name="T19" fmla="*/ 27 h 36"/>
                <a:gd name="T20" fmla="*/ 20 w 32"/>
                <a:gd name="T21" fmla="*/ 30 h 36"/>
                <a:gd name="T22" fmla="*/ 20 w 32"/>
                <a:gd name="T23" fmla="*/ 32 h 36"/>
                <a:gd name="T24" fmla="*/ 12 w 32"/>
                <a:gd name="T25" fmla="*/ 32 h 36"/>
                <a:gd name="T26" fmla="*/ 12 w 32"/>
                <a:gd name="T27" fmla="*/ 30 h 36"/>
                <a:gd name="T28" fmla="*/ 12 w 32"/>
                <a:gd name="T29" fmla="*/ 27 h 36"/>
                <a:gd name="T30" fmla="*/ 10 w 32"/>
                <a:gd name="T31" fmla="*/ 26 h 36"/>
                <a:gd name="T32" fmla="*/ 4 w 32"/>
                <a:gd name="T33" fmla="*/ 16 h 36"/>
                <a:gd name="T34" fmla="*/ 16 w 32"/>
                <a:gd name="T35" fmla="*/ 4 h 36"/>
                <a:gd name="T36" fmla="*/ 28 w 32"/>
                <a:gd name="T37" fmla="*/ 16 h 36"/>
                <a:gd name="T38" fmla="*/ 22 w 32"/>
                <a:gd name="T3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6">
                  <a:moveTo>
                    <a:pt x="16" y="0"/>
                  </a:moveTo>
                  <a:cubicBezTo>
                    <a:pt x="7" y="0"/>
                    <a:pt x="0" y="7"/>
                    <a:pt x="0" y="16"/>
                  </a:cubicBezTo>
                  <a:cubicBezTo>
                    <a:pt x="0" y="22"/>
                    <a:pt x="3" y="27"/>
                    <a:pt x="8" y="30"/>
                  </a:cubicBezTo>
                  <a:cubicBezTo>
                    <a:pt x="8" y="36"/>
                    <a:pt x="8" y="36"/>
                    <a:pt x="8" y="36"/>
                  </a:cubicBezTo>
                  <a:cubicBezTo>
                    <a:pt x="24" y="36"/>
                    <a:pt x="24" y="36"/>
                    <a:pt x="24" y="36"/>
                  </a:cubicBezTo>
                  <a:cubicBezTo>
                    <a:pt x="24" y="30"/>
                    <a:pt x="24" y="30"/>
                    <a:pt x="24" y="30"/>
                  </a:cubicBezTo>
                  <a:cubicBezTo>
                    <a:pt x="29" y="27"/>
                    <a:pt x="32" y="22"/>
                    <a:pt x="32" y="16"/>
                  </a:cubicBezTo>
                  <a:cubicBezTo>
                    <a:pt x="32" y="7"/>
                    <a:pt x="25" y="0"/>
                    <a:pt x="16" y="0"/>
                  </a:cubicBezTo>
                  <a:close/>
                  <a:moveTo>
                    <a:pt x="22" y="26"/>
                  </a:moveTo>
                  <a:cubicBezTo>
                    <a:pt x="20" y="27"/>
                    <a:pt x="20" y="27"/>
                    <a:pt x="20" y="27"/>
                  </a:cubicBezTo>
                  <a:cubicBezTo>
                    <a:pt x="20" y="30"/>
                    <a:pt x="20" y="30"/>
                    <a:pt x="20" y="30"/>
                  </a:cubicBezTo>
                  <a:cubicBezTo>
                    <a:pt x="20" y="32"/>
                    <a:pt x="20" y="32"/>
                    <a:pt x="20" y="32"/>
                  </a:cubicBezTo>
                  <a:cubicBezTo>
                    <a:pt x="12" y="32"/>
                    <a:pt x="12" y="32"/>
                    <a:pt x="12" y="32"/>
                  </a:cubicBezTo>
                  <a:cubicBezTo>
                    <a:pt x="12" y="30"/>
                    <a:pt x="12" y="30"/>
                    <a:pt x="12" y="30"/>
                  </a:cubicBezTo>
                  <a:cubicBezTo>
                    <a:pt x="12" y="27"/>
                    <a:pt x="12" y="27"/>
                    <a:pt x="12" y="27"/>
                  </a:cubicBezTo>
                  <a:cubicBezTo>
                    <a:pt x="10" y="26"/>
                    <a:pt x="10" y="26"/>
                    <a:pt x="10" y="26"/>
                  </a:cubicBezTo>
                  <a:cubicBezTo>
                    <a:pt x="6" y="24"/>
                    <a:pt x="4" y="20"/>
                    <a:pt x="4" y="16"/>
                  </a:cubicBezTo>
                  <a:cubicBezTo>
                    <a:pt x="4" y="9"/>
                    <a:pt x="9" y="4"/>
                    <a:pt x="16" y="4"/>
                  </a:cubicBezTo>
                  <a:cubicBezTo>
                    <a:pt x="23" y="4"/>
                    <a:pt x="28" y="9"/>
                    <a:pt x="28" y="16"/>
                  </a:cubicBezTo>
                  <a:cubicBezTo>
                    <a:pt x="28" y="20"/>
                    <a:pt x="26" y="24"/>
                    <a:pt x="2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6" name="Freeform 851"/>
            <p:cNvSpPr>
              <a:spLocks/>
            </p:cNvSpPr>
            <p:nvPr/>
          </p:nvSpPr>
          <p:spPr bwMode="auto">
            <a:xfrm>
              <a:off x="2579688" y="1725191"/>
              <a:ext cx="50800" cy="25400"/>
            </a:xfrm>
            <a:custGeom>
              <a:avLst/>
              <a:gdLst>
                <a:gd name="T0" fmla="*/ 0 w 16"/>
                <a:gd name="T1" fmla="*/ 4 h 8"/>
                <a:gd name="T2" fmla="*/ 4 w 16"/>
                <a:gd name="T3" fmla="*/ 4 h 8"/>
                <a:gd name="T4" fmla="*/ 4 w 16"/>
                <a:gd name="T5" fmla="*/ 4 h 8"/>
                <a:gd name="T6" fmla="*/ 8 w 16"/>
                <a:gd name="T7" fmla="*/ 8 h 8"/>
                <a:gd name="T8" fmla="*/ 12 w 16"/>
                <a:gd name="T9" fmla="*/ 4 h 8"/>
                <a:gd name="T10" fmla="*/ 12 w 16"/>
                <a:gd name="T11" fmla="*/ 4 h 8"/>
                <a:gd name="T12" fmla="*/ 16 w 16"/>
                <a:gd name="T13" fmla="*/ 4 h 8"/>
                <a:gd name="T14" fmla="*/ 16 w 16"/>
                <a:gd name="T15" fmla="*/ 0 h 8"/>
                <a:gd name="T16" fmla="*/ 0 w 16"/>
                <a:gd name="T17" fmla="*/ 0 h 8"/>
                <a:gd name="T18" fmla="*/ 0 w 16"/>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0" y="4"/>
                  </a:moveTo>
                  <a:cubicBezTo>
                    <a:pt x="4" y="4"/>
                    <a:pt x="4" y="4"/>
                    <a:pt x="4" y="4"/>
                  </a:cubicBezTo>
                  <a:cubicBezTo>
                    <a:pt x="4" y="4"/>
                    <a:pt x="4" y="4"/>
                    <a:pt x="4" y="4"/>
                  </a:cubicBezTo>
                  <a:cubicBezTo>
                    <a:pt x="4" y="6"/>
                    <a:pt x="6" y="8"/>
                    <a:pt x="8" y="8"/>
                  </a:cubicBezTo>
                  <a:cubicBezTo>
                    <a:pt x="10" y="8"/>
                    <a:pt x="12" y="6"/>
                    <a:pt x="12" y="4"/>
                  </a:cubicBezTo>
                  <a:cubicBezTo>
                    <a:pt x="12" y="4"/>
                    <a:pt x="12" y="4"/>
                    <a:pt x="12" y="4"/>
                  </a:cubicBezTo>
                  <a:cubicBezTo>
                    <a:pt x="16" y="4"/>
                    <a:pt x="16" y="4"/>
                    <a:pt x="16" y="4"/>
                  </a:cubicBezTo>
                  <a:cubicBezTo>
                    <a:pt x="16" y="0"/>
                    <a:pt x="16" y="0"/>
                    <a:pt x="16" y="0"/>
                  </a:cubicBezTo>
                  <a:cubicBezTo>
                    <a:pt x="0" y="0"/>
                    <a:pt x="0" y="0"/>
                    <a:pt x="0" y="0"/>
                  </a:cubicBez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spTree>
    <p:extLst>
      <p:ext uri="{BB962C8B-B14F-4D97-AF65-F5344CB8AC3E}">
        <p14:creationId xmlns:p14="http://schemas.microsoft.com/office/powerpoint/2010/main" val="364492240"/>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boks 5"/>
          <p:cNvSpPr txBox="1"/>
          <p:nvPr/>
        </p:nvSpPr>
        <p:spPr>
          <a:xfrm>
            <a:off x="404664" y="921600"/>
            <a:ext cx="6217200" cy="4154978"/>
          </a:xfrm>
          <a:prstGeom prst="rect">
            <a:avLst/>
          </a:prstGeom>
          <a:noFill/>
        </p:spPr>
        <p:txBody>
          <a:bodyPr wrap="square" lIns="91433" tIns="45717" rIns="91433" bIns="45717" rtlCol="0">
            <a:spAutoFit/>
          </a:bodyPr>
          <a:lstStyle/>
          <a:p>
            <a:pPr algn="just"/>
            <a:r>
              <a:rPr lang="da-DK" sz="1200" dirty="0">
                <a:latin typeface="Corbel" pitchFamily="34" charset="0"/>
              </a:rPr>
              <a:t>En stor andel af segmentet bidrager også selv. F.eks. giver </a:t>
            </a:r>
            <a:r>
              <a:rPr lang="da-DK" sz="1200" dirty="0" smtClean="0">
                <a:latin typeface="Corbel" pitchFamily="34" charset="0"/>
              </a:rPr>
              <a:t>70 </a:t>
            </a:r>
            <a:r>
              <a:rPr lang="da-DK" sz="1200" dirty="0">
                <a:latin typeface="Corbel" pitchFamily="34" charset="0"/>
              </a:rPr>
              <a:t>% </a:t>
            </a:r>
            <a:r>
              <a:rPr lang="da-DK" sz="1200" dirty="0" smtClean="0">
                <a:latin typeface="Corbel" pitchFamily="34" charset="0"/>
              </a:rPr>
              <a:t>penge</a:t>
            </a:r>
            <a:r>
              <a:rPr lang="da-DK" sz="1200" dirty="0">
                <a:latin typeface="Corbel" pitchFamily="34" charset="0"/>
              </a:rPr>
              <a:t>, når der er husstandsindsamlinger.</a:t>
            </a:r>
          </a:p>
          <a:p>
            <a:pPr algn="just"/>
            <a:endParaRPr lang="da-DK" sz="1200" dirty="0">
              <a:latin typeface="Corbel" pitchFamily="34" charset="0"/>
            </a:endParaRPr>
          </a:p>
          <a:p>
            <a:pPr algn="just"/>
            <a:r>
              <a:rPr lang="da-DK" sz="1200" dirty="0" smtClean="0">
                <a:latin typeface="Corbel" pitchFamily="34" charset="0"/>
              </a:rPr>
              <a:t>Segmentets </a:t>
            </a:r>
            <a:r>
              <a:rPr lang="da-DK" sz="1200" dirty="0">
                <a:latin typeface="Corbel" pitchFamily="34" charset="0"/>
              </a:rPr>
              <a:t>medievaner følger i store træk de samme vaner, som gør sig gældende på tværs af befolkningen. Således opnås der primært ny viden via TV (nyhedsudsendelser, dokumentarer og debat), internettet (avisers hjemmesider, faglige hjemmesider m.v.) og radio. Selvom De overbevistes medievaner følger samme mønster som befolkningen, er segmentet kendetegnet ved, at det bruger flere forskellige medier til at opnå ny viden. F.eks. bruger segmentet i højere grad landsdækkende dagblade, fagblade og internettet end gennemsnittet. Den samme tendens gør sig gældende i forhold til at opnå viden om udviklingsbistand og forholdene i udviklingslandene. TV og internet er her de mest anvendte </a:t>
            </a:r>
            <a:r>
              <a:rPr lang="da-DK" sz="1200" dirty="0" smtClean="0">
                <a:latin typeface="Corbel" pitchFamily="34" charset="0"/>
              </a:rPr>
              <a:t>kanaler.</a:t>
            </a:r>
          </a:p>
          <a:p>
            <a:pPr algn="just"/>
            <a:r>
              <a:rPr lang="da-DK" sz="1200" dirty="0">
                <a:latin typeface="Corbel" pitchFamily="34" charset="0"/>
              </a:rPr>
              <a:t>Segmentets brug af sociale medier (f.eks. F</a:t>
            </a:r>
            <a:r>
              <a:rPr lang="da-DK" sz="1200" dirty="0" smtClean="0">
                <a:latin typeface="Corbel" pitchFamily="34" charset="0"/>
              </a:rPr>
              <a:t>acebook</a:t>
            </a:r>
            <a:r>
              <a:rPr lang="da-DK" sz="1200" dirty="0">
                <a:latin typeface="Corbel" pitchFamily="34" charset="0"/>
              </a:rPr>
              <a:t>) er steget ift. tidligere år.</a:t>
            </a:r>
          </a:p>
          <a:p>
            <a:pPr algn="just"/>
            <a:endParaRPr lang="da-DK" sz="1200" dirty="0">
              <a:latin typeface="Corbel" pitchFamily="34" charset="0"/>
            </a:endParaRPr>
          </a:p>
          <a:p>
            <a:pPr algn="just"/>
            <a:r>
              <a:rPr lang="da-DK" sz="1200" dirty="0" smtClean="0">
                <a:latin typeface="Corbel" pitchFamily="34" charset="0"/>
              </a:rPr>
              <a:t>Da </a:t>
            </a:r>
            <a:r>
              <a:rPr lang="da-DK" sz="1200" i="1" dirty="0" smtClean="0">
                <a:latin typeface="Corbel" pitchFamily="34" charset="0"/>
              </a:rPr>
              <a:t>De </a:t>
            </a:r>
            <a:r>
              <a:rPr lang="da-DK" sz="1200" i="1" dirty="0">
                <a:latin typeface="Corbel" pitchFamily="34" charset="0"/>
              </a:rPr>
              <a:t>overbeviste </a:t>
            </a:r>
            <a:r>
              <a:rPr lang="da-DK" sz="1200" dirty="0">
                <a:latin typeface="Corbel" pitchFamily="34" charset="0"/>
              </a:rPr>
              <a:t>i høj grad er tilhængere af udviklingsbistand, er </a:t>
            </a:r>
            <a:r>
              <a:rPr lang="da-DK" sz="1200" dirty="0" smtClean="0">
                <a:latin typeface="Corbel" pitchFamily="34" charset="0"/>
              </a:rPr>
              <a:t>det ikke </a:t>
            </a:r>
            <a:r>
              <a:rPr lang="da-DK" sz="1200" dirty="0">
                <a:latin typeface="Corbel" pitchFamily="34" charset="0"/>
              </a:rPr>
              <a:t>overraskende, at segmentet i </a:t>
            </a:r>
            <a:r>
              <a:rPr lang="da-DK" sz="1200" dirty="0" smtClean="0">
                <a:latin typeface="Corbel" pitchFamily="34" charset="0"/>
              </a:rPr>
              <a:t>høj grad </a:t>
            </a:r>
            <a:r>
              <a:rPr lang="da-DK" sz="1200" dirty="0">
                <a:latin typeface="Corbel" pitchFamily="34" charset="0"/>
              </a:rPr>
              <a:t>også selv er med til at støtte/bidrage til udviklingslandene. Dette sker f.eks. ved at give penge, når der er </a:t>
            </a:r>
            <a:r>
              <a:rPr lang="da-DK" sz="1200" dirty="0" smtClean="0">
                <a:latin typeface="Corbel" pitchFamily="34" charset="0"/>
              </a:rPr>
              <a:t>husstandsindsamling, </a:t>
            </a:r>
            <a:r>
              <a:rPr lang="da-DK" sz="1200" dirty="0">
                <a:latin typeface="Corbel" pitchFamily="34" charset="0"/>
              </a:rPr>
              <a:t>eller ved donation af </a:t>
            </a:r>
            <a:r>
              <a:rPr lang="da-DK" sz="1200" dirty="0" smtClean="0">
                <a:latin typeface="Corbel" pitchFamily="34" charset="0"/>
              </a:rPr>
              <a:t>tøj </a:t>
            </a:r>
            <a:r>
              <a:rPr lang="da-DK" sz="1200" dirty="0">
                <a:latin typeface="Corbel" pitchFamily="34" charset="0"/>
              </a:rPr>
              <a:t>og andre genstande til indsamlinger eller </a:t>
            </a:r>
            <a:r>
              <a:rPr lang="da-DK" sz="1200" dirty="0" smtClean="0">
                <a:latin typeface="Corbel" pitchFamily="34" charset="0"/>
              </a:rPr>
              <a:t>genbrugsbutikker. </a:t>
            </a:r>
            <a:r>
              <a:rPr lang="da-DK" sz="1200" dirty="0">
                <a:latin typeface="Corbel" pitchFamily="34" charset="0"/>
              </a:rPr>
              <a:t>På tværs af segmenter er disse to typer af støtte/bidrag de mest </a:t>
            </a:r>
            <a:r>
              <a:rPr lang="da-DK" sz="1200" dirty="0" smtClean="0">
                <a:latin typeface="Corbel" pitchFamily="34" charset="0"/>
              </a:rPr>
              <a:t>udbredte. Segmentet </a:t>
            </a:r>
            <a:r>
              <a:rPr lang="da-DK" sz="1200" dirty="0">
                <a:latin typeface="Corbel" pitchFamily="34" charset="0"/>
              </a:rPr>
              <a:t>skiller sig </a:t>
            </a:r>
            <a:r>
              <a:rPr lang="da-DK" sz="1200" dirty="0" smtClean="0">
                <a:latin typeface="Corbel" pitchFamily="34" charset="0"/>
              </a:rPr>
              <a:t>ud </a:t>
            </a:r>
            <a:r>
              <a:rPr lang="da-DK" sz="1200" dirty="0">
                <a:latin typeface="Corbel" pitchFamily="34" charset="0"/>
              </a:rPr>
              <a:t>ved i højere grad også at give penge ved f.eks. </a:t>
            </a:r>
            <a:r>
              <a:rPr lang="da-DK" sz="1200" dirty="0" err="1" smtClean="0">
                <a:latin typeface="Corbel" pitchFamily="34" charset="0"/>
              </a:rPr>
              <a:t>TV-shows</a:t>
            </a:r>
            <a:r>
              <a:rPr lang="da-DK" sz="1200" dirty="0" smtClean="0">
                <a:latin typeface="Corbel" pitchFamily="34" charset="0"/>
              </a:rPr>
              <a:t> </a:t>
            </a:r>
            <a:r>
              <a:rPr lang="da-DK" sz="1200" dirty="0">
                <a:latin typeface="Corbel" pitchFamily="34" charset="0"/>
              </a:rPr>
              <a:t>eller give penge til </a:t>
            </a:r>
            <a:r>
              <a:rPr lang="da-DK" sz="1200" dirty="0" smtClean="0">
                <a:latin typeface="Corbel" pitchFamily="34" charset="0"/>
              </a:rPr>
              <a:t>indsamlere, </a:t>
            </a:r>
            <a:r>
              <a:rPr lang="da-DK" sz="1200" dirty="0">
                <a:latin typeface="Corbel" pitchFamily="34" charset="0"/>
              </a:rPr>
              <a:t>de møder på </a:t>
            </a:r>
            <a:r>
              <a:rPr lang="da-DK" sz="1200" dirty="0" smtClean="0">
                <a:latin typeface="Corbel" pitchFamily="34" charset="0"/>
              </a:rPr>
              <a:t>gaden eller som medlem af en organisation, der arbejder med udviklingsbistand.</a:t>
            </a:r>
            <a:endParaRPr lang="da-DK" sz="1200" dirty="0">
              <a:latin typeface="Corbel" pitchFamily="34" charset="0"/>
            </a:endParaRPr>
          </a:p>
          <a:p>
            <a:pPr algn="just"/>
            <a:endParaRPr lang="da-DK" sz="1200" dirty="0">
              <a:latin typeface="Corbel" pitchFamily="34" charset="0"/>
            </a:endParaRPr>
          </a:p>
          <a:p>
            <a:pPr algn="just"/>
            <a:endParaRPr lang="da-DK" sz="1200" dirty="0" err="1">
              <a:latin typeface="Corbel" pitchFamily="34" charset="0"/>
            </a:endParaRPr>
          </a:p>
        </p:txBody>
      </p:sp>
      <p:sp>
        <p:nvSpPr>
          <p:cNvPr id="2" name="Titel 1"/>
          <p:cNvSpPr>
            <a:spLocks noGrp="1"/>
          </p:cNvSpPr>
          <p:nvPr>
            <p:ph type="title"/>
          </p:nvPr>
        </p:nvSpPr>
        <p:spPr>
          <a:xfrm>
            <a:off x="240426" y="288001"/>
            <a:ext cx="6473590" cy="333078"/>
          </a:xfrm>
        </p:spPr>
        <p:txBody>
          <a:bodyPr/>
          <a:lstStyle/>
          <a:p>
            <a:r>
              <a:rPr lang="da-DK" sz="1800" dirty="0" smtClean="0">
                <a:solidFill>
                  <a:schemeClr val="tx1"/>
                </a:solidFill>
              </a:rPr>
              <a:t>Segmentprofil – </a:t>
            </a:r>
            <a:r>
              <a:rPr lang="da-DK" sz="1800" b="1" i="1" dirty="0" smtClean="0">
                <a:solidFill>
                  <a:schemeClr val="tx1"/>
                </a:solidFill>
              </a:rPr>
              <a:t>De overbeviste</a:t>
            </a:r>
            <a:endParaRPr lang="da-DK" sz="1800" b="1" i="1" dirty="0">
              <a:solidFill>
                <a:schemeClr val="tx1"/>
              </a:solidFill>
            </a:endParaRPr>
          </a:p>
        </p:txBody>
      </p:sp>
      <p:sp>
        <p:nvSpPr>
          <p:cNvPr id="11" name="Titel 1"/>
          <p:cNvSpPr txBox="1">
            <a:spLocks/>
          </p:cNvSpPr>
          <p:nvPr/>
        </p:nvSpPr>
        <p:spPr>
          <a:xfrm>
            <a:off x="240427" y="4767021"/>
            <a:ext cx="6579474" cy="333078"/>
          </a:xfrm>
          <a:prstGeom prst="rect">
            <a:avLst/>
          </a:prstGeom>
        </p:spPr>
        <p:txBody>
          <a:bodyPr lIns="103155" tIns="51577" rIns="103155" bIns="51577"/>
          <a:lstStyle/>
          <a:p>
            <a:pPr lvl="0">
              <a:defRPr/>
            </a:pPr>
            <a:r>
              <a:rPr lang="da-DK" sz="1400" smtClean="0">
                <a:latin typeface="Corbel" pitchFamily="34" charset="0"/>
              </a:rPr>
              <a:t>Figur 30</a:t>
            </a:r>
            <a:r>
              <a:rPr lang="da-DK" sz="1400" dirty="0" smtClean="0">
                <a:latin typeface="Corbel" pitchFamily="34" charset="0"/>
              </a:rPr>
              <a:t>: </a:t>
            </a:r>
            <a:r>
              <a:rPr lang="da-DK" sz="1400" dirty="0" smtClean="0">
                <a:latin typeface="Corbel" pitchFamily="34" charset="0"/>
                <a:ea typeface="+mj-ea"/>
                <a:cs typeface="+mj-cs"/>
              </a:rPr>
              <a:t>Demografi</a:t>
            </a:r>
            <a:endParaRPr lang="da-DK" sz="1400" dirty="0">
              <a:latin typeface="Corbel" pitchFamily="34" charset="0"/>
              <a:ea typeface="+mj-ea"/>
              <a:cs typeface="+mj-cs"/>
            </a:endParaRPr>
          </a:p>
        </p:txBody>
      </p:sp>
      <p:pic>
        <p:nvPicPr>
          <p:cNvPr id="3" name="Billede 2"/>
          <p:cNvPicPr>
            <a:picLocks noChangeAspect="1" noChangeArrowheads="1"/>
          </p:cNvPicPr>
          <p:nvPr>
            <p:extLst>
              <p:ext uri="{D42A27DB-BD31-4B8C-83A1-F6EECF244321}">
                <p14:modId xmlns:p14="http://schemas.microsoft.com/office/powerpoint/2010/main" val="1060913370"/>
              </p:ext>
            </p:extLst>
          </p:nvPr>
        </p:nvPicPr>
        <p:blipFill>
          <a:blip r:embed="rId2"/>
          <a:srcRect/>
          <a:stretch>
            <a:fillRect/>
          </a:stretch>
        </p:blipFill>
        <p:spPr bwMode="auto">
          <a:xfrm>
            <a:off x="334963" y="5271021"/>
            <a:ext cx="6189662" cy="3354387"/>
          </a:xfrm>
          <a:prstGeom prst="rect">
            <a:avLst/>
          </a:prstGeom>
          <a:noFill/>
          <a:extLst>
            <a:ext uri="{909E8E84-426E-40DD-AFC4-6F175D3DCCD1}">
              <a14:hiddenFill xmlns:a14="http://schemas.microsoft.com/office/drawing/2010/main">
                <a:solidFill>
                  <a:srgbClr val="FFFFFF"/>
                </a:solidFill>
              </a14:hiddenFill>
            </a:ext>
          </a:extLst>
        </p:spPr>
      </p:pic>
      <p:sp>
        <p:nvSpPr>
          <p:cNvPr id="13" name="Tekstboks 12"/>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3 – Segmenter</a:t>
            </a:r>
            <a:endParaRPr lang="da-DK" sz="1100" dirty="0">
              <a:latin typeface="Corbel" pitchFamily="34" charset="0"/>
            </a:endParaRPr>
          </a:p>
        </p:txBody>
      </p:sp>
      <p:cxnSp>
        <p:nvCxnSpPr>
          <p:cNvPr id="8" name="Lige forbindelse 7"/>
          <p:cNvCxnSpPr/>
          <p:nvPr/>
        </p:nvCxnSpPr>
        <p:spPr>
          <a:xfrm>
            <a:off x="332658" y="4736976"/>
            <a:ext cx="6047953" cy="0"/>
          </a:xfrm>
          <a:prstGeom prst="line">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689174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p:cNvSpPr>
            <a:spLocks noGrp="1"/>
          </p:cNvSpPr>
          <p:nvPr>
            <p:ph type="body" sz="quarter" idx="13"/>
          </p:nvPr>
        </p:nvSpPr>
        <p:spPr/>
        <p:txBody>
          <a:bodyPr/>
          <a:lstStyle/>
          <a:p>
            <a:r>
              <a:rPr lang="da-DK" dirty="0" smtClean="0"/>
              <a:t>Sammendrag af rapporten</a:t>
            </a:r>
            <a:endParaRPr lang="da-DK" dirty="0"/>
          </a:p>
        </p:txBody>
      </p:sp>
    </p:spTree>
    <p:extLst>
      <p:ext uri="{BB962C8B-B14F-4D97-AF65-F5344CB8AC3E}">
        <p14:creationId xmlns:p14="http://schemas.microsoft.com/office/powerpoint/2010/main" val="917650854"/>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0427" y="288001"/>
            <a:ext cx="6473591" cy="333078"/>
          </a:xfrm>
        </p:spPr>
        <p:txBody>
          <a:bodyPr/>
          <a:lstStyle/>
          <a:p>
            <a:r>
              <a:rPr lang="da-DK" sz="1800" dirty="0" smtClean="0">
                <a:solidFill>
                  <a:schemeClr val="tx1"/>
                </a:solidFill>
              </a:rPr>
              <a:t>Segmentprofil – </a:t>
            </a:r>
            <a:r>
              <a:rPr lang="da-DK" sz="1800" b="1" i="1" dirty="0" smtClean="0">
                <a:solidFill>
                  <a:schemeClr val="tx1"/>
                </a:solidFill>
              </a:rPr>
              <a:t>De overbeviste</a:t>
            </a:r>
            <a:endParaRPr lang="da-DK" sz="1800" b="1" i="1" dirty="0">
              <a:solidFill>
                <a:schemeClr val="tx1"/>
              </a:solidFill>
            </a:endParaRPr>
          </a:p>
        </p:txBody>
      </p:sp>
      <p:sp>
        <p:nvSpPr>
          <p:cNvPr id="11" name="Titel 1"/>
          <p:cNvSpPr txBox="1">
            <a:spLocks/>
          </p:cNvSpPr>
          <p:nvPr/>
        </p:nvSpPr>
        <p:spPr>
          <a:xfrm>
            <a:off x="240427" y="921601"/>
            <a:ext cx="6579474" cy="333078"/>
          </a:xfrm>
          <a:prstGeom prst="rect">
            <a:avLst/>
          </a:prstGeom>
        </p:spPr>
        <p:txBody>
          <a:bodyPr lIns="103155" tIns="51577" rIns="103155" bIns="51577"/>
          <a:lstStyle/>
          <a:p>
            <a:pPr lvl="0">
              <a:defRPr/>
            </a:pPr>
            <a:r>
              <a:rPr lang="da-DK" sz="1400" dirty="0" smtClean="0">
                <a:latin typeface="Corbel" pitchFamily="34" charset="0"/>
              </a:rPr>
              <a:t>Figur 31: </a:t>
            </a:r>
            <a:r>
              <a:rPr lang="da-DK" sz="1400" dirty="0" smtClean="0">
                <a:latin typeface="Corbel" pitchFamily="34" charset="0"/>
                <a:ea typeface="+mj-ea"/>
                <a:cs typeface="+mj-cs"/>
              </a:rPr>
              <a:t>Holdninger til udviklingsbistand (Top2)</a:t>
            </a:r>
            <a:endParaRPr lang="da-DK" sz="1400" dirty="0">
              <a:latin typeface="Corbel" pitchFamily="34" charset="0"/>
              <a:ea typeface="+mj-ea"/>
              <a:cs typeface="+mj-cs"/>
            </a:endParaRPr>
          </a:p>
        </p:txBody>
      </p:sp>
      <p:sp>
        <p:nvSpPr>
          <p:cNvPr id="7" name="Tekstboks 6"/>
          <p:cNvSpPr txBox="1"/>
          <p:nvPr/>
        </p:nvSpPr>
        <p:spPr>
          <a:xfrm>
            <a:off x="333376" y="7275113"/>
            <a:ext cx="6192000" cy="1769709"/>
          </a:xfrm>
          <a:prstGeom prst="rect">
            <a:avLst/>
          </a:prstGeom>
          <a:noFill/>
        </p:spPr>
        <p:txBody>
          <a:bodyPr wrap="square" lIns="91433" tIns="45717" rIns="91433" bIns="45717" rtlCol="0">
            <a:spAutoFit/>
          </a:bodyPr>
          <a:lstStyle/>
          <a:p>
            <a:r>
              <a:rPr lang="da-DK" sz="1000" i="1" dirty="0" smtClean="0">
                <a:latin typeface="Corbel" pitchFamily="34" charset="0"/>
              </a:rPr>
              <a:t>Kilde:</a:t>
            </a:r>
          </a:p>
          <a:p>
            <a:r>
              <a:rPr lang="da-DK" sz="1000" i="1" dirty="0" smtClean="0">
                <a:latin typeface="Corbel" pitchFamily="34" charset="0"/>
              </a:rPr>
              <a:t>Q2. </a:t>
            </a:r>
            <a:r>
              <a:rPr lang="da-DK" sz="1000" i="1" dirty="0">
                <a:latin typeface="Corbel" pitchFamily="34" charset="0"/>
              </a:rPr>
              <a:t>I hvilken grad synes du, det er interessant at høre om udviklingsbistand og forholdene i udviklingslandene?</a:t>
            </a:r>
          </a:p>
          <a:p>
            <a:r>
              <a:rPr lang="da-DK" sz="1000" i="1" dirty="0">
                <a:latin typeface="Corbel" pitchFamily="34" charset="0"/>
              </a:rPr>
              <a:t>Top2 er her den samlede andel, der svarer ”i høj grad” og ”i meget høj grad”</a:t>
            </a:r>
          </a:p>
          <a:p>
            <a:endParaRPr lang="da-DK" sz="1000" i="1" dirty="0">
              <a:latin typeface="Corbel" pitchFamily="34" charset="0"/>
            </a:endParaRPr>
          </a:p>
          <a:p>
            <a:r>
              <a:rPr lang="da-DK" sz="1000" i="1" dirty="0" smtClean="0">
                <a:latin typeface="Corbel" pitchFamily="34" charset="0"/>
              </a:rPr>
              <a:t>Q18. </a:t>
            </a:r>
            <a:r>
              <a:rPr lang="da-DK" sz="1000" i="1" dirty="0">
                <a:latin typeface="Corbel" pitchFamily="34" charset="0"/>
              </a:rPr>
              <a:t>I hvilken grad mener du, at udviklingsbistanden hjælper? </a:t>
            </a:r>
          </a:p>
          <a:p>
            <a:r>
              <a:rPr lang="da-DK" sz="1000" i="1" dirty="0">
                <a:latin typeface="Corbel" pitchFamily="34" charset="0"/>
              </a:rPr>
              <a:t>Top2 er her den samlede andel, der svarer ”i nogen grad” og ”i høj grad”</a:t>
            </a:r>
          </a:p>
          <a:p>
            <a:endParaRPr lang="da-DK" sz="1000" i="1" dirty="0" smtClean="0">
              <a:latin typeface="Corbel" pitchFamily="34" charset="0"/>
            </a:endParaRPr>
          </a:p>
          <a:p>
            <a:r>
              <a:rPr lang="da-DK" sz="1000" i="1" dirty="0" smtClean="0">
                <a:latin typeface="Corbel" pitchFamily="34" charset="0"/>
              </a:rPr>
              <a:t>**Kilde</a:t>
            </a:r>
          </a:p>
          <a:p>
            <a:r>
              <a:rPr lang="da-DK" sz="1000" i="1" dirty="0" smtClean="0">
                <a:latin typeface="Corbel" pitchFamily="34" charset="0"/>
              </a:rPr>
              <a:t>Q19. I det følgende nævnes en række udsagn om forskellige holdninger til udviklingsbistand – og hvilken betydning, den har. For hvert udsagn bedes du angive, hvor enig eller uenig du er i det pågældende udsagn</a:t>
            </a:r>
          </a:p>
          <a:p>
            <a:r>
              <a:rPr lang="da-DK" sz="1000" i="1" dirty="0" smtClean="0">
                <a:latin typeface="Corbel" pitchFamily="34" charset="0"/>
              </a:rPr>
              <a:t>Top2 er her den samlede andel, der svarer ”enig” eller ”helt enig”</a:t>
            </a:r>
          </a:p>
        </p:txBody>
      </p:sp>
      <p:pic>
        <p:nvPicPr>
          <p:cNvPr id="3" name="Billede 2"/>
          <p:cNvPicPr>
            <a:picLocks noChangeAspect="1" noChangeArrowheads="1"/>
          </p:cNvPicPr>
          <p:nvPr>
            <p:extLst>
              <p:ext uri="{D42A27DB-BD31-4B8C-83A1-F6EECF244321}">
                <p14:modId xmlns:p14="http://schemas.microsoft.com/office/powerpoint/2010/main" val="2857758698"/>
              </p:ext>
            </p:extLst>
          </p:nvPr>
        </p:nvPicPr>
        <p:blipFill>
          <a:blip r:embed="rId2"/>
          <a:srcRect/>
          <a:stretch>
            <a:fillRect/>
          </a:stretch>
        </p:blipFill>
        <p:spPr bwMode="auto">
          <a:xfrm>
            <a:off x="131763" y="1560513"/>
            <a:ext cx="6662737" cy="4921250"/>
          </a:xfrm>
          <a:prstGeom prst="rect">
            <a:avLst/>
          </a:prstGeom>
          <a:noFill/>
          <a:extLst>
            <a:ext uri="{909E8E84-426E-40DD-AFC4-6F175D3DCCD1}">
              <a14:hiddenFill xmlns:a14="http://schemas.microsoft.com/office/drawing/2010/main">
                <a:solidFill>
                  <a:srgbClr val="FFFFFF"/>
                </a:solidFill>
              </a14:hiddenFill>
            </a:ext>
          </a:extLst>
        </p:spPr>
      </p:pic>
      <p:sp>
        <p:nvSpPr>
          <p:cNvPr id="6" name="Tekstboks 5"/>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3 – Segmenter</a:t>
            </a:r>
            <a:endParaRPr lang="da-DK" sz="1100" dirty="0">
              <a:latin typeface="Corbel" pitchFamily="34" charset="0"/>
            </a:endParaRPr>
          </a:p>
        </p:txBody>
      </p:sp>
    </p:spTree>
    <p:extLst>
      <p:ext uri="{BB962C8B-B14F-4D97-AF65-F5344CB8AC3E}">
        <p14:creationId xmlns:p14="http://schemas.microsoft.com/office/powerpoint/2010/main" val="2828087938"/>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noChangeArrowheads="1"/>
          </p:cNvPicPr>
          <p:nvPr>
            <p:extLst>
              <p:ext uri="{D42A27DB-BD31-4B8C-83A1-F6EECF244321}">
                <p14:modId xmlns:p14="http://schemas.microsoft.com/office/powerpoint/2010/main" val="677202279"/>
              </p:ext>
            </p:extLst>
          </p:nvPr>
        </p:nvPicPr>
        <p:blipFill>
          <a:blip r:embed="rId2"/>
          <a:srcRect/>
          <a:stretch>
            <a:fillRect/>
          </a:stretch>
        </p:blipFill>
        <p:spPr bwMode="auto">
          <a:xfrm>
            <a:off x="242888" y="1425601"/>
            <a:ext cx="6373812" cy="554513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240426" y="288001"/>
            <a:ext cx="6473590" cy="333078"/>
          </a:xfrm>
        </p:spPr>
        <p:txBody>
          <a:bodyPr/>
          <a:lstStyle/>
          <a:p>
            <a:r>
              <a:rPr lang="da-DK" sz="1800" dirty="0" smtClean="0">
                <a:solidFill>
                  <a:schemeClr val="tx1"/>
                </a:solidFill>
              </a:rPr>
              <a:t>Segmentprofil – </a:t>
            </a:r>
            <a:r>
              <a:rPr lang="da-DK" sz="1800" b="1" i="1" dirty="0" smtClean="0">
                <a:solidFill>
                  <a:schemeClr val="tx1"/>
                </a:solidFill>
              </a:rPr>
              <a:t>De overbeviste</a:t>
            </a:r>
            <a:endParaRPr lang="da-DK" sz="1800" b="1" i="1" dirty="0">
              <a:solidFill>
                <a:schemeClr val="tx1"/>
              </a:solidFill>
            </a:endParaRPr>
          </a:p>
        </p:txBody>
      </p:sp>
      <p:sp>
        <p:nvSpPr>
          <p:cNvPr id="11" name="Titel 1"/>
          <p:cNvSpPr txBox="1">
            <a:spLocks/>
          </p:cNvSpPr>
          <p:nvPr/>
        </p:nvSpPr>
        <p:spPr>
          <a:xfrm>
            <a:off x="240427" y="921601"/>
            <a:ext cx="6579474" cy="333078"/>
          </a:xfrm>
          <a:prstGeom prst="rect">
            <a:avLst/>
          </a:prstGeom>
        </p:spPr>
        <p:txBody>
          <a:bodyPr lIns="103155" tIns="51577" rIns="103155" bIns="51577"/>
          <a:lstStyle/>
          <a:p>
            <a:pPr lvl="0">
              <a:defRPr/>
            </a:pPr>
            <a:r>
              <a:rPr lang="da-DK" sz="1400" dirty="0" smtClean="0">
                <a:latin typeface="Corbel" pitchFamily="34" charset="0"/>
              </a:rPr>
              <a:t>Figur 32: </a:t>
            </a:r>
            <a:r>
              <a:rPr lang="da-DK" sz="1400" dirty="0" smtClean="0">
                <a:latin typeface="Corbel" pitchFamily="34" charset="0"/>
                <a:ea typeface="+mj-ea"/>
                <a:cs typeface="+mj-cs"/>
              </a:rPr>
              <a:t>Medievaner</a:t>
            </a:r>
            <a:endParaRPr lang="da-DK" sz="1400" dirty="0">
              <a:latin typeface="Corbel" pitchFamily="34" charset="0"/>
              <a:ea typeface="+mj-ea"/>
              <a:cs typeface="+mj-cs"/>
            </a:endParaRPr>
          </a:p>
        </p:txBody>
      </p:sp>
      <p:sp>
        <p:nvSpPr>
          <p:cNvPr id="7" name="Tekstboks 6"/>
          <p:cNvSpPr txBox="1"/>
          <p:nvPr/>
        </p:nvSpPr>
        <p:spPr>
          <a:xfrm>
            <a:off x="333376" y="7866916"/>
            <a:ext cx="6192000" cy="861768"/>
          </a:xfrm>
          <a:prstGeom prst="rect">
            <a:avLst/>
          </a:prstGeom>
          <a:noFill/>
        </p:spPr>
        <p:txBody>
          <a:bodyPr wrap="square" lIns="91433" tIns="45717" rIns="91433" bIns="45717" rtlCol="0">
            <a:spAutoFit/>
          </a:bodyPr>
          <a:lstStyle/>
          <a:p>
            <a:r>
              <a:rPr lang="da-DK" sz="1000" i="1" dirty="0" smtClean="0">
                <a:latin typeface="Corbel" pitchFamily="34" charset="0"/>
              </a:rPr>
              <a:t>Kilde:</a:t>
            </a:r>
          </a:p>
          <a:p>
            <a:r>
              <a:rPr lang="da-DK" sz="1000" i="1" dirty="0" smtClean="0">
                <a:latin typeface="Corbel" pitchFamily="34" charset="0"/>
              </a:rPr>
              <a:t>Q22. Hvor får du generelt ny viden fra? Her menes generelt - dvs. ikke kun om udviklingsbistand (Du må gerne markere flere svarmuligheder). </a:t>
            </a:r>
          </a:p>
          <a:p>
            <a:r>
              <a:rPr lang="da-DK" sz="1000" i="1" dirty="0" smtClean="0">
                <a:latin typeface="Corbel" pitchFamily="34" charset="0"/>
              </a:rPr>
              <a:t>Q23. Hvorfra får du i hverdagen viden om udviklingsbistand og forhold i udviklingslandene? (Du må gerne markere flere svarmuligheder)</a:t>
            </a:r>
          </a:p>
        </p:txBody>
      </p:sp>
      <p:sp>
        <p:nvSpPr>
          <p:cNvPr id="6" name="Tekstboks 5"/>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3 – Segmenter</a:t>
            </a:r>
            <a:endParaRPr lang="da-DK" sz="1100" dirty="0">
              <a:latin typeface="Corbel" pitchFamily="34" charset="0"/>
            </a:endParaRPr>
          </a:p>
        </p:txBody>
      </p:sp>
    </p:spTree>
    <p:extLst>
      <p:ext uri="{BB962C8B-B14F-4D97-AF65-F5344CB8AC3E}">
        <p14:creationId xmlns:p14="http://schemas.microsoft.com/office/powerpoint/2010/main" val="383989962"/>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231860" y="928762"/>
            <a:ext cx="6579474" cy="333078"/>
          </a:xfrm>
          <a:prstGeom prst="rect">
            <a:avLst/>
          </a:prstGeom>
        </p:spPr>
        <p:txBody>
          <a:bodyPr lIns="103155" tIns="51577" rIns="103155" bIns="51577"/>
          <a:lstStyle/>
          <a:p>
            <a:pPr lvl="0">
              <a:defRPr/>
            </a:pPr>
            <a:r>
              <a:rPr lang="da-DK" sz="1400" dirty="0" smtClean="0">
                <a:latin typeface="Corbel" pitchFamily="34" charset="0"/>
              </a:rPr>
              <a:t>Figur 33: </a:t>
            </a:r>
            <a:r>
              <a:rPr lang="da-DK" sz="1400" dirty="0" smtClean="0">
                <a:latin typeface="Corbel" pitchFamily="34" charset="0"/>
                <a:ea typeface="+mj-ea"/>
                <a:cs typeface="+mj-cs"/>
              </a:rPr>
              <a:t>Segmentets bidrag/støtte til udviklingslande</a:t>
            </a:r>
            <a:endParaRPr lang="da-DK" sz="1400" dirty="0">
              <a:latin typeface="Corbel" pitchFamily="34" charset="0"/>
              <a:ea typeface="+mj-ea"/>
              <a:cs typeface="+mj-cs"/>
            </a:endParaRPr>
          </a:p>
        </p:txBody>
      </p:sp>
      <p:sp>
        <p:nvSpPr>
          <p:cNvPr id="2" name="Titel 1"/>
          <p:cNvSpPr>
            <a:spLocks noGrp="1"/>
          </p:cNvSpPr>
          <p:nvPr>
            <p:ph type="title"/>
          </p:nvPr>
        </p:nvSpPr>
        <p:spPr>
          <a:xfrm>
            <a:off x="240426" y="288001"/>
            <a:ext cx="6473590" cy="333078"/>
          </a:xfrm>
        </p:spPr>
        <p:txBody>
          <a:bodyPr/>
          <a:lstStyle/>
          <a:p>
            <a:r>
              <a:rPr lang="da-DK" sz="1800" dirty="0" smtClean="0">
                <a:solidFill>
                  <a:schemeClr val="tx1"/>
                </a:solidFill>
              </a:rPr>
              <a:t>Segmentprofil – </a:t>
            </a:r>
            <a:r>
              <a:rPr lang="da-DK" sz="1800" b="1" i="1" dirty="0" smtClean="0">
                <a:solidFill>
                  <a:schemeClr val="tx1"/>
                </a:solidFill>
              </a:rPr>
              <a:t>De overbeviste</a:t>
            </a:r>
            <a:endParaRPr lang="da-DK" sz="1800" b="1" i="1" dirty="0">
              <a:solidFill>
                <a:schemeClr val="tx1"/>
              </a:solidFill>
            </a:endParaRPr>
          </a:p>
        </p:txBody>
      </p:sp>
      <p:sp>
        <p:nvSpPr>
          <p:cNvPr id="7" name="Tekstboks 6"/>
          <p:cNvSpPr txBox="1"/>
          <p:nvPr/>
        </p:nvSpPr>
        <p:spPr>
          <a:xfrm>
            <a:off x="348643" y="8033502"/>
            <a:ext cx="6192000" cy="553992"/>
          </a:xfrm>
          <a:prstGeom prst="rect">
            <a:avLst/>
          </a:prstGeom>
          <a:noFill/>
        </p:spPr>
        <p:txBody>
          <a:bodyPr wrap="square" lIns="91433" tIns="45717" rIns="91433" bIns="45717" rtlCol="0">
            <a:spAutoFit/>
          </a:bodyPr>
          <a:lstStyle/>
          <a:p>
            <a:r>
              <a:rPr lang="da-DK" sz="1000" i="1" dirty="0" smtClean="0">
                <a:latin typeface="Corbel" pitchFamily="34" charset="0"/>
              </a:rPr>
              <a:t>Kilde:</a:t>
            </a:r>
          </a:p>
          <a:p>
            <a:r>
              <a:rPr lang="da-DK" sz="1000" i="1" dirty="0" smtClean="0">
                <a:latin typeface="Corbel" pitchFamily="34" charset="0"/>
              </a:rPr>
              <a:t>Q28. Udover den bistand, der gives via skatten, har du som borger også mulighed for selv at deltage og bidrage med støtte til udviklingslande. Støtter eller deltager du i en eller flere af de viste muligheder?</a:t>
            </a:r>
          </a:p>
        </p:txBody>
      </p:sp>
      <p:pic>
        <p:nvPicPr>
          <p:cNvPr id="3" name="Billede 2"/>
          <p:cNvPicPr>
            <a:picLocks noChangeAspect="1" noChangeArrowheads="1"/>
          </p:cNvPicPr>
          <p:nvPr>
            <p:extLst>
              <p:ext uri="{D42A27DB-BD31-4B8C-83A1-F6EECF244321}">
                <p14:modId xmlns:p14="http://schemas.microsoft.com/office/powerpoint/2010/main" val="2237753528"/>
              </p:ext>
            </p:extLst>
          </p:nvPr>
        </p:nvPicPr>
        <p:blipFill>
          <a:blip r:embed="rId2"/>
          <a:srcRect/>
          <a:stretch>
            <a:fillRect/>
          </a:stretch>
        </p:blipFill>
        <p:spPr bwMode="auto">
          <a:xfrm>
            <a:off x="256548" y="1432763"/>
            <a:ext cx="6328480" cy="2095465"/>
          </a:xfrm>
          <a:prstGeom prst="rect">
            <a:avLst/>
          </a:prstGeom>
          <a:noFill/>
          <a:extLst>
            <a:ext uri="{909E8E84-426E-40DD-AFC4-6F175D3DCCD1}">
              <a14:hiddenFill xmlns:a14="http://schemas.microsoft.com/office/drawing/2010/main">
                <a:solidFill>
                  <a:srgbClr val="FFFFFF"/>
                </a:solidFill>
              </a14:hiddenFill>
            </a:ext>
          </a:extLst>
        </p:spPr>
      </p:pic>
      <p:sp>
        <p:nvSpPr>
          <p:cNvPr id="12" name="Tekstboks 11"/>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3 – Segmenter</a:t>
            </a:r>
            <a:endParaRPr lang="da-DK" sz="1100" dirty="0">
              <a:latin typeface="Corbel" pitchFamily="34" charset="0"/>
            </a:endParaRPr>
          </a:p>
        </p:txBody>
      </p:sp>
    </p:spTree>
    <p:extLst>
      <p:ext uri="{BB962C8B-B14F-4D97-AF65-F5344CB8AC3E}">
        <p14:creationId xmlns:p14="http://schemas.microsoft.com/office/powerpoint/2010/main" val="4210358328"/>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543" y="370801"/>
            <a:ext cx="6579474" cy="333078"/>
          </a:xfrm>
        </p:spPr>
        <p:txBody>
          <a:bodyPr/>
          <a:lstStyle/>
          <a:p>
            <a:r>
              <a:rPr lang="da-DK" sz="1800" dirty="0" smtClean="0">
                <a:solidFill>
                  <a:schemeClr val="tx1"/>
                </a:solidFill>
              </a:rPr>
              <a:t>Segmentprofiler</a:t>
            </a:r>
            <a:endParaRPr lang="da-DK" sz="1800" dirty="0">
              <a:solidFill>
                <a:schemeClr val="tx1"/>
              </a:solidFill>
            </a:endParaRPr>
          </a:p>
        </p:txBody>
      </p:sp>
      <p:sp>
        <p:nvSpPr>
          <p:cNvPr id="31" name="Titel 1"/>
          <p:cNvSpPr txBox="1">
            <a:spLocks/>
          </p:cNvSpPr>
          <p:nvPr/>
        </p:nvSpPr>
        <p:spPr>
          <a:xfrm>
            <a:off x="332656" y="8972748"/>
            <a:ext cx="6579474" cy="250246"/>
          </a:xfrm>
          <a:prstGeom prst="rect">
            <a:avLst/>
          </a:prstGeom>
        </p:spPr>
        <p:txBody>
          <a:bodyPr lIns="103155" tIns="51577" rIns="103155" bIns="51577"/>
          <a:lstStyle/>
          <a:p>
            <a:pPr>
              <a:defRPr/>
            </a:pPr>
            <a:r>
              <a:rPr lang="da-DK" sz="1000" i="1" dirty="0">
                <a:solidFill>
                  <a:schemeClr val="tx1">
                    <a:lumMod val="65000"/>
                    <a:lumOff val="35000"/>
                  </a:schemeClr>
                </a:solidFill>
                <a:latin typeface="Corbel" pitchFamily="34" charset="0"/>
              </a:rPr>
              <a:t>I 2014 udgjorde segmentet </a:t>
            </a:r>
            <a:r>
              <a:rPr lang="da-DK" sz="1000" i="1" dirty="0" smtClean="0">
                <a:solidFill>
                  <a:schemeClr val="tx1">
                    <a:lumMod val="65000"/>
                    <a:lumOff val="35000"/>
                  </a:schemeClr>
                </a:solidFill>
                <a:latin typeface="Corbel" pitchFamily="34" charset="0"/>
              </a:rPr>
              <a:t>31 </a:t>
            </a:r>
            <a:r>
              <a:rPr lang="da-DK" sz="1000" i="1" dirty="0">
                <a:solidFill>
                  <a:schemeClr val="tx1">
                    <a:lumMod val="65000"/>
                    <a:lumOff val="35000"/>
                  </a:schemeClr>
                </a:solidFill>
                <a:latin typeface="Corbel" pitchFamily="34" charset="0"/>
              </a:rPr>
              <a:t>% af </a:t>
            </a:r>
            <a:r>
              <a:rPr lang="da-DK" sz="1000" i="1" dirty="0" smtClean="0">
                <a:solidFill>
                  <a:schemeClr val="tx1">
                    <a:lumMod val="65000"/>
                    <a:lumOff val="35000"/>
                  </a:schemeClr>
                </a:solidFill>
                <a:latin typeface="Corbel" pitchFamily="34" charset="0"/>
              </a:rPr>
              <a:t>befolkningen, </a:t>
            </a:r>
            <a:r>
              <a:rPr lang="da-DK" sz="1000" i="1" dirty="0">
                <a:solidFill>
                  <a:schemeClr val="tx1">
                    <a:lumMod val="65000"/>
                    <a:lumOff val="35000"/>
                  </a:schemeClr>
                </a:solidFill>
                <a:latin typeface="Corbel" pitchFamily="34" charset="0"/>
              </a:rPr>
              <a:t>og i 2013 var andelen </a:t>
            </a:r>
            <a:r>
              <a:rPr lang="da-DK" sz="1000" i="1" dirty="0" smtClean="0">
                <a:solidFill>
                  <a:schemeClr val="tx1">
                    <a:lumMod val="65000"/>
                    <a:lumOff val="35000"/>
                  </a:schemeClr>
                </a:solidFill>
                <a:latin typeface="Corbel" pitchFamily="34" charset="0"/>
              </a:rPr>
              <a:t>30 </a:t>
            </a:r>
            <a:r>
              <a:rPr lang="da-DK" sz="1000" i="1" dirty="0">
                <a:solidFill>
                  <a:schemeClr val="tx1">
                    <a:lumMod val="65000"/>
                    <a:lumOff val="35000"/>
                  </a:schemeClr>
                </a:solidFill>
                <a:latin typeface="Corbel" pitchFamily="34" charset="0"/>
              </a:rPr>
              <a:t>%.</a:t>
            </a:r>
            <a:endParaRPr lang="da-DK" sz="1000" i="1" dirty="0" smtClean="0">
              <a:solidFill>
                <a:schemeClr val="tx1">
                  <a:lumMod val="65000"/>
                  <a:lumOff val="35000"/>
                </a:schemeClr>
              </a:solidFill>
              <a:latin typeface="Corbel" pitchFamily="34" charset="0"/>
              <a:ea typeface="+mj-ea"/>
              <a:cs typeface="+mj-cs"/>
            </a:endParaRPr>
          </a:p>
          <a:p>
            <a:pPr>
              <a:defRPr/>
            </a:pPr>
            <a:r>
              <a:rPr lang="da-DK" sz="1000" i="1" dirty="0" smtClean="0">
                <a:solidFill>
                  <a:schemeClr val="tx1">
                    <a:lumMod val="65000"/>
                    <a:lumOff val="35000"/>
                  </a:schemeClr>
                </a:solidFill>
                <a:latin typeface="Corbel" pitchFamily="34" charset="0"/>
                <a:ea typeface="+mj-ea"/>
                <a:cs typeface="+mj-cs"/>
              </a:rPr>
              <a:t>*Kilde: segmentnøgle er lavet af UM og </a:t>
            </a:r>
            <a:r>
              <a:rPr lang="da-DK" sz="1000" i="1" dirty="0" err="1" smtClean="0">
                <a:solidFill>
                  <a:schemeClr val="tx1">
                    <a:lumMod val="65000"/>
                    <a:lumOff val="35000"/>
                  </a:schemeClr>
                </a:solidFill>
                <a:latin typeface="Corbel" pitchFamily="34" charset="0"/>
                <a:ea typeface="+mj-ea"/>
                <a:cs typeface="+mj-cs"/>
              </a:rPr>
              <a:t>Epinion</a:t>
            </a:r>
            <a:r>
              <a:rPr lang="da-DK" sz="1000" i="1" dirty="0" smtClean="0">
                <a:solidFill>
                  <a:schemeClr val="tx1">
                    <a:lumMod val="65000"/>
                    <a:lumOff val="35000"/>
                  </a:schemeClr>
                </a:solidFill>
                <a:latin typeface="Corbel" pitchFamily="34" charset="0"/>
                <a:ea typeface="+mj-ea"/>
                <a:cs typeface="+mj-cs"/>
              </a:rPr>
              <a:t> og anvendt i tidligere års undersøgelser.</a:t>
            </a:r>
            <a:endParaRPr lang="da-DK" sz="1000" i="1" dirty="0">
              <a:solidFill>
                <a:schemeClr val="tx1">
                  <a:lumMod val="65000"/>
                  <a:lumOff val="35000"/>
                </a:schemeClr>
              </a:solidFill>
              <a:latin typeface="Corbel" pitchFamily="34" charset="0"/>
              <a:ea typeface="+mj-ea"/>
              <a:cs typeface="+mj-cs"/>
            </a:endParaRPr>
          </a:p>
        </p:txBody>
      </p:sp>
      <p:sp>
        <p:nvSpPr>
          <p:cNvPr id="10" name="Tekstboks 9"/>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1 – Danskernes holdninger og kendskab til udviklingsbistand</a:t>
            </a:r>
            <a:endParaRPr lang="da-DK" sz="1100" dirty="0">
              <a:latin typeface="Corbel" pitchFamily="34" charset="0"/>
            </a:endParaRPr>
          </a:p>
        </p:txBody>
      </p:sp>
      <p:sp>
        <p:nvSpPr>
          <p:cNvPr id="14" name="Tekstboks 13"/>
          <p:cNvSpPr txBox="1"/>
          <p:nvPr/>
        </p:nvSpPr>
        <p:spPr>
          <a:xfrm>
            <a:off x="404664" y="4839762"/>
            <a:ext cx="6217200" cy="3970312"/>
          </a:xfrm>
          <a:prstGeom prst="rect">
            <a:avLst/>
          </a:prstGeom>
          <a:noFill/>
        </p:spPr>
        <p:txBody>
          <a:bodyPr wrap="square" lIns="91433" tIns="45717" rIns="91433" bIns="45717" rtlCol="0">
            <a:spAutoFit/>
          </a:bodyPr>
          <a:lstStyle/>
          <a:p>
            <a:pPr algn="just"/>
            <a:r>
              <a:rPr lang="da-DK" sz="1200" dirty="0">
                <a:latin typeface="Corbel" pitchFamily="34" charset="0"/>
              </a:rPr>
              <a:t>Segmentet </a:t>
            </a:r>
            <a:r>
              <a:rPr lang="da-DK" sz="1200" i="1" dirty="0" smtClean="0">
                <a:latin typeface="Corbel" pitchFamily="34" charset="0"/>
              </a:rPr>
              <a:t>De positive </a:t>
            </a:r>
            <a:r>
              <a:rPr lang="da-DK" sz="1200" dirty="0">
                <a:latin typeface="Corbel" pitchFamily="34" charset="0"/>
              </a:rPr>
              <a:t>udgør </a:t>
            </a:r>
            <a:r>
              <a:rPr lang="da-DK" sz="1200" dirty="0" smtClean="0">
                <a:latin typeface="Corbel" pitchFamily="34" charset="0"/>
              </a:rPr>
              <a:t>en </a:t>
            </a:r>
            <a:r>
              <a:rPr lang="da-DK" sz="1200" dirty="0">
                <a:latin typeface="Corbel" pitchFamily="34" charset="0"/>
              </a:rPr>
              <a:t>tredjedel af den danske befolkning og er kendetegnet ved, at det ikke synes, at det ved meget om </a:t>
            </a:r>
            <a:r>
              <a:rPr lang="da-DK" sz="1200" dirty="0" smtClean="0">
                <a:latin typeface="Corbel" pitchFamily="34" charset="0"/>
              </a:rPr>
              <a:t>udviklingsbistand </a:t>
            </a:r>
            <a:r>
              <a:rPr lang="da-DK" sz="1200" dirty="0">
                <a:latin typeface="Corbel" pitchFamily="34" charset="0"/>
              </a:rPr>
              <a:t>samtidig </a:t>
            </a:r>
            <a:r>
              <a:rPr lang="da-DK" sz="1200" dirty="0" smtClean="0">
                <a:latin typeface="Corbel" pitchFamily="34" charset="0"/>
              </a:rPr>
              <a:t>med, </a:t>
            </a:r>
            <a:r>
              <a:rPr lang="da-DK" sz="1200" dirty="0">
                <a:latin typeface="Corbel" pitchFamily="34" charset="0"/>
              </a:rPr>
              <a:t>at det er moderat tilhænger af udviklingsbistand.</a:t>
            </a:r>
          </a:p>
          <a:p>
            <a:pPr algn="just"/>
            <a:endParaRPr lang="da-DK" sz="1200" dirty="0">
              <a:latin typeface="Corbel" pitchFamily="34" charset="0"/>
            </a:endParaRPr>
          </a:p>
          <a:p>
            <a:pPr algn="just"/>
            <a:r>
              <a:rPr lang="da-DK" sz="1200" dirty="0">
                <a:latin typeface="Corbel" pitchFamily="34" charset="0"/>
              </a:rPr>
              <a:t>Segmentet </a:t>
            </a:r>
            <a:r>
              <a:rPr lang="da-DK" sz="1200" i="1" dirty="0">
                <a:latin typeface="Corbel" pitchFamily="34" charset="0"/>
              </a:rPr>
              <a:t>De positive</a:t>
            </a:r>
            <a:r>
              <a:rPr lang="da-DK" sz="1200" dirty="0">
                <a:latin typeface="Corbel" pitchFamily="34" charset="0"/>
              </a:rPr>
              <a:t> minder demografisk i store træk om den gennemsnitlige profil af befolkningen. </a:t>
            </a:r>
            <a:r>
              <a:rPr lang="da-DK" sz="1200" dirty="0" smtClean="0">
                <a:latin typeface="Corbel" pitchFamily="34" charset="0"/>
              </a:rPr>
              <a:t>Foruden fordelingen på køn, så svinder de </a:t>
            </a:r>
            <a:r>
              <a:rPr lang="da-DK" sz="1200" dirty="0">
                <a:latin typeface="Corbel" pitchFamily="34" charset="0"/>
              </a:rPr>
              <a:t>demografiske </a:t>
            </a:r>
            <a:r>
              <a:rPr lang="da-DK" sz="1200" dirty="0" smtClean="0">
                <a:latin typeface="Corbel" pitchFamily="34" charset="0"/>
              </a:rPr>
              <a:t>forskelle ikke </a:t>
            </a:r>
            <a:r>
              <a:rPr lang="da-DK" sz="1200" dirty="0">
                <a:latin typeface="Corbel" pitchFamily="34" charset="0"/>
              </a:rPr>
              <a:t>mere end mellem </a:t>
            </a:r>
            <a:r>
              <a:rPr lang="da-DK" sz="1200" dirty="0" smtClean="0">
                <a:latin typeface="Corbel" pitchFamily="34" charset="0"/>
              </a:rPr>
              <a:t>1-3 procentpoint </a:t>
            </a:r>
            <a:r>
              <a:rPr lang="da-DK" sz="1200" dirty="0">
                <a:latin typeface="Corbel" pitchFamily="34" charset="0"/>
              </a:rPr>
              <a:t>i forhold til gennemsnittet .</a:t>
            </a:r>
          </a:p>
          <a:p>
            <a:pPr algn="just"/>
            <a:endParaRPr lang="da-DK" sz="1200" dirty="0">
              <a:latin typeface="Corbel" pitchFamily="34" charset="0"/>
            </a:endParaRPr>
          </a:p>
          <a:p>
            <a:pPr algn="just"/>
            <a:r>
              <a:rPr lang="da-DK" sz="1200" dirty="0">
                <a:latin typeface="Corbel" pitchFamily="34" charset="0"/>
              </a:rPr>
              <a:t>Det vigtigste for hele </a:t>
            </a:r>
            <a:r>
              <a:rPr lang="da-DK" sz="1200" dirty="0" smtClean="0">
                <a:latin typeface="Corbel" pitchFamily="34" charset="0"/>
              </a:rPr>
              <a:t>befolkningen </a:t>
            </a:r>
            <a:r>
              <a:rPr lang="da-DK" sz="1200" dirty="0">
                <a:latin typeface="Corbel" pitchFamily="34" charset="0"/>
              </a:rPr>
              <a:t>og dermed også </a:t>
            </a:r>
            <a:r>
              <a:rPr lang="da-DK" sz="1200" i="1" dirty="0">
                <a:latin typeface="Corbel" pitchFamily="34" charset="0"/>
              </a:rPr>
              <a:t>De positive</a:t>
            </a:r>
            <a:r>
              <a:rPr lang="da-DK" sz="1200" dirty="0">
                <a:latin typeface="Corbel" pitchFamily="34" charset="0"/>
              </a:rPr>
              <a:t>, når det kommer til </a:t>
            </a:r>
            <a:r>
              <a:rPr lang="da-DK" sz="1200" dirty="0" smtClean="0">
                <a:latin typeface="Corbel" pitchFamily="34" charset="0"/>
              </a:rPr>
              <a:t>udviklingsbistand, </a:t>
            </a:r>
            <a:r>
              <a:rPr lang="da-DK" sz="1200" dirty="0">
                <a:latin typeface="Corbel" pitchFamily="34" charset="0"/>
              </a:rPr>
              <a:t>er, at støtten fungerer som hjælp til selvhjælp. </a:t>
            </a:r>
            <a:r>
              <a:rPr lang="da-DK" sz="1200" i="1" dirty="0">
                <a:latin typeface="Corbel" pitchFamily="34" charset="0"/>
              </a:rPr>
              <a:t>De positive </a:t>
            </a:r>
            <a:r>
              <a:rPr lang="da-DK" sz="1200" dirty="0">
                <a:latin typeface="Corbel" pitchFamily="34" charset="0"/>
              </a:rPr>
              <a:t>har ikke et specielt bredt kendskab til udviklingsbistand, men </a:t>
            </a:r>
            <a:r>
              <a:rPr lang="da-DK" sz="1200" dirty="0" smtClean="0">
                <a:latin typeface="Corbel" pitchFamily="34" charset="0"/>
              </a:rPr>
              <a:t>det </a:t>
            </a:r>
            <a:r>
              <a:rPr lang="da-DK" sz="1200" dirty="0">
                <a:latin typeface="Corbel" pitchFamily="34" charset="0"/>
              </a:rPr>
              <a:t>føler i høj grad, at vi har en moralsk forpligtelse til at hjælpe andre (</a:t>
            </a:r>
            <a:r>
              <a:rPr lang="da-DK" sz="1200" dirty="0" smtClean="0">
                <a:latin typeface="Corbel" pitchFamily="34" charset="0"/>
              </a:rPr>
              <a:t>84% </a:t>
            </a:r>
            <a:r>
              <a:rPr lang="da-DK" sz="1200" dirty="0">
                <a:latin typeface="Corbel" pitchFamily="34" charset="0"/>
              </a:rPr>
              <a:t>mod </a:t>
            </a:r>
            <a:r>
              <a:rPr lang="da-DK" sz="1200" dirty="0" smtClean="0">
                <a:latin typeface="Corbel" pitchFamily="34" charset="0"/>
              </a:rPr>
              <a:t>71% </a:t>
            </a:r>
            <a:r>
              <a:rPr lang="da-DK" sz="1200" dirty="0">
                <a:latin typeface="Corbel" pitchFamily="34" charset="0"/>
              </a:rPr>
              <a:t>for hele befolkningen).</a:t>
            </a:r>
          </a:p>
          <a:p>
            <a:pPr algn="just"/>
            <a:endParaRPr lang="da-DK" sz="1200" dirty="0">
              <a:latin typeface="Corbel" pitchFamily="34" charset="0"/>
            </a:endParaRPr>
          </a:p>
          <a:p>
            <a:pPr algn="just"/>
            <a:r>
              <a:rPr lang="da-DK" sz="1200" dirty="0">
                <a:latin typeface="Corbel" pitchFamily="34" charset="0"/>
              </a:rPr>
              <a:t>Ligesom </a:t>
            </a:r>
            <a:r>
              <a:rPr lang="da-DK" sz="1200" i="1" dirty="0">
                <a:latin typeface="Corbel" pitchFamily="34" charset="0"/>
              </a:rPr>
              <a:t>De overbeviste</a:t>
            </a:r>
            <a:r>
              <a:rPr lang="da-DK" sz="1200" dirty="0">
                <a:latin typeface="Corbel" pitchFamily="34" charset="0"/>
              </a:rPr>
              <a:t> mener </a:t>
            </a:r>
            <a:r>
              <a:rPr lang="da-DK" sz="1200" i="1" dirty="0">
                <a:latin typeface="Corbel" pitchFamily="34" charset="0"/>
              </a:rPr>
              <a:t>De positive</a:t>
            </a:r>
            <a:r>
              <a:rPr lang="da-DK" sz="1200" dirty="0">
                <a:latin typeface="Corbel" pitchFamily="34" charset="0"/>
              </a:rPr>
              <a:t>, at vores bidrag til udviklingslandene kommer alle til gode. </a:t>
            </a:r>
            <a:r>
              <a:rPr lang="da-DK" sz="1200" dirty="0" smtClean="0">
                <a:latin typeface="Corbel" pitchFamily="34" charset="0"/>
              </a:rPr>
              <a:t>62% </a:t>
            </a:r>
            <a:r>
              <a:rPr lang="da-DK" sz="1200" dirty="0">
                <a:latin typeface="Corbel" pitchFamily="34" charset="0"/>
              </a:rPr>
              <a:t>er enige eller meget enige i, at udviklingsbistand kan være med til at begrænse konflikter og dermed skabe mere stabilitet i verden. Segmentet mener ligeledes i høj grad, at støtten gør nytte, og at den ender hos de rigtige modtagere</a:t>
            </a:r>
            <a:r>
              <a:rPr lang="da-DK" sz="1200" dirty="0" smtClean="0">
                <a:latin typeface="Corbel" pitchFamily="34" charset="0"/>
              </a:rPr>
              <a:t>.</a:t>
            </a:r>
          </a:p>
          <a:p>
            <a:pPr algn="just"/>
            <a:endParaRPr lang="da-DK" sz="1200" dirty="0">
              <a:latin typeface="Corbel" pitchFamily="34" charset="0"/>
            </a:endParaRPr>
          </a:p>
          <a:p>
            <a:pPr algn="just"/>
            <a:r>
              <a:rPr lang="da-DK" sz="1200" dirty="0" smtClean="0">
                <a:latin typeface="Corbel" pitchFamily="34" charset="0"/>
              </a:rPr>
              <a:t>En stor andel af segmentet bidrager også selv. F.eks. </a:t>
            </a:r>
            <a:r>
              <a:rPr lang="da-DK" sz="1200" dirty="0">
                <a:latin typeface="Corbel" pitchFamily="34" charset="0"/>
              </a:rPr>
              <a:t>giver </a:t>
            </a:r>
            <a:r>
              <a:rPr lang="da-DK" sz="1200" dirty="0" smtClean="0">
                <a:latin typeface="Corbel" pitchFamily="34" charset="0"/>
              </a:rPr>
              <a:t>63 </a:t>
            </a:r>
            <a:r>
              <a:rPr lang="da-DK" sz="1200" dirty="0">
                <a:latin typeface="Corbel" pitchFamily="34" charset="0"/>
              </a:rPr>
              <a:t>% </a:t>
            </a:r>
            <a:r>
              <a:rPr lang="da-DK" sz="1200" dirty="0" smtClean="0">
                <a:latin typeface="Corbel" pitchFamily="34" charset="0"/>
              </a:rPr>
              <a:t> </a:t>
            </a:r>
            <a:r>
              <a:rPr lang="da-DK" sz="1200" dirty="0">
                <a:latin typeface="Corbel" pitchFamily="34" charset="0"/>
              </a:rPr>
              <a:t>penge, når der er </a:t>
            </a:r>
            <a:r>
              <a:rPr lang="da-DK" sz="1200" dirty="0" smtClean="0">
                <a:latin typeface="Corbel" pitchFamily="34" charset="0"/>
              </a:rPr>
              <a:t>husstands-indsamlinger.</a:t>
            </a:r>
            <a:endParaRPr lang="da-DK" sz="1200" dirty="0">
              <a:latin typeface="Corbel" pitchFamily="34" charset="0"/>
            </a:endParaRPr>
          </a:p>
          <a:p>
            <a:pPr algn="just"/>
            <a:endParaRPr lang="da-DK" sz="1200" dirty="0">
              <a:latin typeface="Corbel" pitchFamily="34" charset="0"/>
            </a:endParaRPr>
          </a:p>
        </p:txBody>
      </p:sp>
      <p:sp>
        <p:nvSpPr>
          <p:cNvPr id="3" name="Rektangel 2"/>
          <p:cNvSpPr/>
          <p:nvPr/>
        </p:nvSpPr>
        <p:spPr>
          <a:xfrm>
            <a:off x="332656" y="776536"/>
            <a:ext cx="6381361" cy="576064"/>
          </a:xfrm>
          <a:prstGeom prst="rect">
            <a:avLst/>
          </a:prstGeom>
          <a:solidFill>
            <a:srgbClr val="EE827A"/>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33" tIns="45717" rIns="91433" bIns="45717" rtlCol="0" anchor="ctr"/>
          <a:lstStyle/>
          <a:p>
            <a:pPr algn="ctr"/>
            <a:r>
              <a:rPr lang="da-DK" sz="1400" b="1" i="1" dirty="0">
                <a:latin typeface="Corbel" pitchFamily="34" charset="0"/>
              </a:rPr>
              <a:t>De positive</a:t>
            </a:r>
          </a:p>
          <a:p>
            <a:pPr algn="ctr"/>
            <a:r>
              <a:rPr lang="da-DK" sz="1400" b="1" dirty="0">
                <a:latin typeface="Corbel" pitchFamily="34" charset="0"/>
              </a:rPr>
              <a:t>33 %</a:t>
            </a:r>
          </a:p>
        </p:txBody>
      </p:sp>
      <p:sp>
        <p:nvSpPr>
          <p:cNvPr id="20" name="Freeform 482"/>
          <p:cNvSpPr>
            <a:spLocks noEditPoints="1"/>
          </p:cNvSpPr>
          <p:nvPr/>
        </p:nvSpPr>
        <p:spPr bwMode="auto">
          <a:xfrm>
            <a:off x="347297" y="2771784"/>
            <a:ext cx="461819" cy="423484"/>
          </a:xfrm>
          <a:custGeom>
            <a:avLst/>
            <a:gdLst>
              <a:gd name="T0" fmla="*/ 64 w 64"/>
              <a:gd name="T1" fmla="*/ 30 h 56"/>
              <a:gd name="T2" fmla="*/ 35 w 64"/>
              <a:gd name="T3" fmla="*/ 22 h 56"/>
              <a:gd name="T4" fmla="*/ 36 w 64"/>
              <a:gd name="T5" fmla="*/ 18 h 56"/>
              <a:gd name="T6" fmla="*/ 36 w 64"/>
              <a:gd name="T7" fmla="*/ 10 h 56"/>
              <a:gd name="T8" fmla="*/ 0 w 64"/>
              <a:gd name="T9" fmla="*/ 10 h 56"/>
              <a:gd name="T10" fmla="*/ 0 w 64"/>
              <a:gd name="T11" fmla="*/ 18 h 56"/>
              <a:gd name="T12" fmla="*/ 0 w 64"/>
              <a:gd name="T13" fmla="*/ 26 h 56"/>
              <a:gd name="T14" fmla="*/ 0 w 64"/>
              <a:gd name="T15" fmla="*/ 34 h 56"/>
              <a:gd name="T16" fmla="*/ 0 w 64"/>
              <a:gd name="T17" fmla="*/ 42 h 56"/>
              <a:gd name="T18" fmla="*/ 29 w 64"/>
              <a:gd name="T19" fmla="*/ 50 h 56"/>
              <a:gd name="T20" fmla="*/ 64 w 64"/>
              <a:gd name="T21" fmla="*/ 46 h 56"/>
              <a:gd name="T22" fmla="*/ 64 w 64"/>
              <a:gd name="T23" fmla="*/ 38 h 56"/>
              <a:gd name="T24" fmla="*/ 18 w 64"/>
              <a:gd name="T25" fmla="*/ 4 h 56"/>
              <a:gd name="T26" fmla="*/ 18 w 64"/>
              <a:gd name="T27" fmla="*/ 16 h 56"/>
              <a:gd name="T28" fmla="*/ 18 w 64"/>
              <a:gd name="T29" fmla="*/ 4 h 56"/>
              <a:gd name="T30" fmla="*/ 28 w 64"/>
              <a:gd name="T31" fmla="*/ 46 h 56"/>
              <a:gd name="T32" fmla="*/ 4 w 64"/>
              <a:gd name="T33" fmla="*/ 42 h 56"/>
              <a:gd name="T34" fmla="*/ 18 w 64"/>
              <a:gd name="T35" fmla="*/ 44 h 56"/>
              <a:gd name="T36" fmla="*/ 29 w 64"/>
              <a:gd name="T37" fmla="*/ 42 h 56"/>
              <a:gd name="T38" fmla="*/ 28 w 64"/>
              <a:gd name="T39" fmla="*/ 38 h 56"/>
              <a:gd name="T40" fmla="*/ 18 w 64"/>
              <a:gd name="T41" fmla="*/ 40 h 56"/>
              <a:gd name="T42" fmla="*/ 5 w 64"/>
              <a:gd name="T43" fmla="*/ 33 h 56"/>
              <a:gd name="T44" fmla="*/ 29 w 64"/>
              <a:gd name="T45" fmla="*/ 34 h 56"/>
              <a:gd name="T46" fmla="*/ 28 w 64"/>
              <a:gd name="T47" fmla="*/ 38 h 56"/>
              <a:gd name="T48" fmla="*/ 28 w 64"/>
              <a:gd name="T49" fmla="*/ 30 h 56"/>
              <a:gd name="T50" fmla="*/ 4 w 64"/>
              <a:gd name="T51" fmla="*/ 26 h 56"/>
              <a:gd name="T52" fmla="*/ 18 w 64"/>
              <a:gd name="T53" fmla="*/ 28 h 56"/>
              <a:gd name="T54" fmla="*/ 28 w 64"/>
              <a:gd name="T55" fmla="*/ 30 h 56"/>
              <a:gd name="T56" fmla="*/ 4 w 64"/>
              <a:gd name="T57" fmla="*/ 18 h 56"/>
              <a:gd name="T58" fmla="*/ 18 w 64"/>
              <a:gd name="T59" fmla="*/ 20 h 56"/>
              <a:gd name="T60" fmla="*/ 32 w 64"/>
              <a:gd name="T61" fmla="*/ 18 h 56"/>
              <a:gd name="T62" fmla="*/ 46 w 64"/>
              <a:gd name="T63" fmla="*/ 52 h 56"/>
              <a:gd name="T64" fmla="*/ 33 w 64"/>
              <a:gd name="T65" fmla="*/ 45 h 56"/>
              <a:gd name="T66" fmla="*/ 60 w 64"/>
              <a:gd name="T67" fmla="*/ 45 h 56"/>
              <a:gd name="T68" fmla="*/ 46 w 64"/>
              <a:gd name="T69" fmla="*/ 52 h 56"/>
              <a:gd name="T70" fmla="*/ 32 w 64"/>
              <a:gd name="T71" fmla="*/ 38 h 56"/>
              <a:gd name="T72" fmla="*/ 46 w 64"/>
              <a:gd name="T73" fmla="*/ 40 h 56"/>
              <a:gd name="T74" fmla="*/ 60 w 64"/>
              <a:gd name="T75" fmla="*/ 38 h 56"/>
              <a:gd name="T76" fmla="*/ 46 w 64"/>
              <a:gd name="T77" fmla="*/ 36 h 56"/>
              <a:gd name="T78" fmla="*/ 46 w 64"/>
              <a:gd name="T79" fmla="*/ 24 h 56"/>
              <a:gd name="T80" fmla="*/ 46 w 64"/>
              <a:gd name="T81"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 h="56">
                <a:moveTo>
                  <a:pt x="63" y="34"/>
                </a:moveTo>
                <a:cubicBezTo>
                  <a:pt x="63" y="33"/>
                  <a:pt x="64" y="31"/>
                  <a:pt x="64" y="30"/>
                </a:cubicBezTo>
                <a:cubicBezTo>
                  <a:pt x="64" y="24"/>
                  <a:pt x="56" y="20"/>
                  <a:pt x="46" y="20"/>
                </a:cubicBezTo>
                <a:cubicBezTo>
                  <a:pt x="42" y="20"/>
                  <a:pt x="38" y="21"/>
                  <a:pt x="35" y="22"/>
                </a:cubicBezTo>
                <a:cubicBezTo>
                  <a:pt x="35" y="22"/>
                  <a:pt x="35" y="22"/>
                  <a:pt x="35" y="22"/>
                </a:cubicBezTo>
                <a:cubicBezTo>
                  <a:pt x="35" y="21"/>
                  <a:pt x="36" y="19"/>
                  <a:pt x="36" y="18"/>
                </a:cubicBezTo>
                <a:cubicBezTo>
                  <a:pt x="36" y="17"/>
                  <a:pt x="35" y="15"/>
                  <a:pt x="35" y="14"/>
                </a:cubicBezTo>
                <a:cubicBezTo>
                  <a:pt x="35" y="13"/>
                  <a:pt x="36" y="11"/>
                  <a:pt x="36" y="10"/>
                </a:cubicBezTo>
                <a:cubicBezTo>
                  <a:pt x="36" y="4"/>
                  <a:pt x="28" y="0"/>
                  <a:pt x="18" y="0"/>
                </a:cubicBezTo>
                <a:cubicBezTo>
                  <a:pt x="8" y="0"/>
                  <a:pt x="0" y="4"/>
                  <a:pt x="0" y="10"/>
                </a:cubicBezTo>
                <a:cubicBezTo>
                  <a:pt x="0" y="11"/>
                  <a:pt x="1" y="13"/>
                  <a:pt x="1" y="14"/>
                </a:cubicBezTo>
                <a:cubicBezTo>
                  <a:pt x="1" y="15"/>
                  <a:pt x="0" y="17"/>
                  <a:pt x="0" y="18"/>
                </a:cubicBezTo>
                <a:cubicBezTo>
                  <a:pt x="0" y="19"/>
                  <a:pt x="1" y="21"/>
                  <a:pt x="1" y="22"/>
                </a:cubicBezTo>
                <a:cubicBezTo>
                  <a:pt x="1" y="23"/>
                  <a:pt x="0" y="25"/>
                  <a:pt x="0" y="26"/>
                </a:cubicBezTo>
                <a:cubicBezTo>
                  <a:pt x="0" y="27"/>
                  <a:pt x="1" y="29"/>
                  <a:pt x="1" y="30"/>
                </a:cubicBezTo>
                <a:cubicBezTo>
                  <a:pt x="1" y="31"/>
                  <a:pt x="0" y="33"/>
                  <a:pt x="0" y="34"/>
                </a:cubicBezTo>
                <a:cubicBezTo>
                  <a:pt x="0" y="35"/>
                  <a:pt x="1" y="37"/>
                  <a:pt x="1" y="38"/>
                </a:cubicBezTo>
                <a:cubicBezTo>
                  <a:pt x="1" y="39"/>
                  <a:pt x="0" y="41"/>
                  <a:pt x="0" y="42"/>
                </a:cubicBezTo>
                <a:cubicBezTo>
                  <a:pt x="0" y="48"/>
                  <a:pt x="8" y="52"/>
                  <a:pt x="18" y="52"/>
                </a:cubicBezTo>
                <a:cubicBezTo>
                  <a:pt x="22" y="52"/>
                  <a:pt x="26" y="51"/>
                  <a:pt x="29" y="50"/>
                </a:cubicBezTo>
                <a:cubicBezTo>
                  <a:pt x="32" y="53"/>
                  <a:pt x="38" y="56"/>
                  <a:pt x="46" y="56"/>
                </a:cubicBezTo>
                <a:cubicBezTo>
                  <a:pt x="56" y="56"/>
                  <a:pt x="64" y="52"/>
                  <a:pt x="64" y="46"/>
                </a:cubicBezTo>
                <a:cubicBezTo>
                  <a:pt x="64" y="45"/>
                  <a:pt x="63" y="43"/>
                  <a:pt x="63" y="42"/>
                </a:cubicBezTo>
                <a:cubicBezTo>
                  <a:pt x="63" y="41"/>
                  <a:pt x="64" y="39"/>
                  <a:pt x="64" y="38"/>
                </a:cubicBezTo>
                <a:cubicBezTo>
                  <a:pt x="64" y="37"/>
                  <a:pt x="63" y="35"/>
                  <a:pt x="63" y="34"/>
                </a:cubicBezTo>
                <a:close/>
                <a:moveTo>
                  <a:pt x="18" y="4"/>
                </a:moveTo>
                <a:cubicBezTo>
                  <a:pt x="26" y="4"/>
                  <a:pt x="32" y="7"/>
                  <a:pt x="32" y="10"/>
                </a:cubicBezTo>
                <a:cubicBezTo>
                  <a:pt x="32" y="13"/>
                  <a:pt x="26" y="16"/>
                  <a:pt x="18" y="16"/>
                </a:cubicBezTo>
                <a:cubicBezTo>
                  <a:pt x="10" y="16"/>
                  <a:pt x="4" y="13"/>
                  <a:pt x="4" y="10"/>
                </a:cubicBezTo>
                <a:cubicBezTo>
                  <a:pt x="4" y="7"/>
                  <a:pt x="10" y="4"/>
                  <a:pt x="18" y="4"/>
                </a:cubicBezTo>
                <a:close/>
                <a:moveTo>
                  <a:pt x="28" y="46"/>
                </a:moveTo>
                <a:cubicBezTo>
                  <a:pt x="28" y="46"/>
                  <a:pt x="28" y="46"/>
                  <a:pt x="28" y="46"/>
                </a:cubicBezTo>
                <a:cubicBezTo>
                  <a:pt x="26" y="47"/>
                  <a:pt x="22" y="48"/>
                  <a:pt x="18" y="48"/>
                </a:cubicBezTo>
                <a:cubicBezTo>
                  <a:pt x="10" y="48"/>
                  <a:pt x="4" y="45"/>
                  <a:pt x="4" y="42"/>
                </a:cubicBezTo>
                <a:cubicBezTo>
                  <a:pt x="4" y="42"/>
                  <a:pt x="4" y="41"/>
                  <a:pt x="5" y="41"/>
                </a:cubicBezTo>
                <a:cubicBezTo>
                  <a:pt x="8" y="43"/>
                  <a:pt x="13" y="44"/>
                  <a:pt x="18" y="44"/>
                </a:cubicBezTo>
                <a:cubicBezTo>
                  <a:pt x="22" y="44"/>
                  <a:pt x="26" y="43"/>
                  <a:pt x="29" y="42"/>
                </a:cubicBezTo>
                <a:cubicBezTo>
                  <a:pt x="29" y="42"/>
                  <a:pt x="29" y="42"/>
                  <a:pt x="29" y="42"/>
                </a:cubicBezTo>
                <a:cubicBezTo>
                  <a:pt x="29" y="43"/>
                  <a:pt x="28" y="45"/>
                  <a:pt x="28" y="46"/>
                </a:cubicBezTo>
                <a:close/>
                <a:moveTo>
                  <a:pt x="28" y="38"/>
                </a:moveTo>
                <a:cubicBezTo>
                  <a:pt x="28" y="38"/>
                  <a:pt x="28" y="38"/>
                  <a:pt x="28" y="38"/>
                </a:cubicBezTo>
                <a:cubicBezTo>
                  <a:pt x="26" y="39"/>
                  <a:pt x="22" y="40"/>
                  <a:pt x="18" y="40"/>
                </a:cubicBezTo>
                <a:cubicBezTo>
                  <a:pt x="10" y="40"/>
                  <a:pt x="4" y="37"/>
                  <a:pt x="4" y="34"/>
                </a:cubicBezTo>
                <a:cubicBezTo>
                  <a:pt x="4" y="34"/>
                  <a:pt x="4" y="33"/>
                  <a:pt x="5" y="33"/>
                </a:cubicBezTo>
                <a:cubicBezTo>
                  <a:pt x="8" y="35"/>
                  <a:pt x="13" y="36"/>
                  <a:pt x="18" y="36"/>
                </a:cubicBezTo>
                <a:cubicBezTo>
                  <a:pt x="22" y="36"/>
                  <a:pt x="26" y="35"/>
                  <a:pt x="29" y="34"/>
                </a:cubicBezTo>
                <a:cubicBezTo>
                  <a:pt x="29" y="34"/>
                  <a:pt x="29" y="34"/>
                  <a:pt x="29" y="34"/>
                </a:cubicBezTo>
                <a:cubicBezTo>
                  <a:pt x="29" y="35"/>
                  <a:pt x="28" y="37"/>
                  <a:pt x="28" y="38"/>
                </a:cubicBezTo>
                <a:close/>
                <a:moveTo>
                  <a:pt x="28" y="30"/>
                </a:moveTo>
                <a:cubicBezTo>
                  <a:pt x="28" y="30"/>
                  <a:pt x="28" y="30"/>
                  <a:pt x="28" y="30"/>
                </a:cubicBezTo>
                <a:cubicBezTo>
                  <a:pt x="26" y="31"/>
                  <a:pt x="22" y="32"/>
                  <a:pt x="18" y="32"/>
                </a:cubicBezTo>
                <a:cubicBezTo>
                  <a:pt x="10" y="32"/>
                  <a:pt x="4" y="29"/>
                  <a:pt x="4" y="26"/>
                </a:cubicBezTo>
                <a:cubicBezTo>
                  <a:pt x="4" y="26"/>
                  <a:pt x="4" y="25"/>
                  <a:pt x="5" y="25"/>
                </a:cubicBezTo>
                <a:cubicBezTo>
                  <a:pt x="8" y="27"/>
                  <a:pt x="13" y="28"/>
                  <a:pt x="18" y="28"/>
                </a:cubicBezTo>
                <a:cubicBezTo>
                  <a:pt x="23" y="28"/>
                  <a:pt x="27" y="27"/>
                  <a:pt x="30" y="25"/>
                </a:cubicBezTo>
                <a:cubicBezTo>
                  <a:pt x="29" y="27"/>
                  <a:pt x="28" y="28"/>
                  <a:pt x="28" y="30"/>
                </a:cubicBezTo>
                <a:close/>
                <a:moveTo>
                  <a:pt x="18" y="24"/>
                </a:moveTo>
                <a:cubicBezTo>
                  <a:pt x="10" y="24"/>
                  <a:pt x="4" y="21"/>
                  <a:pt x="4" y="18"/>
                </a:cubicBezTo>
                <a:cubicBezTo>
                  <a:pt x="4" y="18"/>
                  <a:pt x="4" y="17"/>
                  <a:pt x="5" y="17"/>
                </a:cubicBezTo>
                <a:cubicBezTo>
                  <a:pt x="8" y="19"/>
                  <a:pt x="13" y="20"/>
                  <a:pt x="18" y="20"/>
                </a:cubicBezTo>
                <a:cubicBezTo>
                  <a:pt x="23" y="20"/>
                  <a:pt x="28" y="19"/>
                  <a:pt x="32" y="17"/>
                </a:cubicBezTo>
                <a:cubicBezTo>
                  <a:pt x="32" y="17"/>
                  <a:pt x="32" y="18"/>
                  <a:pt x="32" y="18"/>
                </a:cubicBezTo>
                <a:cubicBezTo>
                  <a:pt x="32" y="21"/>
                  <a:pt x="26" y="24"/>
                  <a:pt x="18" y="24"/>
                </a:cubicBezTo>
                <a:close/>
                <a:moveTo>
                  <a:pt x="46" y="52"/>
                </a:moveTo>
                <a:cubicBezTo>
                  <a:pt x="38" y="52"/>
                  <a:pt x="32" y="49"/>
                  <a:pt x="32" y="46"/>
                </a:cubicBezTo>
                <a:cubicBezTo>
                  <a:pt x="32" y="46"/>
                  <a:pt x="32" y="45"/>
                  <a:pt x="33" y="45"/>
                </a:cubicBezTo>
                <a:cubicBezTo>
                  <a:pt x="36" y="47"/>
                  <a:pt x="41" y="48"/>
                  <a:pt x="46" y="48"/>
                </a:cubicBezTo>
                <a:cubicBezTo>
                  <a:pt x="51" y="48"/>
                  <a:pt x="56" y="47"/>
                  <a:pt x="60" y="45"/>
                </a:cubicBezTo>
                <a:cubicBezTo>
                  <a:pt x="60" y="45"/>
                  <a:pt x="60" y="46"/>
                  <a:pt x="60" y="46"/>
                </a:cubicBezTo>
                <a:cubicBezTo>
                  <a:pt x="60" y="49"/>
                  <a:pt x="54" y="52"/>
                  <a:pt x="46" y="52"/>
                </a:cubicBezTo>
                <a:close/>
                <a:moveTo>
                  <a:pt x="46" y="44"/>
                </a:moveTo>
                <a:cubicBezTo>
                  <a:pt x="38" y="44"/>
                  <a:pt x="32" y="41"/>
                  <a:pt x="32" y="38"/>
                </a:cubicBezTo>
                <a:cubicBezTo>
                  <a:pt x="32" y="38"/>
                  <a:pt x="32" y="37"/>
                  <a:pt x="33" y="37"/>
                </a:cubicBezTo>
                <a:cubicBezTo>
                  <a:pt x="36" y="39"/>
                  <a:pt x="41" y="40"/>
                  <a:pt x="46" y="40"/>
                </a:cubicBezTo>
                <a:cubicBezTo>
                  <a:pt x="51" y="40"/>
                  <a:pt x="56" y="39"/>
                  <a:pt x="60" y="37"/>
                </a:cubicBezTo>
                <a:cubicBezTo>
                  <a:pt x="60" y="37"/>
                  <a:pt x="60" y="38"/>
                  <a:pt x="60" y="38"/>
                </a:cubicBezTo>
                <a:cubicBezTo>
                  <a:pt x="60" y="41"/>
                  <a:pt x="54" y="44"/>
                  <a:pt x="46" y="44"/>
                </a:cubicBezTo>
                <a:close/>
                <a:moveTo>
                  <a:pt x="46" y="36"/>
                </a:moveTo>
                <a:cubicBezTo>
                  <a:pt x="38" y="36"/>
                  <a:pt x="32" y="33"/>
                  <a:pt x="32" y="30"/>
                </a:cubicBezTo>
                <a:cubicBezTo>
                  <a:pt x="32" y="27"/>
                  <a:pt x="38" y="24"/>
                  <a:pt x="46" y="24"/>
                </a:cubicBezTo>
                <a:cubicBezTo>
                  <a:pt x="54" y="24"/>
                  <a:pt x="60" y="27"/>
                  <a:pt x="60" y="30"/>
                </a:cubicBezTo>
                <a:cubicBezTo>
                  <a:pt x="60" y="33"/>
                  <a:pt x="54" y="36"/>
                  <a:pt x="46" y="36"/>
                </a:cubicBezTo>
                <a:close/>
              </a:path>
            </a:pathLst>
          </a:custGeom>
          <a:solidFill>
            <a:srgbClr val="EE827A"/>
          </a:solidFill>
          <a:ln>
            <a:noFill/>
          </a:ln>
          <a:extLst/>
        </p:spPr>
        <p:txBody>
          <a:bodyPr vert="horz" wrap="square" lIns="91440" tIns="45720" rIns="91440" bIns="45720" numCol="1" anchor="t" anchorCtr="0" compatLnSpc="1">
            <a:prstTxWarp prst="textNoShape">
              <a:avLst/>
            </a:prstTxWarp>
          </a:bodyPr>
          <a:lstStyle/>
          <a:p>
            <a:endParaRPr lang="th-TH"/>
          </a:p>
        </p:txBody>
      </p:sp>
      <p:sp>
        <p:nvSpPr>
          <p:cNvPr id="33" name="Freeform 371"/>
          <p:cNvSpPr>
            <a:spLocks noEditPoints="1"/>
          </p:cNvSpPr>
          <p:nvPr/>
        </p:nvSpPr>
        <p:spPr bwMode="auto">
          <a:xfrm>
            <a:off x="312157" y="2219949"/>
            <a:ext cx="532098" cy="375025"/>
          </a:xfrm>
          <a:custGeom>
            <a:avLst/>
            <a:gdLst>
              <a:gd name="T0" fmla="*/ 56 w 64"/>
              <a:gd name="T1" fmla="*/ 16 h 52"/>
              <a:gd name="T2" fmla="*/ 58 w 64"/>
              <a:gd name="T3" fmla="*/ 16 h 52"/>
              <a:gd name="T4" fmla="*/ 60 w 64"/>
              <a:gd name="T5" fmla="*/ 14 h 52"/>
              <a:gd name="T6" fmla="*/ 58 w 64"/>
              <a:gd name="T7" fmla="*/ 12 h 52"/>
              <a:gd name="T8" fmla="*/ 34 w 64"/>
              <a:gd name="T9" fmla="*/ 12 h 52"/>
              <a:gd name="T10" fmla="*/ 32 w 64"/>
              <a:gd name="T11" fmla="*/ 0 h 52"/>
              <a:gd name="T12" fmla="*/ 30 w 64"/>
              <a:gd name="T13" fmla="*/ 12 h 52"/>
              <a:gd name="T14" fmla="*/ 6 w 64"/>
              <a:gd name="T15" fmla="*/ 12 h 52"/>
              <a:gd name="T16" fmla="*/ 4 w 64"/>
              <a:gd name="T17" fmla="*/ 14 h 52"/>
              <a:gd name="T18" fmla="*/ 6 w 64"/>
              <a:gd name="T19" fmla="*/ 16 h 52"/>
              <a:gd name="T20" fmla="*/ 8 w 64"/>
              <a:gd name="T21" fmla="*/ 16 h 52"/>
              <a:gd name="T22" fmla="*/ 0 w 64"/>
              <a:gd name="T23" fmla="*/ 40 h 52"/>
              <a:gd name="T24" fmla="*/ 12 w 64"/>
              <a:gd name="T25" fmla="*/ 52 h 52"/>
              <a:gd name="T26" fmla="*/ 24 w 64"/>
              <a:gd name="T27" fmla="*/ 40 h 52"/>
              <a:gd name="T28" fmla="*/ 16 w 64"/>
              <a:gd name="T29" fmla="*/ 16 h 52"/>
              <a:gd name="T30" fmla="*/ 29 w 64"/>
              <a:gd name="T31" fmla="*/ 16 h 52"/>
              <a:gd name="T32" fmla="*/ 28 w 64"/>
              <a:gd name="T33" fmla="*/ 20 h 52"/>
              <a:gd name="T34" fmla="*/ 32 w 64"/>
              <a:gd name="T35" fmla="*/ 24 h 52"/>
              <a:gd name="T36" fmla="*/ 36 w 64"/>
              <a:gd name="T37" fmla="*/ 20 h 52"/>
              <a:gd name="T38" fmla="*/ 35 w 64"/>
              <a:gd name="T39" fmla="*/ 16 h 52"/>
              <a:gd name="T40" fmla="*/ 48 w 64"/>
              <a:gd name="T41" fmla="*/ 16 h 52"/>
              <a:gd name="T42" fmla="*/ 40 w 64"/>
              <a:gd name="T43" fmla="*/ 40 h 52"/>
              <a:gd name="T44" fmla="*/ 52 w 64"/>
              <a:gd name="T45" fmla="*/ 52 h 52"/>
              <a:gd name="T46" fmla="*/ 64 w 64"/>
              <a:gd name="T47" fmla="*/ 40 h 52"/>
              <a:gd name="T48" fmla="*/ 56 w 64"/>
              <a:gd name="T49" fmla="*/ 16 h 52"/>
              <a:gd name="T50" fmla="*/ 20 w 64"/>
              <a:gd name="T51" fmla="*/ 40 h 52"/>
              <a:gd name="T52" fmla="*/ 4 w 64"/>
              <a:gd name="T53" fmla="*/ 40 h 52"/>
              <a:gd name="T54" fmla="*/ 12 w 64"/>
              <a:gd name="T55" fmla="*/ 16 h 52"/>
              <a:gd name="T56" fmla="*/ 20 w 64"/>
              <a:gd name="T57" fmla="*/ 40 h 52"/>
              <a:gd name="T58" fmla="*/ 44 w 64"/>
              <a:gd name="T59" fmla="*/ 40 h 52"/>
              <a:gd name="T60" fmla="*/ 52 w 64"/>
              <a:gd name="T61" fmla="*/ 16 h 52"/>
              <a:gd name="T62" fmla="*/ 60 w 64"/>
              <a:gd name="T63" fmla="*/ 40 h 52"/>
              <a:gd name="T64" fmla="*/ 44 w 64"/>
              <a:gd name="T65"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52">
                <a:moveTo>
                  <a:pt x="56" y="16"/>
                </a:moveTo>
                <a:cubicBezTo>
                  <a:pt x="58" y="16"/>
                  <a:pt x="58" y="16"/>
                  <a:pt x="58" y="16"/>
                </a:cubicBezTo>
                <a:cubicBezTo>
                  <a:pt x="59" y="16"/>
                  <a:pt x="60" y="15"/>
                  <a:pt x="60" y="14"/>
                </a:cubicBezTo>
                <a:cubicBezTo>
                  <a:pt x="60" y="13"/>
                  <a:pt x="59" y="12"/>
                  <a:pt x="58" y="12"/>
                </a:cubicBezTo>
                <a:cubicBezTo>
                  <a:pt x="34" y="12"/>
                  <a:pt x="34" y="12"/>
                  <a:pt x="34" y="12"/>
                </a:cubicBezTo>
                <a:cubicBezTo>
                  <a:pt x="32" y="0"/>
                  <a:pt x="32" y="0"/>
                  <a:pt x="32" y="0"/>
                </a:cubicBezTo>
                <a:cubicBezTo>
                  <a:pt x="30" y="12"/>
                  <a:pt x="30" y="12"/>
                  <a:pt x="30" y="12"/>
                </a:cubicBezTo>
                <a:cubicBezTo>
                  <a:pt x="6" y="12"/>
                  <a:pt x="6" y="12"/>
                  <a:pt x="6" y="12"/>
                </a:cubicBezTo>
                <a:cubicBezTo>
                  <a:pt x="5" y="12"/>
                  <a:pt x="4" y="13"/>
                  <a:pt x="4" y="14"/>
                </a:cubicBezTo>
                <a:cubicBezTo>
                  <a:pt x="4" y="15"/>
                  <a:pt x="5" y="16"/>
                  <a:pt x="6" y="16"/>
                </a:cubicBezTo>
                <a:cubicBezTo>
                  <a:pt x="8" y="16"/>
                  <a:pt x="8" y="16"/>
                  <a:pt x="8" y="16"/>
                </a:cubicBezTo>
                <a:cubicBezTo>
                  <a:pt x="0" y="40"/>
                  <a:pt x="0" y="40"/>
                  <a:pt x="0" y="40"/>
                </a:cubicBezTo>
                <a:cubicBezTo>
                  <a:pt x="0" y="47"/>
                  <a:pt x="5" y="52"/>
                  <a:pt x="12" y="52"/>
                </a:cubicBezTo>
                <a:cubicBezTo>
                  <a:pt x="19" y="52"/>
                  <a:pt x="24" y="47"/>
                  <a:pt x="24" y="40"/>
                </a:cubicBezTo>
                <a:cubicBezTo>
                  <a:pt x="16" y="16"/>
                  <a:pt x="16" y="16"/>
                  <a:pt x="16" y="16"/>
                </a:cubicBezTo>
                <a:cubicBezTo>
                  <a:pt x="29" y="16"/>
                  <a:pt x="29" y="16"/>
                  <a:pt x="29" y="16"/>
                </a:cubicBezTo>
                <a:cubicBezTo>
                  <a:pt x="28" y="20"/>
                  <a:pt x="28" y="20"/>
                  <a:pt x="28" y="20"/>
                </a:cubicBezTo>
                <a:cubicBezTo>
                  <a:pt x="28" y="22"/>
                  <a:pt x="30" y="24"/>
                  <a:pt x="32" y="24"/>
                </a:cubicBezTo>
                <a:cubicBezTo>
                  <a:pt x="34" y="24"/>
                  <a:pt x="36" y="22"/>
                  <a:pt x="36" y="20"/>
                </a:cubicBezTo>
                <a:cubicBezTo>
                  <a:pt x="35" y="16"/>
                  <a:pt x="35" y="16"/>
                  <a:pt x="35" y="16"/>
                </a:cubicBezTo>
                <a:cubicBezTo>
                  <a:pt x="48" y="16"/>
                  <a:pt x="48" y="16"/>
                  <a:pt x="48" y="16"/>
                </a:cubicBezTo>
                <a:cubicBezTo>
                  <a:pt x="40" y="40"/>
                  <a:pt x="40" y="40"/>
                  <a:pt x="40" y="40"/>
                </a:cubicBezTo>
                <a:cubicBezTo>
                  <a:pt x="40" y="47"/>
                  <a:pt x="45" y="52"/>
                  <a:pt x="52" y="52"/>
                </a:cubicBezTo>
                <a:cubicBezTo>
                  <a:pt x="59" y="52"/>
                  <a:pt x="64" y="47"/>
                  <a:pt x="64" y="40"/>
                </a:cubicBezTo>
                <a:lnTo>
                  <a:pt x="56" y="16"/>
                </a:lnTo>
                <a:close/>
                <a:moveTo>
                  <a:pt x="20" y="40"/>
                </a:moveTo>
                <a:cubicBezTo>
                  <a:pt x="4" y="40"/>
                  <a:pt x="4" y="40"/>
                  <a:pt x="4" y="40"/>
                </a:cubicBezTo>
                <a:cubicBezTo>
                  <a:pt x="12" y="16"/>
                  <a:pt x="12" y="16"/>
                  <a:pt x="12" y="16"/>
                </a:cubicBezTo>
                <a:lnTo>
                  <a:pt x="20" y="40"/>
                </a:lnTo>
                <a:close/>
                <a:moveTo>
                  <a:pt x="44" y="40"/>
                </a:moveTo>
                <a:cubicBezTo>
                  <a:pt x="52" y="16"/>
                  <a:pt x="52" y="16"/>
                  <a:pt x="52" y="16"/>
                </a:cubicBezTo>
                <a:cubicBezTo>
                  <a:pt x="60" y="40"/>
                  <a:pt x="60" y="40"/>
                  <a:pt x="60" y="40"/>
                </a:cubicBezTo>
                <a:lnTo>
                  <a:pt x="44" y="40"/>
                </a:lnTo>
                <a:close/>
              </a:path>
            </a:pathLst>
          </a:custGeom>
          <a:solidFill>
            <a:srgbClr val="EE827A"/>
          </a:solidFill>
          <a:ln>
            <a:noFill/>
          </a:ln>
          <a:extLst/>
        </p:spPr>
        <p:txBody>
          <a:bodyPr vert="horz" wrap="square" lIns="91440" tIns="45720" rIns="91440" bIns="45720" numCol="1" anchor="t" anchorCtr="0" compatLnSpc="1">
            <a:prstTxWarp prst="textNoShape">
              <a:avLst/>
            </a:prstTxWarp>
          </a:bodyPr>
          <a:lstStyle/>
          <a:p>
            <a:endParaRPr lang="th-TH"/>
          </a:p>
        </p:txBody>
      </p:sp>
      <p:sp>
        <p:nvSpPr>
          <p:cNvPr id="35" name="Tekstboks 34"/>
          <p:cNvSpPr txBox="1"/>
          <p:nvPr/>
        </p:nvSpPr>
        <p:spPr>
          <a:xfrm>
            <a:off x="980728" y="2691142"/>
            <a:ext cx="5800585" cy="584769"/>
          </a:xfrm>
          <a:prstGeom prst="rect">
            <a:avLst/>
          </a:prstGeom>
          <a:noFill/>
        </p:spPr>
        <p:txBody>
          <a:bodyPr wrap="square" lIns="91433" tIns="45717" rIns="91433" bIns="45717" rtlCol="0" anchor="ctr">
            <a:spAutoFit/>
          </a:bodyPr>
          <a:lstStyle/>
          <a:p>
            <a:r>
              <a:rPr lang="da-DK" sz="1600" dirty="0" smtClean="0">
                <a:solidFill>
                  <a:srgbClr val="EE827A"/>
                </a:solidFill>
                <a:latin typeface="Corbel" pitchFamily="34" charset="0"/>
              </a:rPr>
              <a:t>Synes at Danmark bruger en passende mængde penge på udviklingsbistand (83 %)</a:t>
            </a:r>
          </a:p>
        </p:txBody>
      </p:sp>
      <p:sp>
        <p:nvSpPr>
          <p:cNvPr id="40" name="Tekstboks 39"/>
          <p:cNvSpPr txBox="1"/>
          <p:nvPr/>
        </p:nvSpPr>
        <p:spPr>
          <a:xfrm>
            <a:off x="980728" y="2238186"/>
            <a:ext cx="5800585" cy="338548"/>
          </a:xfrm>
          <a:prstGeom prst="rect">
            <a:avLst/>
          </a:prstGeom>
          <a:noFill/>
        </p:spPr>
        <p:txBody>
          <a:bodyPr wrap="square" lIns="91433" tIns="45717" rIns="91433" bIns="45717" rtlCol="0" anchor="ctr">
            <a:spAutoFit/>
          </a:bodyPr>
          <a:lstStyle/>
          <a:p>
            <a:r>
              <a:rPr lang="da-DK" sz="1600" dirty="0">
                <a:solidFill>
                  <a:srgbClr val="EE827A"/>
                </a:solidFill>
                <a:latin typeface="Corbel" pitchFamily="34" charset="0"/>
              </a:rPr>
              <a:t>Tilhænger </a:t>
            </a:r>
            <a:r>
              <a:rPr lang="da-DK" sz="1600" dirty="0" smtClean="0">
                <a:solidFill>
                  <a:srgbClr val="EE827A"/>
                </a:solidFill>
                <a:latin typeface="Corbel" pitchFamily="34" charset="0"/>
              </a:rPr>
              <a:t>af </a:t>
            </a:r>
            <a:r>
              <a:rPr lang="da-DK" sz="1600" dirty="0">
                <a:solidFill>
                  <a:srgbClr val="EE827A"/>
                </a:solidFill>
                <a:latin typeface="Corbel" pitchFamily="34" charset="0"/>
              </a:rPr>
              <a:t>at Danmark giver udviklingsbistand </a:t>
            </a:r>
            <a:r>
              <a:rPr lang="da-DK" sz="1600" dirty="0" smtClean="0">
                <a:solidFill>
                  <a:srgbClr val="EE827A"/>
                </a:solidFill>
                <a:latin typeface="Corbel" pitchFamily="34" charset="0"/>
              </a:rPr>
              <a:t>(85 </a:t>
            </a:r>
            <a:r>
              <a:rPr lang="da-DK" sz="1600" dirty="0">
                <a:solidFill>
                  <a:srgbClr val="EE827A"/>
                </a:solidFill>
                <a:latin typeface="Corbel" pitchFamily="34" charset="0"/>
              </a:rPr>
              <a:t>%)</a:t>
            </a:r>
          </a:p>
        </p:txBody>
      </p:sp>
      <p:sp>
        <p:nvSpPr>
          <p:cNvPr id="41" name="Tekstboks 40"/>
          <p:cNvSpPr txBox="1"/>
          <p:nvPr/>
        </p:nvSpPr>
        <p:spPr>
          <a:xfrm>
            <a:off x="980728" y="1662122"/>
            <a:ext cx="5800585" cy="338548"/>
          </a:xfrm>
          <a:prstGeom prst="rect">
            <a:avLst/>
          </a:prstGeom>
          <a:noFill/>
        </p:spPr>
        <p:txBody>
          <a:bodyPr wrap="square" lIns="91433" tIns="45717" rIns="91433" bIns="45717" rtlCol="0" anchor="ctr">
            <a:spAutoFit/>
          </a:bodyPr>
          <a:lstStyle/>
          <a:p>
            <a:r>
              <a:rPr lang="da-DK" sz="1600" dirty="0" smtClean="0">
                <a:solidFill>
                  <a:srgbClr val="EE827A"/>
                </a:solidFill>
                <a:latin typeface="Corbel" pitchFamily="34" charset="0"/>
              </a:rPr>
              <a:t>Synes ikke </a:t>
            </a:r>
            <a:r>
              <a:rPr lang="da-DK" sz="1600" dirty="0">
                <a:solidFill>
                  <a:srgbClr val="EE827A"/>
                </a:solidFill>
                <a:latin typeface="Corbel" pitchFamily="34" charset="0"/>
              </a:rPr>
              <a:t>at de ved ret meget om udviklingsbistand</a:t>
            </a:r>
          </a:p>
        </p:txBody>
      </p:sp>
      <p:cxnSp>
        <p:nvCxnSpPr>
          <p:cNvPr id="42" name="Lige forbindelse 41"/>
          <p:cNvCxnSpPr/>
          <p:nvPr/>
        </p:nvCxnSpPr>
        <p:spPr>
          <a:xfrm>
            <a:off x="337973" y="3368824"/>
            <a:ext cx="6382800" cy="0"/>
          </a:xfrm>
          <a:prstGeom prst="line">
            <a:avLst/>
          </a:prstGeom>
          <a:ln w="3175">
            <a:solidFill>
              <a:srgbClr val="EE827A"/>
            </a:solidFill>
            <a:prstDash val="dash"/>
          </a:ln>
          <a:effectLst/>
        </p:spPr>
        <p:style>
          <a:lnRef idx="2">
            <a:schemeClr val="accent1"/>
          </a:lnRef>
          <a:fillRef idx="0">
            <a:schemeClr val="accent1"/>
          </a:fillRef>
          <a:effectRef idx="1">
            <a:schemeClr val="accent1"/>
          </a:effectRef>
          <a:fontRef idx="minor">
            <a:schemeClr val="tx1"/>
          </a:fontRef>
        </p:style>
      </p:cxnSp>
      <p:sp>
        <p:nvSpPr>
          <p:cNvPr id="45" name="Tekstboks 44"/>
          <p:cNvSpPr txBox="1"/>
          <p:nvPr/>
        </p:nvSpPr>
        <p:spPr>
          <a:xfrm>
            <a:off x="1899237" y="3551711"/>
            <a:ext cx="1159090" cy="338548"/>
          </a:xfrm>
          <a:prstGeom prst="rect">
            <a:avLst/>
          </a:prstGeom>
          <a:noFill/>
        </p:spPr>
        <p:txBody>
          <a:bodyPr wrap="square" lIns="91433" tIns="45717" rIns="91433" bIns="45717" rtlCol="0" anchor="ctr">
            <a:spAutoFit/>
          </a:bodyPr>
          <a:lstStyle/>
          <a:p>
            <a:r>
              <a:rPr lang="da-DK" sz="1600" b="1" dirty="0" smtClean="0">
                <a:solidFill>
                  <a:srgbClr val="EE827A"/>
                </a:solidFill>
                <a:latin typeface="Corbel" pitchFamily="34" charset="0"/>
              </a:rPr>
              <a:t>:   </a:t>
            </a:r>
            <a:r>
              <a:rPr lang="da-DK" sz="1600" dirty="0" smtClean="0">
                <a:solidFill>
                  <a:srgbClr val="EE827A"/>
                </a:solidFill>
                <a:latin typeface="Corbel" pitchFamily="34" charset="0"/>
              </a:rPr>
              <a:t>45 %</a:t>
            </a:r>
          </a:p>
        </p:txBody>
      </p:sp>
      <p:sp>
        <p:nvSpPr>
          <p:cNvPr id="46" name="Tekstboks 45"/>
          <p:cNvSpPr txBox="1"/>
          <p:nvPr/>
        </p:nvSpPr>
        <p:spPr>
          <a:xfrm>
            <a:off x="1895566" y="4110170"/>
            <a:ext cx="1159090" cy="338548"/>
          </a:xfrm>
          <a:prstGeom prst="rect">
            <a:avLst/>
          </a:prstGeom>
          <a:noFill/>
        </p:spPr>
        <p:txBody>
          <a:bodyPr wrap="square" lIns="91433" tIns="45717" rIns="91433" bIns="45717" rtlCol="0" anchor="ctr">
            <a:spAutoFit/>
          </a:bodyPr>
          <a:lstStyle/>
          <a:p>
            <a:r>
              <a:rPr lang="da-DK" sz="1600" b="1" dirty="0" smtClean="0">
                <a:solidFill>
                  <a:srgbClr val="EE827A"/>
                </a:solidFill>
                <a:latin typeface="Corbel" pitchFamily="34" charset="0"/>
              </a:rPr>
              <a:t>:   </a:t>
            </a:r>
            <a:r>
              <a:rPr lang="da-DK" sz="1600" dirty="0" smtClean="0">
                <a:solidFill>
                  <a:srgbClr val="EE827A"/>
                </a:solidFill>
                <a:latin typeface="Corbel" pitchFamily="34" charset="0"/>
              </a:rPr>
              <a:t>55 %</a:t>
            </a:r>
          </a:p>
        </p:txBody>
      </p:sp>
      <p:grpSp>
        <p:nvGrpSpPr>
          <p:cNvPr id="7" name="Gruppe 6"/>
          <p:cNvGrpSpPr/>
          <p:nvPr/>
        </p:nvGrpSpPr>
        <p:grpSpPr>
          <a:xfrm>
            <a:off x="3949190" y="3449042"/>
            <a:ext cx="2000090" cy="1106232"/>
            <a:chOff x="1716942" y="3449042"/>
            <a:chExt cx="2000090" cy="1106232"/>
          </a:xfrm>
        </p:grpSpPr>
        <p:sp>
          <p:nvSpPr>
            <p:cNvPr id="48" name="Tekstboks 47"/>
            <p:cNvSpPr txBox="1"/>
            <p:nvPr/>
          </p:nvSpPr>
          <p:spPr>
            <a:xfrm>
              <a:off x="1716942" y="3449042"/>
              <a:ext cx="1058484" cy="482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a-DK"/>
              </a:defPPr>
              <a:lvl1pPr algn="ctr">
                <a:defRPr sz="1000">
                  <a:latin typeface="Corbel"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l"/>
              <a:r>
                <a:rPr lang="da-DK" sz="1600" b="1" dirty="0" smtClean="0">
                  <a:solidFill>
                    <a:srgbClr val="EE827A"/>
                  </a:solidFill>
                </a:rPr>
                <a:t>18-34 </a:t>
              </a:r>
              <a:r>
                <a:rPr lang="da-DK" sz="1600" b="1" dirty="0">
                  <a:solidFill>
                    <a:srgbClr val="EE827A"/>
                  </a:solidFill>
                </a:rPr>
                <a:t>år</a:t>
              </a:r>
              <a:r>
                <a:rPr lang="da-DK" sz="1600" b="1" dirty="0" smtClean="0">
                  <a:solidFill>
                    <a:srgbClr val="EE827A"/>
                  </a:solidFill>
                </a:rPr>
                <a:t>:</a:t>
              </a:r>
              <a:endParaRPr lang="da-DK" sz="1600" dirty="0">
                <a:solidFill>
                  <a:srgbClr val="EE827A"/>
                </a:solidFill>
              </a:endParaRPr>
            </a:p>
          </p:txBody>
        </p:sp>
        <p:sp>
          <p:nvSpPr>
            <p:cNvPr id="49" name="Tekstboks 48"/>
            <p:cNvSpPr txBox="1"/>
            <p:nvPr/>
          </p:nvSpPr>
          <p:spPr>
            <a:xfrm>
              <a:off x="1727575" y="4070280"/>
              <a:ext cx="1058484" cy="482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a-DK"/>
              </a:defPPr>
              <a:lvl1pPr algn="ctr">
                <a:defRPr sz="1000">
                  <a:latin typeface="Corbel"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l"/>
              <a:r>
                <a:rPr lang="da-DK" sz="1600" b="1" dirty="0" smtClean="0">
                  <a:solidFill>
                    <a:srgbClr val="EE827A"/>
                  </a:solidFill>
                </a:rPr>
                <a:t>      56 år:</a:t>
              </a:r>
              <a:endParaRPr lang="da-DK" sz="1600" dirty="0">
                <a:solidFill>
                  <a:srgbClr val="EE827A"/>
                </a:solidFill>
              </a:endParaRPr>
            </a:p>
          </p:txBody>
        </p:sp>
        <p:sp>
          <p:nvSpPr>
            <p:cNvPr id="50" name="Tekstboks 49"/>
            <p:cNvSpPr txBox="1"/>
            <p:nvPr/>
          </p:nvSpPr>
          <p:spPr>
            <a:xfrm>
              <a:off x="1716942" y="3759661"/>
              <a:ext cx="1058484" cy="482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a-DK"/>
              </a:defPPr>
              <a:lvl1pPr algn="ctr">
                <a:defRPr sz="1000">
                  <a:latin typeface="Corbel"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l"/>
              <a:r>
                <a:rPr lang="da-DK" sz="1600" b="1" dirty="0" smtClean="0">
                  <a:solidFill>
                    <a:srgbClr val="EE827A"/>
                  </a:solidFill>
                </a:rPr>
                <a:t>35-55 </a:t>
              </a:r>
              <a:r>
                <a:rPr lang="da-DK" sz="1600" b="1" dirty="0">
                  <a:solidFill>
                    <a:srgbClr val="EE827A"/>
                  </a:solidFill>
                </a:rPr>
                <a:t>år</a:t>
              </a:r>
              <a:r>
                <a:rPr lang="da-DK" sz="1600" b="1" dirty="0" smtClean="0">
                  <a:solidFill>
                    <a:srgbClr val="EE827A"/>
                  </a:solidFill>
                </a:rPr>
                <a:t>:</a:t>
              </a:r>
              <a:endParaRPr lang="da-DK" sz="1600" dirty="0">
                <a:solidFill>
                  <a:srgbClr val="EE827A"/>
                </a:solidFill>
              </a:endParaRPr>
            </a:p>
          </p:txBody>
        </p:sp>
        <p:sp>
          <p:nvSpPr>
            <p:cNvPr id="51" name="Tekstboks 50"/>
            <p:cNvSpPr txBox="1"/>
            <p:nvPr/>
          </p:nvSpPr>
          <p:spPr>
            <a:xfrm>
              <a:off x="2658548" y="3451465"/>
              <a:ext cx="1058484" cy="482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a-DK"/>
              </a:defPPr>
              <a:lvl1pPr algn="ctr">
                <a:defRPr sz="1000">
                  <a:latin typeface="Corbel"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l"/>
              <a:r>
                <a:rPr lang="da-DK" sz="1600" dirty="0" smtClean="0">
                  <a:solidFill>
                    <a:srgbClr val="EE827A"/>
                  </a:solidFill>
                </a:rPr>
                <a:t>24 %</a:t>
              </a:r>
              <a:endParaRPr lang="da-DK" sz="1600" dirty="0">
                <a:solidFill>
                  <a:srgbClr val="EE827A"/>
                </a:solidFill>
              </a:endParaRPr>
            </a:p>
          </p:txBody>
        </p:sp>
        <p:sp>
          <p:nvSpPr>
            <p:cNvPr id="52" name="Tekstboks 51"/>
            <p:cNvSpPr txBox="1"/>
            <p:nvPr/>
          </p:nvSpPr>
          <p:spPr>
            <a:xfrm>
              <a:off x="2658548" y="4072703"/>
              <a:ext cx="1058484" cy="482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a-DK"/>
              </a:defPPr>
              <a:lvl1pPr algn="ctr">
                <a:defRPr sz="1000">
                  <a:latin typeface="Corbel"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l"/>
              <a:r>
                <a:rPr lang="da-DK" sz="1600" dirty="0" smtClean="0">
                  <a:solidFill>
                    <a:srgbClr val="EE827A"/>
                  </a:solidFill>
                </a:rPr>
                <a:t>37 %</a:t>
              </a:r>
              <a:endParaRPr lang="da-DK" sz="1600" dirty="0">
                <a:solidFill>
                  <a:srgbClr val="EE827A"/>
                </a:solidFill>
              </a:endParaRPr>
            </a:p>
          </p:txBody>
        </p:sp>
        <p:sp>
          <p:nvSpPr>
            <p:cNvPr id="53" name="Tekstboks 52"/>
            <p:cNvSpPr txBox="1"/>
            <p:nvPr/>
          </p:nvSpPr>
          <p:spPr>
            <a:xfrm>
              <a:off x="2658548" y="3762084"/>
              <a:ext cx="1058484" cy="482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a-DK"/>
              </a:defPPr>
              <a:lvl1pPr algn="ctr">
                <a:defRPr sz="1000">
                  <a:latin typeface="Corbel"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l"/>
              <a:r>
                <a:rPr lang="da-DK" sz="1600" dirty="0" smtClean="0">
                  <a:solidFill>
                    <a:srgbClr val="EE827A"/>
                  </a:solidFill>
                </a:rPr>
                <a:t>38 %</a:t>
              </a:r>
              <a:endParaRPr lang="da-DK" sz="1600" dirty="0">
                <a:solidFill>
                  <a:srgbClr val="EE827A"/>
                </a:solidFill>
              </a:endParaRPr>
            </a:p>
          </p:txBody>
        </p:sp>
      </p:grpSp>
      <p:cxnSp>
        <p:nvCxnSpPr>
          <p:cNvPr id="54" name="Lige forbindelse 53"/>
          <p:cNvCxnSpPr/>
          <p:nvPr/>
        </p:nvCxnSpPr>
        <p:spPr>
          <a:xfrm>
            <a:off x="337973" y="4736976"/>
            <a:ext cx="6382800" cy="0"/>
          </a:xfrm>
          <a:prstGeom prst="line">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grpSp>
        <p:nvGrpSpPr>
          <p:cNvPr id="26" name="Group 9078"/>
          <p:cNvGrpSpPr>
            <a:grpSpLocks noChangeAspect="1"/>
          </p:cNvGrpSpPr>
          <p:nvPr/>
        </p:nvGrpSpPr>
        <p:grpSpPr>
          <a:xfrm>
            <a:off x="1480068" y="4095074"/>
            <a:ext cx="335250" cy="536400"/>
            <a:chOff x="3032125" y="348531"/>
            <a:chExt cx="127000" cy="203200"/>
          </a:xfrm>
          <a:solidFill>
            <a:srgbClr val="EE827A"/>
          </a:solidFill>
        </p:grpSpPr>
        <p:sp>
          <p:nvSpPr>
            <p:cNvPr id="27" name="Oval 355"/>
            <p:cNvSpPr>
              <a:spLocks noChangeArrowheads="1"/>
            </p:cNvSpPr>
            <p:nvPr/>
          </p:nvSpPr>
          <p:spPr bwMode="auto">
            <a:xfrm>
              <a:off x="3076575" y="348531"/>
              <a:ext cx="38100" cy="38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8" name="Freeform 356"/>
            <p:cNvSpPr>
              <a:spLocks/>
            </p:cNvSpPr>
            <p:nvPr/>
          </p:nvSpPr>
          <p:spPr bwMode="auto">
            <a:xfrm>
              <a:off x="3032125" y="399331"/>
              <a:ext cx="127000" cy="152400"/>
            </a:xfrm>
            <a:custGeom>
              <a:avLst/>
              <a:gdLst>
                <a:gd name="T0" fmla="*/ 36 w 40"/>
                <a:gd name="T1" fmla="*/ 20 h 48"/>
                <a:gd name="T2" fmla="*/ 40 w 40"/>
                <a:gd name="T3" fmla="*/ 20 h 48"/>
                <a:gd name="T4" fmla="*/ 33 w 40"/>
                <a:gd name="T5" fmla="*/ 4 h 48"/>
                <a:gd name="T6" fmla="*/ 28 w 40"/>
                <a:gd name="T7" fmla="*/ 0 h 48"/>
                <a:gd name="T8" fmla="*/ 24 w 40"/>
                <a:gd name="T9" fmla="*/ 0 h 48"/>
                <a:gd name="T10" fmla="*/ 20 w 40"/>
                <a:gd name="T11" fmla="*/ 8 h 48"/>
                <a:gd name="T12" fmla="*/ 16 w 40"/>
                <a:gd name="T13" fmla="*/ 0 h 48"/>
                <a:gd name="T14" fmla="*/ 12 w 40"/>
                <a:gd name="T15" fmla="*/ 0 h 48"/>
                <a:gd name="T16" fmla="*/ 6 w 40"/>
                <a:gd name="T17" fmla="*/ 4 h 48"/>
                <a:gd name="T18" fmla="*/ 0 w 40"/>
                <a:gd name="T19" fmla="*/ 20 h 48"/>
                <a:gd name="T20" fmla="*/ 4 w 40"/>
                <a:gd name="T21" fmla="*/ 20 h 48"/>
                <a:gd name="T22" fmla="*/ 12 w 40"/>
                <a:gd name="T23" fmla="*/ 8 h 48"/>
                <a:gd name="T24" fmla="*/ 15 w 40"/>
                <a:gd name="T25" fmla="*/ 14 h 48"/>
                <a:gd name="T26" fmla="*/ 4 w 40"/>
                <a:gd name="T27" fmla="*/ 32 h 48"/>
                <a:gd name="T28" fmla="*/ 14 w 40"/>
                <a:gd name="T29" fmla="*/ 32 h 48"/>
                <a:gd name="T30" fmla="*/ 16 w 40"/>
                <a:gd name="T31" fmla="*/ 48 h 48"/>
                <a:gd name="T32" fmla="*/ 24 w 40"/>
                <a:gd name="T33" fmla="*/ 48 h 48"/>
                <a:gd name="T34" fmla="*/ 25 w 40"/>
                <a:gd name="T35" fmla="*/ 32 h 48"/>
                <a:gd name="T36" fmla="*/ 36 w 40"/>
                <a:gd name="T37" fmla="*/ 32 h 48"/>
                <a:gd name="T38" fmla="*/ 25 w 40"/>
                <a:gd name="T39" fmla="*/ 14 h 48"/>
                <a:gd name="T40" fmla="*/ 28 w 40"/>
                <a:gd name="T41" fmla="*/ 8 h 48"/>
                <a:gd name="T42" fmla="*/ 36 w 40"/>
                <a:gd name="T43"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8">
                  <a:moveTo>
                    <a:pt x="36" y="20"/>
                  </a:moveTo>
                  <a:cubicBezTo>
                    <a:pt x="40" y="20"/>
                    <a:pt x="40" y="20"/>
                    <a:pt x="40" y="20"/>
                  </a:cubicBezTo>
                  <a:cubicBezTo>
                    <a:pt x="33" y="4"/>
                    <a:pt x="33" y="4"/>
                    <a:pt x="33" y="4"/>
                  </a:cubicBezTo>
                  <a:cubicBezTo>
                    <a:pt x="32" y="1"/>
                    <a:pt x="30" y="0"/>
                    <a:pt x="28" y="0"/>
                  </a:cubicBezTo>
                  <a:cubicBezTo>
                    <a:pt x="24" y="0"/>
                    <a:pt x="24" y="0"/>
                    <a:pt x="24" y="0"/>
                  </a:cubicBezTo>
                  <a:cubicBezTo>
                    <a:pt x="20" y="8"/>
                    <a:pt x="20" y="8"/>
                    <a:pt x="20" y="8"/>
                  </a:cubicBezTo>
                  <a:cubicBezTo>
                    <a:pt x="16" y="0"/>
                    <a:pt x="16" y="0"/>
                    <a:pt x="16" y="0"/>
                  </a:cubicBezTo>
                  <a:cubicBezTo>
                    <a:pt x="12" y="0"/>
                    <a:pt x="12" y="0"/>
                    <a:pt x="12" y="0"/>
                  </a:cubicBezTo>
                  <a:cubicBezTo>
                    <a:pt x="9" y="0"/>
                    <a:pt x="7" y="1"/>
                    <a:pt x="6" y="4"/>
                  </a:cubicBezTo>
                  <a:cubicBezTo>
                    <a:pt x="0" y="20"/>
                    <a:pt x="0" y="20"/>
                    <a:pt x="0" y="20"/>
                  </a:cubicBezTo>
                  <a:cubicBezTo>
                    <a:pt x="4" y="20"/>
                    <a:pt x="4" y="20"/>
                    <a:pt x="4" y="20"/>
                  </a:cubicBezTo>
                  <a:cubicBezTo>
                    <a:pt x="12" y="8"/>
                    <a:pt x="12" y="8"/>
                    <a:pt x="12" y="8"/>
                  </a:cubicBezTo>
                  <a:cubicBezTo>
                    <a:pt x="15" y="14"/>
                    <a:pt x="15" y="14"/>
                    <a:pt x="15" y="14"/>
                  </a:cubicBezTo>
                  <a:cubicBezTo>
                    <a:pt x="4" y="32"/>
                    <a:pt x="4" y="32"/>
                    <a:pt x="4" y="32"/>
                  </a:cubicBezTo>
                  <a:cubicBezTo>
                    <a:pt x="14" y="32"/>
                    <a:pt x="14" y="32"/>
                    <a:pt x="14" y="32"/>
                  </a:cubicBezTo>
                  <a:cubicBezTo>
                    <a:pt x="16" y="48"/>
                    <a:pt x="16" y="48"/>
                    <a:pt x="16" y="48"/>
                  </a:cubicBezTo>
                  <a:cubicBezTo>
                    <a:pt x="24" y="48"/>
                    <a:pt x="24" y="48"/>
                    <a:pt x="24" y="48"/>
                  </a:cubicBezTo>
                  <a:cubicBezTo>
                    <a:pt x="25" y="32"/>
                    <a:pt x="25" y="32"/>
                    <a:pt x="25" y="32"/>
                  </a:cubicBezTo>
                  <a:cubicBezTo>
                    <a:pt x="36" y="32"/>
                    <a:pt x="36" y="32"/>
                    <a:pt x="36" y="32"/>
                  </a:cubicBezTo>
                  <a:cubicBezTo>
                    <a:pt x="25" y="14"/>
                    <a:pt x="25" y="14"/>
                    <a:pt x="25" y="14"/>
                  </a:cubicBezTo>
                  <a:cubicBezTo>
                    <a:pt x="28" y="8"/>
                    <a:pt x="28" y="8"/>
                    <a:pt x="28" y="8"/>
                  </a:cubicBezTo>
                  <a:lnTo>
                    <a:pt x="3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29" name="Group 9077"/>
          <p:cNvGrpSpPr>
            <a:grpSpLocks noChangeAspect="1"/>
          </p:cNvGrpSpPr>
          <p:nvPr/>
        </p:nvGrpSpPr>
        <p:grpSpPr>
          <a:xfrm>
            <a:off x="1547118" y="3461717"/>
            <a:ext cx="201150" cy="536400"/>
            <a:chOff x="2660650" y="348531"/>
            <a:chExt cx="76200" cy="203200"/>
          </a:xfrm>
          <a:solidFill>
            <a:srgbClr val="EE827A"/>
          </a:solidFill>
        </p:grpSpPr>
        <p:sp>
          <p:nvSpPr>
            <p:cNvPr id="30" name="Oval 685"/>
            <p:cNvSpPr>
              <a:spLocks noChangeArrowheads="1"/>
            </p:cNvSpPr>
            <p:nvPr/>
          </p:nvSpPr>
          <p:spPr bwMode="auto">
            <a:xfrm>
              <a:off x="2679700" y="348531"/>
              <a:ext cx="38100" cy="38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2" name="Freeform 686"/>
            <p:cNvSpPr>
              <a:spLocks/>
            </p:cNvSpPr>
            <p:nvPr/>
          </p:nvSpPr>
          <p:spPr bwMode="auto">
            <a:xfrm>
              <a:off x="2660650" y="402506"/>
              <a:ext cx="76200" cy="149225"/>
            </a:xfrm>
            <a:custGeom>
              <a:avLst/>
              <a:gdLst>
                <a:gd name="T0" fmla="*/ 18 w 24"/>
                <a:gd name="T1" fmla="*/ 0 h 47"/>
                <a:gd name="T2" fmla="*/ 12 w 24"/>
                <a:gd name="T3" fmla="*/ 11 h 47"/>
                <a:gd name="T4" fmla="*/ 6 w 24"/>
                <a:gd name="T5" fmla="*/ 0 h 47"/>
                <a:gd name="T6" fmla="*/ 0 w 24"/>
                <a:gd name="T7" fmla="*/ 2 h 47"/>
                <a:gd name="T8" fmla="*/ 0 w 24"/>
                <a:gd name="T9" fmla="*/ 23 h 47"/>
                <a:gd name="T10" fmla="*/ 6 w 24"/>
                <a:gd name="T11" fmla="*/ 23 h 47"/>
                <a:gd name="T12" fmla="*/ 8 w 24"/>
                <a:gd name="T13" fmla="*/ 47 h 47"/>
                <a:gd name="T14" fmla="*/ 16 w 24"/>
                <a:gd name="T15" fmla="*/ 47 h 47"/>
                <a:gd name="T16" fmla="*/ 18 w 24"/>
                <a:gd name="T17" fmla="*/ 23 h 47"/>
                <a:gd name="T18" fmla="*/ 24 w 24"/>
                <a:gd name="T19" fmla="*/ 23 h 47"/>
                <a:gd name="T20" fmla="*/ 24 w 24"/>
                <a:gd name="T21" fmla="*/ 2 h 47"/>
                <a:gd name="T22" fmla="*/ 18 w 24"/>
                <a:gd name="T2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47">
                  <a:moveTo>
                    <a:pt x="18" y="0"/>
                  </a:moveTo>
                  <a:cubicBezTo>
                    <a:pt x="12" y="11"/>
                    <a:pt x="12" y="11"/>
                    <a:pt x="12" y="11"/>
                  </a:cubicBezTo>
                  <a:cubicBezTo>
                    <a:pt x="6" y="0"/>
                    <a:pt x="6" y="0"/>
                    <a:pt x="6" y="0"/>
                  </a:cubicBezTo>
                  <a:cubicBezTo>
                    <a:pt x="4" y="0"/>
                    <a:pt x="2" y="1"/>
                    <a:pt x="0" y="2"/>
                  </a:cubicBezTo>
                  <a:cubicBezTo>
                    <a:pt x="0" y="23"/>
                    <a:pt x="0" y="23"/>
                    <a:pt x="0" y="23"/>
                  </a:cubicBezTo>
                  <a:cubicBezTo>
                    <a:pt x="6" y="23"/>
                    <a:pt x="6" y="23"/>
                    <a:pt x="6" y="23"/>
                  </a:cubicBezTo>
                  <a:cubicBezTo>
                    <a:pt x="8" y="47"/>
                    <a:pt x="8" y="47"/>
                    <a:pt x="8" y="47"/>
                  </a:cubicBezTo>
                  <a:cubicBezTo>
                    <a:pt x="16" y="47"/>
                    <a:pt x="16" y="47"/>
                    <a:pt x="16" y="47"/>
                  </a:cubicBezTo>
                  <a:cubicBezTo>
                    <a:pt x="18" y="23"/>
                    <a:pt x="18" y="23"/>
                    <a:pt x="18" y="23"/>
                  </a:cubicBezTo>
                  <a:cubicBezTo>
                    <a:pt x="24" y="23"/>
                    <a:pt x="24" y="23"/>
                    <a:pt x="24" y="23"/>
                  </a:cubicBezTo>
                  <a:cubicBezTo>
                    <a:pt x="24" y="2"/>
                    <a:pt x="24" y="2"/>
                    <a:pt x="24" y="2"/>
                  </a:cubicBezTo>
                  <a:cubicBezTo>
                    <a:pt x="22" y="1"/>
                    <a:pt x="20"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34" name="Group 11053"/>
          <p:cNvGrpSpPr>
            <a:grpSpLocks noChangeAspect="1"/>
          </p:cNvGrpSpPr>
          <p:nvPr/>
        </p:nvGrpSpPr>
        <p:grpSpPr>
          <a:xfrm>
            <a:off x="313012" y="1547416"/>
            <a:ext cx="536400" cy="536400"/>
            <a:chOff x="2503488" y="1547391"/>
            <a:chExt cx="203200" cy="203200"/>
          </a:xfrm>
          <a:solidFill>
            <a:srgbClr val="EE827A"/>
          </a:solidFill>
        </p:grpSpPr>
        <p:sp>
          <p:nvSpPr>
            <p:cNvPr id="36" name="Freeform 845"/>
            <p:cNvSpPr>
              <a:spLocks/>
            </p:cNvSpPr>
            <p:nvPr/>
          </p:nvSpPr>
          <p:spPr bwMode="auto">
            <a:xfrm>
              <a:off x="2535238" y="1569616"/>
              <a:ext cx="22225" cy="22225"/>
            </a:xfrm>
            <a:custGeom>
              <a:avLst/>
              <a:gdLst>
                <a:gd name="T0" fmla="*/ 6 w 7"/>
                <a:gd name="T1" fmla="*/ 4 h 7"/>
                <a:gd name="T2" fmla="*/ 4 w 7"/>
                <a:gd name="T3" fmla="*/ 1 h 7"/>
                <a:gd name="T4" fmla="*/ 1 w 7"/>
                <a:gd name="T5" fmla="*/ 1 h 7"/>
                <a:gd name="T6" fmla="*/ 1 w 7"/>
                <a:gd name="T7" fmla="*/ 4 h 7"/>
                <a:gd name="T8" fmla="*/ 4 w 7"/>
                <a:gd name="T9" fmla="*/ 7 h 7"/>
                <a:gd name="T10" fmla="*/ 6 w 7"/>
                <a:gd name="T11" fmla="*/ 7 h 7"/>
                <a:gd name="T12" fmla="*/ 6 w 7"/>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4"/>
                  </a:moveTo>
                  <a:cubicBezTo>
                    <a:pt x="4" y="1"/>
                    <a:pt x="4" y="1"/>
                    <a:pt x="4" y="1"/>
                  </a:cubicBezTo>
                  <a:cubicBezTo>
                    <a:pt x="3" y="0"/>
                    <a:pt x="2" y="0"/>
                    <a:pt x="1" y="1"/>
                  </a:cubicBezTo>
                  <a:cubicBezTo>
                    <a:pt x="0" y="2"/>
                    <a:pt x="0" y="3"/>
                    <a:pt x="1" y="4"/>
                  </a:cubicBezTo>
                  <a:cubicBezTo>
                    <a:pt x="4" y="7"/>
                    <a:pt x="4" y="7"/>
                    <a:pt x="4" y="7"/>
                  </a:cubicBezTo>
                  <a:cubicBezTo>
                    <a:pt x="4" y="7"/>
                    <a:pt x="6" y="7"/>
                    <a:pt x="6" y="7"/>
                  </a:cubicBezTo>
                  <a:cubicBezTo>
                    <a:pt x="7" y="6"/>
                    <a:pt x="7" y="5"/>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7" name="Freeform 846"/>
            <p:cNvSpPr>
              <a:spLocks/>
            </p:cNvSpPr>
            <p:nvPr/>
          </p:nvSpPr>
          <p:spPr bwMode="auto">
            <a:xfrm>
              <a:off x="2503488" y="1636291"/>
              <a:ext cx="25400" cy="12700"/>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8" name="Freeform 847"/>
            <p:cNvSpPr>
              <a:spLocks/>
            </p:cNvSpPr>
            <p:nvPr/>
          </p:nvSpPr>
          <p:spPr bwMode="auto">
            <a:xfrm>
              <a:off x="2681288" y="1648991"/>
              <a:ext cx="25400" cy="12700"/>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9" name="Freeform 848"/>
            <p:cNvSpPr>
              <a:spLocks/>
            </p:cNvSpPr>
            <p:nvPr/>
          </p:nvSpPr>
          <p:spPr bwMode="auto">
            <a:xfrm>
              <a:off x="2662238" y="1579141"/>
              <a:ext cx="22225" cy="22225"/>
            </a:xfrm>
            <a:custGeom>
              <a:avLst/>
              <a:gdLst>
                <a:gd name="T0" fmla="*/ 6 w 7"/>
                <a:gd name="T1" fmla="*/ 1 h 7"/>
                <a:gd name="T2" fmla="*/ 3 w 7"/>
                <a:gd name="T3" fmla="*/ 1 h 7"/>
                <a:gd name="T4" fmla="*/ 0 w 7"/>
                <a:gd name="T5" fmla="*/ 4 h 7"/>
                <a:gd name="T6" fmla="*/ 0 w 7"/>
                <a:gd name="T7" fmla="*/ 6 h 7"/>
                <a:gd name="T8" fmla="*/ 3 w 7"/>
                <a:gd name="T9" fmla="*/ 6 h 7"/>
                <a:gd name="T10" fmla="*/ 6 w 7"/>
                <a:gd name="T11" fmla="*/ 4 h 7"/>
                <a:gd name="T12" fmla="*/ 6 w 7"/>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1"/>
                  </a:moveTo>
                  <a:cubicBezTo>
                    <a:pt x="5" y="0"/>
                    <a:pt x="4" y="0"/>
                    <a:pt x="3" y="1"/>
                  </a:cubicBezTo>
                  <a:cubicBezTo>
                    <a:pt x="0" y="4"/>
                    <a:pt x="0" y="4"/>
                    <a:pt x="0" y="4"/>
                  </a:cubicBezTo>
                  <a:cubicBezTo>
                    <a:pt x="0" y="4"/>
                    <a:pt x="0" y="6"/>
                    <a:pt x="0" y="6"/>
                  </a:cubicBezTo>
                  <a:cubicBezTo>
                    <a:pt x="1" y="7"/>
                    <a:pt x="2" y="7"/>
                    <a:pt x="3" y="6"/>
                  </a:cubicBezTo>
                  <a:cubicBezTo>
                    <a:pt x="6" y="4"/>
                    <a:pt x="6" y="4"/>
                    <a:pt x="6" y="4"/>
                  </a:cubicBezTo>
                  <a:cubicBezTo>
                    <a:pt x="7" y="3"/>
                    <a:pt x="7" y="2"/>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7" name="Freeform 849"/>
            <p:cNvSpPr>
              <a:spLocks/>
            </p:cNvSpPr>
            <p:nvPr/>
          </p:nvSpPr>
          <p:spPr bwMode="auto">
            <a:xfrm>
              <a:off x="2605088" y="1547391"/>
              <a:ext cx="12700" cy="25400"/>
            </a:xfrm>
            <a:custGeom>
              <a:avLst/>
              <a:gdLst>
                <a:gd name="T0" fmla="*/ 2 w 4"/>
                <a:gd name="T1" fmla="*/ 8 h 8"/>
                <a:gd name="T2" fmla="*/ 3 w 4"/>
                <a:gd name="T3" fmla="*/ 7 h 8"/>
                <a:gd name="T4" fmla="*/ 4 w 4"/>
                <a:gd name="T5" fmla="*/ 6 h 8"/>
                <a:gd name="T6" fmla="*/ 4 w 4"/>
                <a:gd name="T7" fmla="*/ 2 h 8"/>
                <a:gd name="T8" fmla="*/ 2 w 4"/>
                <a:gd name="T9" fmla="*/ 0 h 8"/>
                <a:gd name="T10" fmla="*/ 0 w 4"/>
                <a:gd name="T11" fmla="*/ 1 h 8"/>
                <a:gd name="T12" fmla="*/ 0 w 4"/>
                <a:gd name="T13" fmla="*/ 2 h 8"/>
                <a:gd name="T14" fmla="*/ 0 w 4"/>
                <a:gd name="T15" fmla="*/ 6 h 8"/>
                <a:gd name="T16" fmla="*/ 2 w 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2" y="8"/>
                  </a:moveTo>
                  <a:cubicBezTo>
                    <a:pt x="3" y="8"/>
                    <a:pt x="3" y="8"/>
                    <a:pt x="3" y="7"/>
                  </a:cubicBezTo>
                  <a:cubicBezTo>
                    <a:pt x="4" y="7"/>
                    <a:pt x="4" y="7"/>
                    <a:pt x="4" y="6"/>
                  </a:cubicBezTo>
                  <a:cubicBezTo>
                    <a:pt x="4" y="2"/>
                    <a:pt x="4" y="2"/>
                    <a:pt x="4" y="2"/>
                  </a:cubicBezTo>
                  <a:cubicBezTo>
                    <a:pt x="4" y="1"/>
                    <a:pt x="3" y="0"/>
                    <a:pt x="2" y="0"/>
                  </a:cubicBezTo>
                  <a:cubicBezTo>
                    <a:pt x="1" y="0"/>
                    <a:pt x="0" y="1"/>
                    <a:pt x="0" y="1"/>
                  </a:cubicBezTo>
                  <a:cubicBezTo>
                    <a:pt x="0" y="2"/>
                    <a:pt x="0" y="2"/>
                    <a:pt x="0" y="2"/>
                  </a:cubicBezTo>
                  <a:cubicBezTo>
                    <a:pt x="0" y="6"/>
                    <a:pt x="0" y="6"/>
                    <a:pt x="0" y="6"/>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5" name="Freeform 850"/>
            <p:cNvSpPr>
              <a:spLocks noEditPoints="1"/>
            </p:cNvSpPr>
            <p:nvPr/>
          </p:nvSpPr>
          <p:spPr bwMode="auto">
            <a:xfrm>
              <a:off x="2554288" y="1598191"/>
              <a:ext cx="101600" cy="114300"/>
            </a:xfrm>
            <a:custGeom>
              <a:avLst/>
              <a:gdLst>
                <a:gd name="T0" fmla="*/ 16 w 32"/>
                <a:gd name="T1" fmla="*/ 0 h 36"/>
                <a:gd name="T2" fmla="*/ 0 w 32"/>
                <a:gd name="T3" fmla="*/ 16 h 36"/>
                <a:gd name="T4" fmla="*/ 8 w 32"/>
                <a:gd name="T5" fmla="*/ 30 h 36"/>
                <a:gd name="T6" fmla="*/ 8 w 32"/>
                <a:gd name="T7" fmla="*/ 36 h 36"/>
                <a:gd name="T8" fmla="*/ 24 w 32"/>
                <a:gd name="T9" fmla="*/ 36 h 36"/>
                <a:gd name="T10" fmla="*/ 24 w 32"/>
                <a:gd name="T11" fmla="*/ 30 h 36"/>
                <a:gd name="T12" fmla="*/ 32 w 32"/>
                <a:gd name="T13" fmla="*/ 16 h 36"/>
                <a:gd name="T14" fmla="*/ 16 w 32"/>
                <a:gd name="T15" fmla="*/ 0 h 36"/>
                <a:gd name="T16" fmla="*/ 22 w 32"/>
                <a:gd name="T17" fmla="*/ 26 h 36"/>
                <a:gd name="T18" fmla="*/ 20 w 32"/>
                <a:gd name="T19" fmla="*/ 27 h 36"/>
                <a:gd name="T20" fmla="*/ 20 w 32"/>
                <a:gd name="T21" fmla="*/ 30 h 36"/>
                <a:gd name="T22" fmla="*/ 20 w 32"/>
                <a:gd name="T23" fmla="*/ 32 h 36"/>
                <a:gd name="T24" fmla="*/ 12 w 32"/>
                <a:gd name="T25" fmla="*/ 32 h 36"/>
                <a:gd name="T26" fmla="*/ 12 w 32"/>
                <a:gd name="T27" fmla="*/ 30 h 36"/>
                <a:gd name="T28" fmla="*/ 12 w 32"/>
                <a:gd name="T29" fmla="*/ 27 h 36"/>
                <a:gd name="T30" fmla="*/ 10 w 32"/>
                <a:gd name="T31" fmla="*/ 26 h 36"/>
                <a:gd name="T32" fmla="*/ 4 w 32"/>
                <a:gd name="T33" fmla="*/ 16 h 36"/>
                <a:gd name="T34" fmla="*/ 16 w 32"/>
                <a:gd name="T35" fmla="*/ 4 h 36"/>
                <a:gd name="T36" fmla="*/ 28 w 32"/>
                <a:gd name="T37" fmla="*/ 16 h 36"/>
                <a:gd name="T38" fmla="*/ 22 w 32"/>
                <a:gd name="T3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6">
                  <a:moveTo>
                    <a:pt x="16" y="0"/>
                  </a:moveTo>
                  <a:cubicBezTo>
                    <a:pt x="7" y="0"/>
                    <a:pt x="0" y="7"/>
                    <a:pt x="0" y="16"/>
                  </a:cubicBezTo>
                  <a:cubicBezTo>
                    <a:pt x="0" y="22"/>
                    <a:pt x="3" y="27"/>
                    <a:pt x="8" y="30"/>
                  </a:cubicBezTo>
                  <a:cubicBezTo>
                    <a:pt x="8" y="36"/>
                    <a:pt x="8" y="36"/>
                    <a:pt x="8" y="36"/>
                  </a:cubicBezTo>
                  <a:cubicBezTo>
                    <a:pt x="24" y="36"/>
                    <a:pt x="24" y="36"/>
                    <a:pt x="24" y="36"/>
                  </a:cubicBezTo>
                  <a:cubicBezTo>
                    <a:pt x="24" y="30"/>
                    <a:pt x="24" y="30"/>
                    <a:pt x="24" y="30"/>
                  </a:cubicBezTo>
                  <a:cubicBezTo>
                    <a:pt x="29" y="27"/>
                    <a:pt x="32" y="22"/>
                    <a:pt x="32" y="16"/>
                  </a:cubicBezTo>
                  <a:cubicBezTo>
                    <a:pt x="32" y="7"/>
                    <a:pt x="25" y="0"/>
                    <a:pt x="16" y="0"/>
                  </a:cubicBezTo>
                  <a:close/>
                  <a:moveTo>
                    <a:pt x="22" y="26"/>
                  </a:moveTo>
                  <a:cubicBezTo>
                    <a:pt x="20" y="27"/>
                    <a:pt x="20" y="27"/>
                    <a:pt x="20" y="27"/>
                  </a:cubicBezTo>
                  <a:cubicBezTo>
                    <a:pt x="20" y="30"/>
                    <a:pt x="20" y="30"/>
                    <a:pt x="20" y="30"/>
                  </a:cubicBezTo>
                  <a:cubicBezTo>
                    <a:pt x="20" y="32"/>
                    <a:pt x="20" y="32"/>
                    <a:pt x="20" y="32"/>
                  </a:cubicBezTo>
                  <a:cubicBezTo>
                    <a:pt x="12" y="32"/>
                    <a:pt x="12" y="32"/>
                    <a:pt x="12" y="32"/>
                  </a:cubicBezTo>
                  <a:cubicBezTo>
                    <a:pt x="12" y="30"/>
                    <a:pt x="12" y="30"/>
                    <a:pt x="12" y="30"/>
                  </a:cubicBezTo>
                  <a:cubicBezTo>
                    <a:pt x="12" y="27"/>
                    <a:pt x="12" y="27"/>
                    <a:pt x="12" y="27"/>
                  </a:cubicBezTo>
                  <a:cubicBezTo>
                    <a:pt x="10" y="26"/>
                    <a:pt x="10" y="26"/>
                    <a:pt x="10" y="26"/>
                  </a:cubicBezTo>
                  <a:cubicBezTo>
                    <a:pt x="6" y="24"/>
                    <a:pt x="4" y="20"/>
                    <a:pt x="4" y="16"/>
                  </a:cubicBezTo>
                  <a:cubicBezTo>
                    <a:pt x="4" y="9"/>
                    <a:pt x="9" y="4"/>
                    <a:pt x="16" y="4"/>
                  </a:cubicBezTo>
                  <a:cubicBezTo>
                    <a:pt x="23" y="4"/>
                    <a:pt x="28" y="9"/>
                    <a:pt x="28" y="16"/>
                  </a:cubicBezTo>
                  <a:cubicBezTo>
                    <a:pt x="28" y="20"/>
                    <a:pt x="26" y="24"/>
                    <a:pt x="2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6" name="Freeform 851"/>
            <p:cNvSpPr>
              <a:spLocks/>
            </p:cNvSpPr>
            <p:nvPr/>
          </p:nvSpPr>
          <p:spPr bwMode="auto">
            <a:xfrm>
              <a:off x="2579688" y="1725191"/>
              <a:ext cx="50800" cy="25400"/>
            </a:xfrm>
            <a:custGeom>
              <a:avLst/>
              <a:gdLst>
                <a:gd name="T0" fmla="*/ 0 w 16"/>
                <a:gd name="T1" fmla="*/ 4 h 8"/>
                <a:gd name="T2" fmla="*/ 4 w 16"/>
                <a:gd name="T3" fmla="*/ 4 h 8"/>
                <a:gd name="T4" fmla="*/ 4 w 16"/>
                <a:gd name="T5" fmla="*/ 4 h 8"/>
                <a:gd name="T6" fmla="*/ 8 w 16"/>
                <a:gd name="T7" fmla="*/ 8 h 8"/>
                <a:gd name="T8" fmla="*/ 12 w 16"/>
                <a:gd name="T9" fmla="*/ 4 h 8"/>
                <a:gd name="T10" fmla="*/ 12 w 16"/>
                <a:gd name="T11" fmla="*/ 4 h 8"/>
                <a:gd name="T12" fmla="*/ 16 w 16"/>
                <a:gd name="T13" fmla="*/ 4 h 8"/>
                <a:gd name="T14" fmla="*/ 16 w 16"/>
                <a:gd name="T15" fmla="*/ 0 h 8"/>
                <a:gd name="T16" fmla="*/ 0 w 16"/>
                <a:gd name="T17" fmla="*/ 0 h 8"/>
                <a:gd name="T18" fmla="*/ 0 w 16"/>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0" y="4"/>
                  </a:moveTo>
                  <a:cubicBezTo>
                    <a:pt x="4" y="4"/>
                    <a:pt x="4" y="4"/>
                    <a:pt x="4" y="4"/>
                  </a:cubicBezTo>
                  <a:cubicBezTo>
                    <a:pt x="4" y="4"/>
                    <a:pt x="4" y="4"/>
                    <a:pt x="4" y="4"/>
                  </a:cubicBezTo>
                  <a:cubicBezTo>
                    <a:pt x="4" y="6"/>
                    <a:pt x="6" y="8"/>
                    <a:pt x="8" y="8"/>
                  </a:cubicBezTo>
                  <a:cubicBezTo>
                    <a:pt x="10" y="8"/>
                    <a:pt x="12" y="6"/>
                    <a:pt x="12" y="4"/>
                  </a:cubicBezTo>
                  <a:cubicBezTo>
                    <a:pt x="12" y="4"/>
                    <a:pt x="12" y="4"/>
                    <a:pt x="12" y="4"/>
                  </a:cubicBezTo>
                  <a:cubicBezTo>
                    <a:pt x="16" y="4"/>
                    <a:pt x="16" y="4"/>
                    <a:pt x="16" y="4"/>
                  </a:cubicBezTo>
                  <a:cubicBezTo>
                    <a:pt x="16" y="0"/>
                    <a:pt x="16" y="0"/>
                    <a:pt x="16" y="0"/>
                  </a:cubicBezTo>
                  <a:cubicBezTo>
                    <a:pt x="0" y="0"/>
                    <a:pt x="0" y="0"/>
                    <a:pt x="0" y="0"/>
                  </a:cubicBez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spTree>
    <p:extLst>
      <p:ext uri="{BB962C8B-B14F-4D97-AF65-F5344CB8AC3E}">
        <p14:creationId xmlns:p14="http://schemas.microsoft.com/office/powerpoint/2010/main" val="3879926711"/>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boks 5"/>
          <p:cNvSpPr txBox="1"/>
          <p:nvPr/>
        </p:nvSpPr>
        <p:spPr>
          <a:xfrm>
            <a:off x="404664" y="921600"/>
            <a:ext cx="6217704" cy="3970312"/>
          </a:xfrm>
          <a:prstGeom prst="rect">
            <a:avLst/>
          </a:prstGeom>
          <a:noFill/>
        </p:spPr>
        <p:txBody>
          <a:bodyPr wrap="square" lIns="91433" tIns="45717" rIns="91433" bIns="45717" rtlCol="0">
            <a:spAutoFit/>
          </a:bodyPr>
          <a:lstStyle/>
          <a:p>
            <a:pPr algn="just"/>
            <a:r>
              <a:rPr lang="da-DK" sz="1200" dirty="0">
                <a:latin typeface="Corbel" pitchFamily="34" charset="0"/>
              </a:rPr>
              <a:t>Segmentets medievaner følger det samme mønster, som gør sig gældende på tværs af befolkningen. Således opnås der primært ny viden via TV (nyhedsudsendelser, dokumentarer og debat), internettet (avisers hjemmesider, faglige hjemmesider m.v.) og radio. </a:t>
            </a:r>
            <a:r>
              <a:rPr lang="da-DK" sz="1200" dirty="0" smtClean="0">
                <a:latin typeface="Corbel" pitchFamily="34" charset="0"/>
              </a:rPr>
              <a:t>Blandt øvrige medier adskiller segmentet sig </a:t>
            </a:r>
            <a:r>
              <a:rPr lang="da-DK" sz="1200" dirty="0">
                <a:latin typeface="Corbel" pitchFamily="34" charset="0"/>
              </a:rPr>
              <a:t>mest fra </a:t>
            </a:r>
            <a:r>
              <a:rPr lang="da-DK" sz="1200" dirty="0" smtClean="0">
                <a:latin typeface="Corbel" pitchFamily="34" charset="0"/>
              </a:rPr>
              <a:t>gennemsnittet i </a:t>
            </a:r>
            <a:r>
              <a:rPr lang="da-DK" sz="1200" dirty="0">
                <a:latin typeface="Corbel" pitchFamily="34" charset="0"/>
              </a:rPr>
              <a:t>deres brug af </a:t>
            </a:r>
            <a:r>
              <a:rPr lang="da-DK" sz="1200" dirty="0" smtClean="0">
                <a:latin typeface="Corbel" pitchFamily="34" charset="0"/>
              </a:rPr>
              <a:t>lokalaviser (32 % mod     29 % for </a:t>
            </a:r>
            <a:r>
              <a:rPr lang="da-DK" sz="1200" dirty="0">
                <a:latin typeface="Corbel" pitchFamily="34" charset="0"/>
              </a:rPr>
              <a:t>hele befolkningen</a:t>
            </a:r>
            <a:r>
              <a:rPr lang="da-DK" sz="1200" dirty="0" smtClean="0">
                <a:latin typeface="Corbel" pitchFamily="34" charset="0"/>
              </a:rPr>
              <a:t>).</a:t>
            </a:r>
          </a:p>
          <a:p>
            <a:pPr algn="just"/>
            <a:r>
              <a:rPr lang="da-DK" sz="1200" dirty="0" smtClean="0">
                <a:latin typeface="Corbel" pitchFamily="34" charset="0"/>
              </a:rPr>
              <a:t>Segmentets brug af sociale medier (f.eks. </a:t>
            </a:r>
            <a:r>
              <a:rPr lang="da-DK" sz="1200" dirty="0">
                <a:latin typeface="Corbel" pitchFamily="34" charset="0"/>
              </a:rPr>
              <a:t>F</a:t>
            </a:r>
            <a:r>
              <a:rPr lang="da-DK" sz="1200" dirty="0" smtClean="0">
                <a:latin typeface="Corbel" pitchFamily="34" charset="0"/>
              </a:rPr>
              <a:t>acebook) er steget ift. tidligere år.</a:t>
            </a:r>
            <a:endParaRPr lang="da-DK" sz="1200" dirty="0">
              <a:latin typeface="Corbel" pitchFamily="34" charset="0"/>
            </a:endParaRPr>
          </a:p>
          <a:p>
            <a:pPr algn="just"/>
            <a:endParaRPr lang="da-DK" sz="1200" dirty="0">
              <a:latin typeface="Corbel" pitchFamily="34" charset="0"/>
            </a:endParaRPr>
          </a:p>
          <a:p>
            <a:pPr algn="just"/>
            <a:r>
              <a:rPr lang="da-DK" sz="1200" dirty="0" smtClean="0">
                <a:latin typeface="Corbel" pitchFamily="34" charset="0"/>
              </a:rPr>
              <a:t>Segmentet </a:t>
            </a:r>
            <a:r>
              <a:rPr lang="da-DK" sz="1200" dirty="0">
                <a:latin typeface="Corbel" pitchFamily="34" charset="0"/>
              </a:rPr>
              <a:t>følger også det generelle billede for befolkningen, når det kommer til at få viden om udviklingsbistand og forholdene i udviklingslandene. TV og internet er de mest anvendte kanaler.</a:t>
            </a:r>
          </a:p>
          <a:p>
            <a:pPr algn="just"/>
            <a:endParaRPr lang="da-DK" sz="1200" dirty="0">
              <a:latin typeface="Corbel" pitchFamily="34" charset="0"/>
            </a:endParaRPr>
          </a:p>
          <a:p>
            <a:pPr algn="just"/>
            <a:r>
              <a:rPr lang="da-DK" sz="1200" dirty="0" smtClean="0">
                <a:latin typeface="Corbel" pitchFamily="34" charset="0"/>
              </a:rPr>
              <a:t>Da </a:t>
            </a:r>
            <a:r>
              <a:rPr lang="da-DK" sz="1200" i="1" dirty="0">
                <a:latin typeface="Corbel" pitchFamily="34" charset="0"/>
              </a:rPr>
              <a:t>De positive </a:t>
            </a:r>
            <a:r>
              <a:rPr lang="da-DK" sz="1200" dirty="0">
                <a:latin typeface="Corbel" pitchFamily="34" charset="0"/>
              </a:rPr>
              <a:t>er tilhængere af udviklingsbistand, er det ikke overraskende, at segmentet i høj grad også selv er med til at støtte/bidrage til udviklingslandene. Dette sker f.eks. ved at give penge, når der er husstandsindsamling eller ved donation af tøj og andre genstande til indsamlinger eller genbrugsbutikker (som støtter udviklingslande). På tværs af segmenter er disse to typer af støtte/bidrag de mest udbredte. Segmentet skiller sig ud fra gennemsnittet ved i højere grad også at give penge ved f.eks. </a:t>
            </a:r>
            <a:r>
              <a:rPr lang="da-DK" sz="1200" dirty="0" err="1" smtClean="0">
                <a:latin typeface="Corbel" pitchFamily="34" charset="0"/>
              </a:rPr>
              <a:t>TV-shows</a:t>
            </a:r>
            <a:r>
              <a:rPr lang="da-DK" sz="1200" dirty="0" smtClean="0">
                <a:latin typeface="Corbel" pitchFamily="34" charset="0"/>
              </a:rPr>
              <a:t> (30 % mod 24 % for hele befolkningen).</a:t>
            </a:r>
            <a:endParaRPr lang="da-DK" sz="1200" dirty="0">
              <a:latin typeface="Corbel" pitchFamily="34" charset="0"/>
            </a:endParaRPr>
          </a:p>
          <a:p>
            <a:pPr algn="just"/>
            <a:endParaRPr lang="da-DK" sz="1200" dirty="0">
              <a:latin typeface="Corbel" pitchFamily="34" charset="0"/>
            </a:endParaRPr>
          </a:p>
          <a:p>
            <a:pPr algn="just"/>
            <a:endParaRPr lang="da-DK" sz="1200" dirty="0">
              <a:latin typeface="Corbel" pitchFamily="34" charset="0"/>
            </a:endParaRPr>
          </a:p>
          <a:p>
            <a:pPr algn="just"/>
            <a:endParaRPr lang="da-DK" sz="1200" dirty="0">
              <a:latin typeface="Corbel" pitchFamily="34" charset="0"/>
            </a:endParaRPr>
          </a:p>
          <a:p>
            <a:pPr algn="just"/>
            <a:endParaRPr lang="da-DK" sz="1200" dirty="0" err="1">
              <a:latin typeface="Corbel" pitchFamily="34" charset="0"/>
            </a:endParaRPr>
          </a:p>
        </p:txBody>
      </p:sp>
      <p:sp>
        <p:nvSpPr>
          <p:cNvPr id="2" name="Titel 1"/>
          <p:cNvSpPr>
            <a:spLocks noGrp="1"/>
          </p:cNvSpPr>
          <p:nvPr>
            <p:ph type="title"/>
          </p:nvPr>
        </p:nvSpPr>
        <p:spPr>
          <a:xfrm>
            <a:off x="240426" y="288001"/>
            <a:ext cx="6473590" cy="333078"/>
          </a:xfrm>
        </p:spPr>
        <p:txBody>
          <a:bodyPr/>
          <a:lstStyle/>
          <a:p>
            <a:r>
              <a:rPr lang="da-DK" sz="1800" dirty="0" smtClean="0">
                <a:solidFill>
                  <a:schemeClr val="tx1"/>
                </a:solidFill>
              </a:rPr>
              <a:t>Segmentprofil – </a:t>
            </a:r>
            <a:r>
              <a:rPr lang="da-DK" sz="1800" b="1" i="1" dirty="0" smtClean="0">
                <a:solidFill>
                  <a:schemeClr val="tx1"/>
                </a:solidFill>
              </a:rPr>
              <a:t>De positive</a:t>
            </a:r>
            <a:endParaRPr lang="da-DK" sz="1800" b="1" i="1" dirty="0">
              <a:solidFill>
                <a:schemeClr val="tx1"/>
              </a:solidFill>
            </a:endParaRPr>
          </a:p>
        </p:txBody>
      </p:sp>
      <p:pic>
        <p:nvPicPr>
          <p:cNvPr id="4" name="Billede 3"/>
          <p:cNvPicPr>
            <a:picLocks noChangeAspect="1" noChangeArrowheads="1"/>
          </p:cNvPicPr>
          <p:nvPr>
            <p:extLst>
              <p:ext uri="{D42A27DB-BD31-4B8C-83A1-F6EECF244321}">
                <p14:modId xmlns:p14="http://schemas.microsoft.com/office/powerpoint/2010/main" val="2125381895"/>
              </p:ext>
            </p:extLst>
          </p:nvPr>
        </p:nvPicPr>
        <p:blipFill>
          <a:blip r:embed="rId2"/>
          <a:srcRect/>
          <a:stretch>
            <a:fillRect/>
          </a:stretch>
        </p:blipFill>
        <p:spPr bwMode="auto">
          <a:xfrm>
            <a:off x="501651" y="5486474"/>
            <a:ext cx="5999164" cy="3282950"/>
          </a:xfrm>
          <a:prstGeom prst="rect">
            <a:avLst/>
          </a:prstGeom>
          <a:noFill/>
          <a:extLst>
            <a:ext uri="{909E8E84-426E-40DD-AFC4-6F175D3DCCD1}">
              <a14:hiddenFill xmlns:a14="http://schemas.microsoft.com/office/drawing/2010/main">
                <a:solidFill>
                  <a:srgbClr val="FFFFFF"/>
                </a:solidFill>
              </a14:hiddenFill>
            </a:ext>
          </a:extLst>
        </p:spPr>
      </p:pic>
      <p:sp>
        <p:nvSpPr>
          <p:cNvPr id="14" name="Titel 1"/>
          <p:cNvSpPr txBox="1">
            <a:spLocks/>
          </p:cNvSpPr>
          <p:nvPr/>
        </p:nvSpPr>
        <p:spPr>
          <a:xfrm>
            <a:off x="240427" y="4982474"/>
            <a:ext cx="6579474" cy="333078"/>
          </a:xfrm>
          <a:prstGeom prst="rect">
            <a:avLst/>
          </a:prstGeom>
        </p:spPr>
        <p:txBody>
          <a:bodyPr lIns="103155" tIns="51577" rIns="103155" bIns="51577"/>
          <a:lstStyle/>
          <a:p>
            <a:pPr lvl="0">
              <a:defRPr/>
            </a:pPr>
            <a:r>
              <a:rPr lang="da-DK" sz="1400" dirty="0" smtClean="0">
                <a:latin typeface="Corbel" pitchFamily="34" charset="0"/>
              </a:rPr>
              <a:t>Figur 34: </a:t>
            </a:r>
            <a:r>
              <a:rPr lang="da-DK" sz="1400" dirty="0" smtClean="0">
                <a:latin typeface="Corbel" pitchFamily="34" charset="0"/>
                <a:ea typeface="+mj-ea"/>
                <a:cs typeface="+mj-cs"/>
              </a:rPr>
              <a:t>Demografi</a:t>
            </a:r>
            <a:endParaRPr lang="da-DK" sz="1400" dirty="0">
              <a:latin typeface="Corbel" pitchFamily="34" charset="0"/>
              <a:ea typeface="+mj-ea"/>
              <a:cs typeface="+mj-cs"/>
            </a:endParaRPr>
          </a:p>
        </p:txBody>
      </p:sp>
      <p:sp>
        <p:nvSpPr>
          <p:cNvPr id="11" name="Tekstboks 10"/>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3 – Segmenter</a:t>
            </a:r>
            <a:endParaRPr lang="da-DK" sz="1100" dirty="0">
              <a:latin typeface="Corbel" pitchFamily="34" charset="0"/>
            </a:endParaRPr>
          </a:p>
        </p:txBody>
      </p:sp>
      <p:cxnSp>
        <p:nvCxnSpPr>
          <p:cNvPr id="7" name="Lige forbindelse 6"/>
          <p:cNvCxnSpPr/>
          <p:nvPr/>
        </p:nvCxnSpPr>
        <p:spPr>
          <a:xfrm>
            <a:off x="332658" y="4664962"/>
            <a:ext cx="6047953" cy="0"/>
          </a:xfrm>
          <a:prstGeom prst="line">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1528097"/>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0427" y="288001"/>
            <a:ext cx="6473591" cy="333078"/>
          </a:xfrm>
        </p:spPr>
        <p:txBody>
          <a:bodyPr/>
          <a:lstStyle/>
          <a:p>
            <a:r>
              <a:rPr lang="da-DK" sz="1800" dirty="0" smtClean="0">
                <a:solidFill>
                  <a:schemeClr val="tx1"/>
                </a:solidFill>
              </a:rPr>
              <a:t>Segmentprofil – </a:t>
            </a:r>
            <a:r>
              <a:rPr lang="da-DK" sz="1800" b="1" i="1" dirty="0" smtClean="0">
                <a:solidFill>
                  <a:schemeClr val="tx1"/>
                </a:solidFill>
              </a:rPr>
              <a:t>De positive</a:t>
            </a:r>
            <a:endParaRPr lang="da-DK" sz="1800" b="1" i="1" dirty="0">
              <a:solidFill>
                <a:schemeClr val="tx1"/>
              </a:solidFill>
            </a:endParaRPr>
          </a:p>
        </p:txBody>
      </p:sp>
      <p:sp>
        <p:nvSpPr>
          <p:cNvPr id="11" name="Titel 1"/>
          <p:cNvSpPr txBox="1">
            <a:spLocks/>
          </p:cNvSpPr>
          <p:nvPr/>
        </p:nvSpPr>
        <p:spPr>
          <a:xfrm>
            <a:off x="240427" y="921601"/>
            <a:ext cx="6579474" cy="333078"/>
          </a:xfrm>
          <a:prstGeom prst="rect">
            <a:avLst/>
          </a:prstGeom>
        </p:spPr>
        <p:txBody>
          <a:bodyPr lIns="103155" tIns="51577" rIns="103155" bIns="51577"/>
          <a:lstStyle/>
          <a:p>
            <a:pPr lvl="0">
              <a:defRPr/>
            </a:pPr>
            <a:r>
              <a:rPr lang="da-DK" sz="1400" dirty="0" smtClean="0">
                <a:latin typeface="Corbel" pitchFamily="34" charset="0"/>
              </a:rPr>
              <a:t>Figur 35: </a:t>
            </a:r>
            <a:r>
              <a:rPr lang="da-DK" sz="1400" dirty="0" smtClean="0">
                <a:latin typeface="Corbel" pitchFamily="34" charset="0"/>
                <a:ea typeface="+mj-ea"/>
                <a:cs typeface="+mj-cs"/>
              </a:rPr>
              <a:t>Holdninger til udviklingsbistand (Top2)</a:t>
            </a:r>
            <a:endParaRPr lang="da-DK" sz="1400" dirty="0">
              <a:latin typeface="Corbel" pitchFamily="34" charset="0"/>
              <a:ea typeface="+mj-ea"/>
              <a:cs typeface="+mj-cs"/>
            </a:endParaRPr>
          </a:p>
        </p:txBody>
      </p:sp>
      <p:sp>
        <p:nvSpPr>
          <p:cNvPr id="7" name="Tekstboks 6"/>
          <p:cNvSpPr txBox="1"/>
          <p:nvPr/>
        </p:nvSpPr>
        <p:spPr>
          <a:xfrm>
            <a:off x="333376" y="7275113"/>
            <a:ext cx="6192000" cy="1769709"/>
          </a:xfrm>
          <a:prstGeom prst="rect">
            <a:avLst/>
          </a:prstGeom>
          <a:noFill/>
        </p:spPr>
        <p:txBody>
          <a:bodyPr wrap="square" lIns="91433" tIns="45717" rIns="91433" bIns="45717" rtlCol="0">
            <a:spAutoFit/>
          </a:bodyPr>
          <a:lstStyle/>
          <a:p>
            <a:r>
              <a:rPr lang="da-DK" sz="1000" i="1" dirty="0" smtClean="0">
                <a:latin typeface="Corbel" pitchFamily="34" charset="0"/>
              </a:rPr>
              <a:t>Kilde:</a:t>
            </a:r>
          </a:p>
          <a:p>
            <a:r>
              <a:rPr lang="da-DK" sz="1000" i="1" dirty="0" smtClean="0">
                <a:latin typeface="Corbel" pitchFamily="34" charset="0"/>
              </a:rPr>
              <a:t>Q2. </a:t>
            </a:r>
            <a:r>
              <a:rPr lang="da-DK" sz="1000" i="1" dirty="0">
                <a:latin typeface="Corbel" pitchFamily="34" charset="0"/>
              </a:rPr>
              <a:t>I hvilken grad synes du, det er interessant at høre om udviklingsbistand og forholdene i udviklingslandene?</a:t>
            </a:r>
          </a:p>
          <a:p>
            <a:r>
              <a:rPr lang="da-DK" sz="1000" i="1" dirty="0">
                <a:latin typeface="Corbel" pitchFamily="34" charset="0"/>
              </a:rPr>
              <a:t>Top2 er her den samlede andel, der svarer ”i høj grad” og ”i meget høj grad”</a:t>
            </a:r>
          </a:p>
          <a:p>
            <a:endParaRPr lang="da-DK" sz="1000" i="1" dirty="0">
              <a:latin typeface="Corbel" pitchFamily="34" charset="0"/>
            </a:endParaRPr>
          </a:p>
          <a:p>
            <a:r>
              <a:rPr lang="da-DK" sz="1000" i="1" dirty="0" smtClean="0">
                <a:latin typeface="Corbel" pitchFamily="34" charset="0"/>
              </a:rPr>
              <a:t>Q18. </a:t>
            </a:r>
            <a:r>
              <a:rPr lang="da-DK" sz="1000" i="1" dirty="0">
                <a:latin typeface="Corbel" pitchFamily="34" charset="0"/>
              </a:rPr>
              <a:t>I hvilken grad mener du, at udviklingsbistanden hjælper? </a:t>
            </a:r>
          </a:p>
          <a:p>
            <a:r>
              <a:rPr lang="da-DK" sz="1000" i="1" dirty="0">
                <a:latin typeface="Corbel" pitchFamily="34" charset="0"/>
              </a:rPr>
              <a:t>Top2 er her den samlede andel, der svarer ”i nogen grad” og ”i høj grad”</a:t>
            </a:r>
          </a:p>
          <a:p>
            <a:endParaRPr lang="da-DK" sz="1000" i="1" dirty="0" smtClean="0">
              <a:latin typeface="Corbel" pitchFamily="34" charset="0"/>
            </a:endParaRPr>
          </a:p>
          <a:p>
            <a:r>
              <a:rPr lang="da-DK" sz="1000" i="1" dirty="0" smtClean="0">
                <a:latin typeface="Corbel" pitchFamily="34" charset="0"/>
              </a:rPr>
              <a:t>**Kilde</a:t>
            </a:r>
          </a:p>
          <a:p>
            <a:r>
              <a:rPr lang="da-DK" sz="1000" i="1" dirty="0" smtClean="0">
                <a:latin typeface="Corbel" pitchFamily="34" charset="0"/>
              </a:rPr>
              <a:t>Q19. I det følgende nævnes en række udsagn om forskellige holdninger til udviklingsbistand – og hvilken betydning, den har. For hvert udsagn bedes du angive, hvor enig eller uenig du er i det pågældende udsagn</a:t>
            </a:r>
          </a:p>
          <a:p>
            <a:r>
              <a:rPr lang="da-DK" sz="1000" i="1" dirty="0" smtClean="0">
                <a:latin typeface="Corbel" pitchFamily="34" charset="0"/>
              </a:rPr>
              <a:t>Top2 er her den samlede andel, der svarer ”enig” eller ”helt enig”</a:t>
            </a:r>
          </a:p>
        </p:txBody>
      </p:sp>
      <p:pic>
        <p:nvPicPr>
          <p:cNvPr id="4" name="Billede 3"/>
          <p:cNvPicPr>
            <a:picLocks noChangeAspect="1" noChangeArrowheads="1"/>
          </p:cNvPicPr>
          <p:nvPr>
            <p:extLst>
              <p:ext uri="{D42A27DB-BD31-4B8C-83A1-F6EECF244321}">
                <p14:modId xmlns:p14="http://schemas.microsoft.com/office/powerpoint/2010/main" val="1813664307"/>
              </p:ext>
            </p:extLst>
          </p:nvPr>
        </p:nvPicPr>
        <p:blipFill>
          <a:blip r:embed="rId2"/>
          <a:srcRect/>
          <a:stretch>
            <a:fillRect/>
          </a:stretch>
        </p:blipFill>
        <p:spPr bwMode="auto">
          <a:xfrm>
            <a:off x="96838" y="1558925"/>
            <a:ext cx="6665912" cy="4919663"/>
          </a:xfrm>
          <a:prstGeom prst="rect">
            <a:avLst/>
          </a:prstGeom>
          <a:noFill/>
          <a:extLst>
            <a:ext uri="{909E8E84-426E-40DD-AFC4-6F175D3DCCD1}">
              <a14:hiddenFill xmlns:a14="http://schemas.microsoft.com/office/drawing/2010/main">
                <a:solidFill>
                  <a:srgbClr val="FFFFFF"/>
                </a:solidFill>
              </a14:hiddenFill>
            </a:ext>
          </a:extLst>
        </p:spPr>
      </p:pic>
      <p:sp>
        <p:nvSpPr>
          <p:cNvPr id="6" name="Tekstboks 5"/>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3 – Segmenter</a:t>
            </a:r>
            <a:endParaRPr lang="da-DK" sz="1100" dirty="0">
              <a:latin typeface="Corbel" pitchFamily="34" charset="0"/>
            </a:endParaRPr>
          </a:p>
        </p:txBody>
      </p:sp>
    </p:spTree>
    <p:extLst>
      <p:ext uri="{BB962C8B-B14F-4D97-AF65-F5344CB8AC3E}">
        <p14:creationId xmlns:p14="http://schemas.microsoft.com/office/powerpoint/2010/main" val="1456193406"/>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0426" y="288001"/>
            <a:ext cx="6473590" cy="333078"/>
          </a:xfrm>
        </p:spPr>
        <p:txBody>
          <a:bodyPr/>
          <a:lstStyle/>
          <a:p>
            <a:r>
              <a:rPr lang="da-DK" sz="1800" dirty="0" smtClean="0">
                <a:solidFill>
                  <a:schemeClr val="tx1"/>
                </a:solidFill>
              </a:rPr>
              <a:t>Segmentprofil – </a:t>
            </a:r>
            <a:r>
              <a:rPr lang="da-DK" sz="1800" b="1" i="1" dirty="0" smtClean="0">
                <a:solidFill>
                  <a:schemeClr val="tx1"/>
                </a:solidFill>
              </a:rPr>
              <a:t>De positive</a:t>
            </a:r>
            <a:endParaRPr lang="da-DK" sz="1800" b="1" i="1" dirty="0">
              <a:solidFill>
                <a:schemeClr val="tx1"/>
              </a:solidFill>
            </a:endParaRPr>
          </a:p>
        </p:txBody>
      </p:sp>
      <p:sp>
        <p:nvSpPr>
          <p:cNvPr id="11" name="Titel 1"/>
          <p:cNvSpPr txBox="1">
            <a:spLocks/>
          </p:cNvSpPr>
          <p:nvPr/>
        </p:nvSpPr>
        <p:spPr>
          <a:xfrm>
            <a:off x="240427" y="921601"/>
            <a:ext cx="6579474" cy="333078"/>
          </a:xfrm>
          <a:prstGeom prst="rect">
            <a:avLst/>
          </a:prstGeom>
        </p:spPr>
        <p:txBody>
          <a:bodyPr lIns="103155" tIns="51577" rIns="103155" bIns="51577"/>
          <a:lstStyle/>
          <a:p>
            <a:pPr lvl="0">
              <a:defRPr/>
            </a:pPr>
            <a:r>
              <a:rPr lang="da-DK" sz="1400" dirty="0" smtClean="0">
                <a:latin typeface="Corbel" pitchFamily="34" charset="0"/>
              </a:rPr>
              <a:t>Figur 36: </a:t>
            </a:r>
            <a:r>
              <a:rPr lang="da-DK" sz="1400" dirty="0" smtClean="0">
                <a:latin typeface="Corbel" pitchFamily="34" charset="0"/>
                <a:ea typeface="+mj-ea"/>
                <a:cs typeface="+mj-cs"/>
              </a:rPr>
              <a:t>Medievaner</a:t>
            </a:r>
            <a:endParaRPr lang="da-DK" sz="1400" dirty="0">
              <a:latin typeface="Corbel" pitchFamily="34" charset="0"/>
              <a:ea typeface="+mj-ea"/>
              <a:cs typeface="+mj-cs"/>
            </a:endParaRPr>
          </a:p>
        </p:txBody>
      </p:sp>
      <p:sp>
        <p:nvSpPr>
          <p:cNvPr id="7" name="Tekstboks 6"/>
          <p:cNvSpPr txBox="1"/>
          <p:nvPr/>
        </p:nvSpPr>
        <p:spPr>
          <a:xfrm>
            <a:off x="333376" y="7866916"/>
            <a:ext cx="6192000" cy="861768"/>
          </a:xfrm>
          <a:prstGeom prst="rect">
            <a:avLst/>
          </a:prstGeom>
          <a:noFill/>
        </p:spPr>
        <p:txBody>
          <a:bodyPr wrap="square" lIns="91433" tIns="45717" rIns="91433" bIns="45717" rtlCol="0">
            <a:spAutoFit/>
          </a:bodyPr>
          <a:lstStyle/>
          <a:p>
            <a:r>
              <a:rPr lang="da-DK" sz="1000" i="1" dirty="0" smtClean="0">
                <a:latin typeface="Corbel" pitchFamily="34" charset="0"/>
              </a:rPr>
              <a:t>Kilde:</a:t>
            </a:r>
          </a:p>
          <a:p>
            <a:r>
              <a:rPr lang="da-DK" sz="1000" i="1" dirty="0" smtClean="0">
                <a:latin typeface="Corbel" pitchFamily="34" charset="0"/>
              </a:rPr>
              <a:t>Q22. Hvor får du generelt ny viden fra? Her menes generelt - dvs. ikke kun om udviklingsbistand (Du må gerne markere flere svarmuligheder). </a:t>
            </a:r>
          </a:p>
          <a:p>
            <a:r>
              <a:rPr lang="da-DK" sz="1000" i="1" dirty="0" smtClean="0">
                <a:latin typeface="Corbel" pitchFamily="34" charset="0"/>
              </a:rPr>
              <a:t>Q23. Hvorfra får du i hverdagen viden om udviklingsbistand og forhold i udviklingslandene? (Du må gerne markere flere svarmuligheder)</a:t>
            </a:r>
          </a:p>
        </p:txBody>
      </p:sp>
      <p:pic>
        <p:nvPicPr>
          <p:cNvPr id="3" name="Billede 2"/>
          <p:cNvPicPr>
            <a:picLocks noChangeAspect="1" noChangeArrowheads="1"/>
          </p:cNvPicPr>
          <p:nvPr>
            <p:extLst>
              <p:ext uri="{D42A27DB-BD31-4B8C-83A1-F6EECF244321}">
                <p14:modId xmlns:p14="http://schemas.microsoft.com/office/powerpoint/2010/main" val="2024894876"/>
              </p:ext>
            </p:extLst>
          </p:nvPr>
        </p:nvPicPr>
        <p:blipFill>
          <a:blip r:embed="rId2"/>
          <a:srcRect/>
          <a:stretch>
            <a:fillRect/>
          </a:stretch>
        </p:blipFill>
        <p:spPr bwMode="auto">
          <a:xfrm>
            <a:off x="241300" y="1425600"/>
            <a:ext cx="6376988" cy="5578476"/>
          </a:xfrm>
          <a:prstGeom prst="rect">
            <a:avLst/>
          </a:prstGeom>
          <a:noFill/>
          <a:extLst>
            <a:ext uri="{909E8E84-426E-40DD-AFC4-6F175D3DCCD1}">
              <a14:hiddenFill xmlns:a14="http://schemas.microsoft.com/office/drawing/2010/main">
                <a:solidFill>
                  <a:srgbClr val="FFFFFF"/>
                </a:solidFill>
              </a14:hiddenFill>
            </a:ext>
          </a:extLst>
        </p:spPr>
      </p:pic>
      <p:sp>
        <p:nvSpPr>
          <p:cNvPr id="6" name="Tekstboks 5"/>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3 – Segmenter</a:t>
            </a:r>
            <a:endParaRPr lang="da-DK" sz="1100" dirty="0">
              <a:latin typeface="Corbel" pitchFamily="34" charset="0"/>
            </a:endParaRPr>
          </a:p>
        </p:txBody>
      </p:sp>
    </p:spTree>
    <p:extLst>
      <p:ext uri="{BB962C8B-B14F-4D97-AF65-F5344CB8AC3E}">
        <p14:creationId xmlns:p14="http://schemas.microsoft.com/office/powerpoint/2010/main" val="3485493300"/>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0426" y="288001"/>
            <a:ext cx="6473590" cy="333078"/>
          </a:xfrm>
        </p:spPr>
        <p:txBody>
          <a:bodyPr/>
          <a:lstStyle/>
          <a:p>
            <a:r>
              <a:rPr lang="da-DK" sz="1800" dirty="0" smtClean="0">
                <a:solidFill>
                  <a:schemeClr val="tx1"/>
                </a:solidFill>
              </a:rPr>
              <a:t>Segmentprofil – </a:t>
            </a:r>
            <a:r>
              <a:rPr lang="da-DK" sz="1800" b="1" i="1" dirty="0" smtClean="0">
                <a:solidFill>
                  <a:schemeClr val="tx1"/>
                </a:solidFill>
              </a:rPr>
              <a:t>De positive</a:t>
            </a:r>
            <a:endParaRPr lang="da-DK" sz="1800" b="1" i="1" dirty="0">
              <a:solidFill>
                <a:schemeClr val="tx1"/>
              </a:solidFill>
            </a:endParaRPr>
          </a:p>
        </p:txBody>
      </p:sp>
      <p:sp>
        <p:nvSpPr>
          <p:cNvPr id="7" name="Tekstboks 6"/>
          <p:cNvSpPr txBox="1"/>
          <p:nvPr/>
        </p:nvSpPr>
        <p:spPr>
          <a:xfrm>
            <a:off x="348643" y="8033502"/>
            <a:ext cx="6192000" cy="553992"/>
          </a:xfrm>
          <a:prstGeom prst="rect">
            <a:avLst/>
          </a:prstGeom>
          <a:noFill/>
        </p:spPr>
        <p:txBody>
          <a:bodyPr wrap="square" lIns="91433" tIns="45717" rIns="91433" bIns="45717" rtlCol="0">
            <a:spAutoFit/>
          </a:bodyPr>
          <a:lstStyle/>
          <a:p>
            <a:r>
              <a:rPr lang="da-DK" sz="1000" i="1" dirty="0" smtClean="0">
                <a:latin typeface="Corbel" pitchFamily="34" charset="0"/>
              </a:rPr>
              <a:t>Kilde:</a:t>
            </a:r>
          </a:p>
          <a:p>
            <a:r>
              <a:rPr lang="da-DK" sz="1000" i="1" dirty="0" smtClean="0">
                <a:latin typeface="Corbel" pitchFamily="34" charset="0"/>
              </a:rPr>
              <a:t>Q28. Udover den bistand, der gives via skatten, har du som borger også mulighed for selv at deltage og bidrage med støtte til udviklingslande. Støtter eller deltager du i en eller flere af de viste muligheder?</a:t>
            </a:r>
          </a:p>
        </p:txBody>
      </p:sp>
      <p:sp>
        <p:nvSpPr>
          <p:cNvPr id="8" name="Titel 1"/>
          <p:cNvSpPr txBox="1">
            <a:spLocks/>
          </p:cNvSpPr>
          <p:nvPr/>
        </p:nvSpPr>
        <p:spPr>
          <a:xfrm>
            <a:off x="231860" y="928762"/>
            <a:ext cx="6579474" cy="333078"/>
          </a:xfrm>
          <a:prstGeom prst="rect">
            <a:avLst/>
          </a:prstGeom>
        </p:spPr>
        <p:txBody>
          <a:bodyPr lIns="103155" tIns="51577" rIns="103155" bIns="51577"/>
          <a:lstStyle/>
          <a:p>
            <a:pPr lvl="0">
              <a:defRPr/>
            </a:pPr>
            <a:r>
              <a:rPr lang="da-DK" sz="1400" smtClean="0">
                <a:latin typeface="Corbel" pitchFamily="34" charset="0"/>
              </a:rPr>
              <a:t>Figur 37</a:t>
            </a:r>
            <a:r>
              <a:rPr lang="da-DK" sz="1400" dirty="0" smtClean="0">
                <a:latin typeface="Corbel" pitchFamily="34" charset="0"/>
              </a:rPr>
              <a:t>: </a:t>
            </a:r>
            <a:r>
              <a:rPr lang="da-DK" sz="1400" dirty="0" smtClean="0">
                <a:latin typeface="Corbel" pitchFamily="34" charset="0"/>
                <a:ea typeface="+mj-ea"/>
                <a:cs typeface="+mj-cs"/>
              </a:rPr>
              <a:t>Segmentets bidrag/støtte til udviklingslande</a:t>
            </a:r>
            <a:endParaRPr lang="da-DK" sz="1400" dirty="0">
              <a:latin typeface="Corbel" pitchFamily="34" charset="0"/>
              <a:ea typeface="+mj-ea"/>
              <a:cs typeface="+mj-cs"/>
            </a:endParaRPr>
          </a:p>
        </p:txBody>
      </p:sp>
      <p:pic>
        <p:nvPicPr>
          <p:cNvPr id="3" name="Billede 2"/>
          <p:cNvPicPr>
            <a:picLocks noChangeAspect="1" noChangeArrowheads="1"/>
          </p:cNvPicPr>
          <p:nvPr>
            <p:extLst>
              <p:ext uri="{D42A27DB-BD31-4B8C-83A1-F6EECF244321}">
                <p14:modId xmlns:p14="http://schemas.microsoft.com/office/powerpoint/2010/main" val="197528238"/>
              </p:ext>
            </p:extLst>
          </p:nvPr>
        </p:nvPicPr>
        <p:blipFill>
          <a:blip r:embed="rId2"/>
          <a:srcRect/>
          <a:stretch>
            <a:fillRect/>
          </a:stretch>
        </p:blipFill>
        <p:spPr bwMode="auto">
          <a:xfrm>
            <a:off x="255934" y="1432763"/>
            <a:ext cx="6376987" cy="2112963"/>
          </a:xfrm>
          <a:prstGeom prst="rect">
            <a:avLst/>
          </a:prstGeom>
          <a:noFill/>
          <a:extLst>
            <a:ext uri="{909E8E84-426E-40DD-AFC4-6F175D3DCCD1}">
              <a14:hiddenFill xmlns:a14="http://schemas.microsoft.com/office/drawing/2010/main">
                <a:solidFill>
                  <a:srgbClr val="FFFFFF"/>
                </a:solidFill>
              </a14:hiddenFill>
            </a:ext>
          </a:extLst>
        </p:spPr>
      </p:pic>
      <p:sp>
        <p:nvSpPr>
          <p:cNvPr id="9" name="Tekstboks 8"/>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3 – Segmenter</a:t>
            </a:r>
            <a:endParaRPr lang="da-DK" sz="1100" dirty="0">
              <a:latin typeface="Corbel" pitchFamily="34" charset="0"/>
            </a:endParaRPr>
          </a:p>
        </p:txBody>
      </p:sp>
    </p:spTree>
    <p:extLst>
      <p:ext uri="{BB962C8B-B14F-4D97-AF65-F5344CB8AC3E}">
        <p14:creationId xmlns:p14="http://schemas.microsoft.com/office/powerpoint/2010/main" val="2608684062"/>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543" y="370801"/>
            <a:ext cx="6579474" cy="333078"/>
          </a:xfrm>
        </p:spPr>
        <p:txBody>
          <a:bodyPr/>
          <a:lstStyle/>
          <a:p>
            <a:r>
              <a:rPr lang="da-DK" sz="1800" dirty="0" smtClean="0">
                <a:solidFill>
                  <a:schemeClr val="tx1"/>
                </a:solidFill>
              </a:rPr>
              <a:t>Segmentprofiler</a:t>
            </a:r>
            <a:endParaRPr lang="da-DK" sz="1800" dirty="0">
              <a:solidFill>
                <a:schemeClr val="tx1"/>
              </a:solidFill>
            </a:endParaRPr>
          </a:p>
        </p:txBody>
      </p:sp>
      <p:sp>
        <p:nvSpPr>
          <p:cNvPr id="31" name="Titel 1"/>
          <p:cNvSpPr txBox="1">
            <a:spLocks/>
          </p:cNvSpPr>
          <p:nvPr/>
        </p:nvSpPr>
        <p:spPr>
          <a:xfrm>
            <a:off x="332656" y="8985448"/>
            <a:ext cx="6579474" cy="250246"/>
          </a:xfrm>
          <a:prstGeom prst="rect">
            <a:avLst/>
          </a:prstGeom>
        </p:spPr>
        <p:txBody>
          <a:bodyPr lIns="103155" tIns="51577" rIns="103155" bIns="51577"/>
          <a:lstStyle/>
          <a:p>
            <a:pPr>
              <a:defRPr/>
            </a:pPr>
            <a:r>
              <a:rPr lang="da-DK" sz="1000" i="1" dirty="0">
                <a:solidFill>
                  <a:schemeClr val="tx1">
                    <a:lumMod val="65000"/>
                    <a:lumOff val="35000"/>
                  </a:schemeClr>
                </a:solidFill>
                <a:latin typeface="Corbel" pitchFamily="34" charset="0"/>
              </a:rPr>
              <a:t>I 2014 udgjorde segmentet </a:t>
            </a:r>
            <a:r>
              <a:rPr lang="da-DK" sz="1000" i="1" dirty="0" smtClean="0">
                <a:solidFill>
                  <a:schemeClr val="tx1">
                    <a:lumMod val="65000"/>
                    <a:lumOff val="35000"/>
                  </a:schemeClr>
                </a:solidFill>
                <a:latin typeface="Corbel" pitchFamily="34" charset="0"/>
              </a:rPr>
              <a:t>10 </a:t>
            </a:r>
            <a:r>
              <a:rPr lang="da-DK" sz="1000" i="1" dirty="0">
                <a:solidFill>
                  <a:schemeClr val="tx1">
                    <a:lumMod val="65000"/>
                    <a:lumOff val="35000"/>
                  </a:schemeClr>
                </a:solidFill>
                <a:latin typeface="Corbel" pitchFamily="34" charset="0"/>
              </a:rPr>
              <a:t>% af </a:t>
            </a:r>
            <a:r>
              <a:rPr lang="da-DK" sz="1000" i="1" dirty="0" smtClean="0">
                <a:solidFill>
                  <a:schemeClr val="tx1">
                    <a:lumMod val="65000"/>
                    <a:lumOff val="35000"/>
                  </a:schemeClr>
                </a:solidFill>
                <a:latin typeface="Corbel" pitchFamily="34" charset="0"/>
              </a:rPr>
              <a:t>befolkningen, </a:t>
            </a:r>
            <a:r>
              <a:rPr lang="da-DK" sz="1000" i="1" dirty="0">
                <a:solidFill>
                  <a:schemeClr val="tx1">
                    <a:lumMod val="65000"/>
                    <a:lumOff val="35000"/>
                  </a:schemeClr>
                </a:solidFill>
                <a:latin typeface="Corbel" pitchFamily="34" charset="0"/>
              </a:rPr>
              <a:t>og i 2013 var andelen </a:t>
            </a:r>
            <a:r>
              <a:rPr lang="da-DK" sz="1000" i="1" dirty="0" smtClean="0">
                <a:solidFill>
                  <a:schemeClr val="tx1">
                    <a:lumMod val="65000"/>
                    <a:lumOff val="35000"/>
                  </a:schemeClr>
                </a:solidFill>
                <a:latin typeface="Corbel" pitchFamily="34" charset="0"/>
              </a:rPr>
              <a:t>13 </a:t>
            </a:r>
            <a:r>
              <a:rPr lang="da-DK" sz="1000" i="1" dirty="0">
                <a:solidFill>
                  <a:schemeClr val="tx1">
                    <a:lumMod val="65000"/>
                    <a:lumOff val="35000"/>
                  </a:schemeClr>
                </a:solidFill>
                <a:latin typeface="Corbel" pitchFamily="34" charset="0"/>
              </a:rPr>
              <a:t>%.</a:t>
            </a:r>
            <a:endParaRPr lang="da-DK" sz="1000" i="1" dirty="0" smtClean="0">
              <a:solidFill>
                <a:schemeClr val="tx1">
                  <a:lumMod val="65000"/>
                  <a:lumOff val="35000"/>
                </a:schemeClr>
              </a:solidFill>
              <a:latin typeface="Corbel" pitchFamily="34" charset="0"/>
              <a:ea typeface="+mj-ea"/>
              <a:cs typeface="+mj-cs"/>
            </a:endParaRPr>
          </a:p>
          <a:p>
            <a:pPr>
              <a:defRPr/>
            </a:pPr>
            <a:r>
              <a:rPr lang="da-DK" sz="1000" i="1" dirty="0" smtClean="0">
                <a:solidFill>
                  <a:schemeClr val="tx1">
                    <a:lumMod val="65000"/>
                    <a:lumOff val="35000"/>
                  </a:schemeClr>
                </a:solidFill>
                <a:latin typeface="Corbel" pitchFamily="34" charset="0"/>
                <a:ea typeface="+mj-ea"/>
                <a:cs typeface="+mj-cs"/>
              </a:rPr>
              <a:t>*Kilde: segmentnøgle er lavet af UM og </a:t>
            </a:r>
            <a:r>
              <a:rPr lang="da-DK" sz="1000" i="1" dirty="0" err="1" smtClean="0">
                <a:solidFill>
                  <a:schemeClr val="tx1">
                    <a:lumMod val="65000"/>
                    <a:lumOff val="35000"/>
                  </a:schemeClr>
                </a:solidFill>
                <a:latin typeface="Corbel" pitchFamily="34" charset="0"/>
                <a:ea typeface="+mj-ea"/>
                <a:cs typeface="+mj-cs"/>
              </a:rPr>
              <a:t>Epinion</a:t>
            </a:r>
            <a:r>
              <a:rPr lang="da-DK" sz="1000" i="1" dirty="0" smtClean="0">
                <a:solidFill>
                  <a:schemeClr val="tx1">
                    <a:lumMod val="65000"/>
                    <a:lumOff val="35000"/>
                  </a:schemeClr>
                </a:solidFill>
                <a:latin typeface="Corbel" pitchFamily="34" charset="0"/>
                <a:ea typeface="+mj-ea"/>
                <a:cs typeface="+mj-cs"/>
              </a:rPr>
              <a:t> og anvendt i tidligere års undersøgelser.</a:t>
            </a:r>
            <a:endParaRPr lang="da-DK" sz="1000" i="1" dirty="0">
              <a:solidFill>
                <a:schemeClr val="tx1">
                  <a:lumMod val="65000"/>
                  <a:lumOff val="35000"/>
                </a:schemeClr>
              </a:solidFill>
              <a:latin typeface="Corbel" pitchFamily="34" charset="0"/>
              <a:ea typeface="+mj-ea"/>
              <a:cs typeface="+mj-cs"/>
            </a:endParaRPr>
          </a:p>
        </p:txBody>
      </p:sp>
      <p:sp>
        <p:nvSpPr>
          <p:cNvPr id="10" name="Tekstboks 9"/>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1 – Danskernes holdninger og kendskab til udviklingsbistand</a:t>
            </a:r>
            <a:endParaRPr lang="da-DK" sz="1100" dirty="0">
              <a:latin typeface="Corbel" pitchFamily="34" charset="0"/>
            </a:endParaRPr>
          </a:p>
        </p:txBody>
      </p:sp>
      <p:sp>
        <p:nvSpPr>
          <p:cNvPr id="14" name="Tekstboks 13"/>
          <p:cNvSpPr txBox="1"/>
          <p:nvPr/>
        </p:nvSpPr>
        <p:spPr>
          <a:xfrm>
            <a:off x="404664" y="4839762"/>
            <a:ext cx="6217200" cy="3970312"/>
          </a:xfrm>
          <a:prstGeom prst="rect">
            <a:avLst/>
          </a:prstGeom>
          <a:noFill/>
        </p:spPr>
        <p:txBody>
          <a:bodyPr wrap="square" lIns="91433" tIns="45717" rIns="91433" bIns="45717" rtlCol="0">
            <a:spAutoFit/>
          </a:bodyPr>
          <a:lstStyle/>
          <a:p>
            <a:pPr algn="just"/>
            <a:r>
              <a:rPr lang="da-DK" sz="1200" dirty="0">
                <a:latin typeface="Corbel" pitchFamily="34" charset="0"/>
              </a:rPr>
              <a:t>Segmentet </a:t>
            </a:r>
            <a:r>
              <a:rPr lang="da-DK" sz="1200" i="1" dirty="0" smtClean="0">
                <a:latin typeface="Corbel" pitchFamily="34" charset="0"/>
              </a:rPr>
              <a:t>De tillidsfulde </a:t>
            </a:r>
            <a:r>
              <a:rPr lang="da-DK" sz="1200" dirty="0">
                <a:latin typeface="Corbel" pitchFamily="34" charset="0"/>
              </a:rPr>
              <a:t>er kendetegnet ved, at det ikke synes, at det ved meget om </a:t>
            </a:r>
            <a:r>
              <a:rPr lang="da-DK" sz="1200" dirty="0" smtClean="0">
                <a:latin typeface="Corbel" pitchFamily="34" charset="0"/>
              </a:rPr>
              <a:t>udviklingsbistand </a:t>
            </a:r>
            <a:r>
              <a:rPr lang="da-DK" sz="1200" dirty="0">
                <a:latin typeface="Corbel" pitchFamily="34" charset="0"/>
              </a:rPr>
              <a:t>samtidig </a:t>
            </a:r>
            <a:r>
              <a:rPr lang="da-DK" sz="1200" dirty="0" smtClean="0">
                <a:latin typeface="Corbel" pitchFamily="34" charset="0"/>
              </a:rPr>
              <a:t>med, </a:t>
            </a:r>
            <a:r>
              <a:rPr lang="da-DK" sz="1200" dirty="0">
                <a:latin typeface="Corbel" pitchFamily="34" charset="0"/>
              </a:rPr>
              <a:t>at det er stærk tilhænger af udviklingsbistand.</a:t>
            </a:r>
          </a:p>
          <a:p>
            <a:pPr algn="just"/>
            <a:endParaRPr lang="da-DK" sz="1200" dirty="0">
              <a:latin typeface="Corbel" pitchFamily="34" charset="0"/>
            </a:endParaRPr>
          </a:p>
          <a:p>
            <a:pPr algn="just"/>
            <a:r>
              <a:rPr lang="da-DK" sz="1200" dirty="0">
                <a:latin typeface="Corbel" pitchFamily="34" charset="0"/>
              </a:rPr>
              <a:t>Fordelingen mellem kvinder og mænd i segmentet er rimelig balanceret med en lille overvægt af kvinder (</a:t>
            </a:r>
            <a:r>
              <a:rPr lang="da-DK" sz="1200" dirty="0" smtClean="0">
                <a:latin typeface="Corbel" pitchFamily="34" charset="0"/>
              </a:rPr>
              <a:t>54%). </a:t>
            </a:r>
            <a:r>
              <a:rPr lang="da-DK" sz="1200" dirty="0">
                <a:latin typeface="Corbel" pitchFamily="34" charset="0"/>
              </a:rPr>
              <a:t>Der er dog flere 56+ årige i dette segment, end tilfældet er i befolkningen generelt. Der er ligeledes en overrepræsentation i hovedstadsområdet, og segmentet har generelt set en længere uddannelse end gennemsnittet af den danske befolkning. Dette gælder både for korte/mellemlange </a:t>
            </a:r>
            <a:r>
              <a:rPr lang="da-DK" sz="1200" dirty="0" smtClean="0">
                <a:latin typeface="Corbel" pitchFamily="34" charset="0"/>
              </a:rPr>
              <a:t>uddannelser </a:t>
            </a:r>
            <a:r>
              <a:rPr lang="da-DK" sz="1200" dirty="0">
                <a:latin typeface="Corbel" pitchFamily="34" charset="0"/>
              </a:rPr>
              <a:t>men specielt for lange videregående uddannelser.</a:t>
            </a:r>
          </a:p>
          <a:p>
            <a:pPr algn="just"/>
            <a:endParaRPr lang="da-DK" sz="1200" dirty="0">
              <a:latin typeface="Corbel" pitchFamily="34" charset="0"/>
            </a:endParaRPr>
          </a:p>
          <a:p>
            <a:pPr algn="just"/>
            <a:r>
              <a:rPr lang="da-DK" sz="1200" dirty="0">
                <a:latin typeface="Corbel" pitchFamily="34" charset="0"/>
              </a:rPr>
              <a:t>De tillidsfulde er i høj grad tilhængere af udviklingsbistand, hvilket tydeligt afspejler sig i deres holdninger. Næsten alle personer i segmentet (94%) mener f.eks</a:t>
            </a:r>
            <a:r>
              <a:rPr lang="da-DK" sz="1200" dirty="0" smtClean="0">
                <a:latin typeface="Corbel" pitchFamily="34" charset="0"/>
              </a:rPr>
              <a:t>., </a:t>
            </a:r>
            <a:r>
              <a:rPr lang="da-DK" sz="1200" dirty="0">
                <a:latin typeface="Corbel" pitchFamily="34" charset="0"/>
              </a:rPr>
              <a:t>at vi har en moralsk forpligtelse til at hjælpe andre. I forlængelse af navnet på segmentet har det naturligvis stor tillid til, at udviklingsbistanden bliver anvendt til fornuftige formål, ligesom det har tillid til, at der bliver ført god kontrol med, at støtten anvendes korrekt.</a:t>
            </a:r>
          </a:p>
          <a:p>
            <a:pPr algn="just"/>
            <a:endParaRPr lang="da-DK" sz="1200" dirty="0">
              <a:latin typeface="Corbel" pitchFamily="34" charset="0"/>
            </a:endParaRPr>
          </a:p>
          <a:p>
            <a:pPr algn="just"/>
            <a:r>
              <a:rPr lang="da-DK" sz="1200" dirty="0">
                <a:latin typeface="Corbel" pitchFamily="34" charset="0"/>
              </a:rPr>
              <a:t>Segmentet har også en fast tro på, at udviklingsbistanden er med til at fremme </a:t>
            </a:r>
            <a:r>
              <a:rPr lang="da-DK" sz="1200" dirty="0" err="1" smtClean="0">
                <a:latin typeface="Corbel" pitchFamily="34" charset="0"/>
              </a:rPr>
              <a:t>menneske-rettighederne</a:t>
            </a:r>
            <a:r>
              <a:rPr lang="da-DK" sz="1200" dirty="0" smtClean="0">
                <a:latin typeface="Corbel" pitchFamily="34" charset="0"/>
              </a:rPr>
              <a:t> </a:t>
            </a:r>
            <a:r>
              <a:rPr lang="da-DK" sz="1200" dirty="0">
                <a:latin typeface="Corbel" pitchFamily="34" charset="0"/>
              </a:rPr>
              <a:t>og afskaffe fattigdom i verden. Omvendt er </a:t>
            </a:r>
            <a:r>
              <a:rPr lang="da-DK" sz="1200" i="1" dirty="0">
                <a:latin typeface="Corbel" pitchFamily="34" charset="0"/>
              </a:rPr>
              <a:t>De tillidsfulde </a:t>
            </a:r>
            <a:r>
              <a:rPr lang="da-DK" sz="1200" dirty="0">
                <a:latin typeface="Corbel" pitchFamily="34" charset="0"/>
              </a:rPr>
              <a:t>uenige eller meget uenige i, at problemerne i udviklingslandene er så store, at bistanden ikke nytter noget (2% enige mod 19% for hele befolkningen). I forlængelse af dette er segmentet ligeledes uenige i, at vi skal sikre velfærden i Danmark, før vi bruger penge på udviklingsbistand (8% enige mod </a:t>
            </a:r>
            <a:r>
              <a:rPr lang="da-DK" sz="1200" dirty="0" smtClean="0">
                <a:latin typeface="Corbel" pitchFamily="34" charset="0"/>
              </a:rPr>
              <a:t>40% </a:t>
            </a:r>
            <a:r>
              <a:rPr lang="da-DK" sz="1200" dirty="0">
                <a:latin typeface="Corbel" pitchFamily="34" charset="0"/>
              </a:rPr>
              <a:t>for hele befolkningen</a:t>
            </a:r>
            <a:r>
              <a:rPr lang="da-DK" sz="1200" dirty="0" smtClean="0">
                <a:latin typeface="Corbel" pitchFamily="34" charset="0"/>
              </a:rPr>
              <a:t>).</a:t>
            </a:r>
            <a:endParaRPr lang="da-DK" sz="1200" dirty="0">
              <a:latin typeface="Corbel" pitchFamily="34" charset="0"/>
            </a:endParaRPr>
          </a:p>
        </p:txBody>
      </p:sp>
      <p:sp>
        <p:nvSpPr>
          <p:cNvPr id="3" name="Rektangel 2"/>
          <p:cNvSpPr/>
          <p:nvPr/>
        </p:nvSpPr>
        <p:spPr>
          <a:xfrm>
            <a:off x="332656" y="776536"/>
            <a:ext cx="6381361" cy="576064"/>
          </a:xfrm>
          <a:prstGeom prst="rect">
            <a:avLst/>
          </a:prstGeom>
          <a:solidFill>
            <a:schemeClr val="accent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33" tIns="45717" rIns="91433" bIns="45717" rtlCol="0" anchor="ctr"/>
          <a:lstStyle/>
          <a:p>
            <a:pPr algn="ctr"/>
            <a:r>
              <a:rPr lang="da-DK" sz="1400" b="1" i="1" dirty="0">
                <a:latin typeface="Corbel" pitchFamily="34" charset="0"/>
              </a:rPr>
              <a:t>De tillidsfulde</a:t>
            </a:r>
          </a:p>
          <a:p>
            <a:pPr algn="ctr"/>
            <a:r>
              <a:rPr lang="da-DK" sz="1400" b="1" dirty="0">
                <a:latin typeface="Corbel" pitchFamily="34" charset="0"/>
              </a:rPr>
              <a:t>12 %</a:t>
            </a:r>
          </a:p>
        </p:txBody>
      </p:sp>
      <p:sp>
        <p:nvSpPr>
          <p:cNvPr id="20" name="Freeform 482"/>
          <p:cNvSpPr>
            <a:spLocks noEditPoints="1"/>
          </p:cNvSpPr>
          <p:nvPr/>
        </p:nvSpPr>
        <p:spPr bwMode="auto">
          <a:xfrm>
            <a:off x="347297" y="2771784"/>
            <a:ext cx="461819" cy="423484"/>
          </a:xfrm>
          <a:custGeom>
            <a:avLst/>
            <a:gdLst>
              <a:gd name="T0" fmla="*/ 64 w 64"/>
              <a:gd name="T1" fmla="*/ 30 h 56"/>
              <a:gd name="T2" fmla="*/ 35 w 64"/>
              <a:gd name="T3" fmla="*/ 22 h 56"/>
              <a:gd name="T4" fmla="*/ 36 w 64"/>
              <a:gd name="T5" fmla="*/ 18 h 56"/>
              <a:gd name="T6" fmla="*/ 36 w 64"/>
              <a:gd name="T7" fmla="*/ 10 h 56"/>
              <a:gd name="T8" fmla="*/ 0 w 64"/>
              <a:gd name="T9" fmla="*/ 10 h 56"/>
              <a:gd name="T10" fmla="*/ 0 w 64"/>
              <a:gd name="T11" fmla="*/ 18 h 56"/>
              <a:gd name="T12" fmla="*/ 0 w 64"/>
              <a:gd name="T13" fmla="*/ 26 h 56"/>
              <a:gd name="T14" fmla="*/ 0 w 64"/>
              <a:gd name="T15" fmla="*/ 34 h 56"/>
              <a:gd name="T16" fmla="*/ 0 w 64"/>
              <a:gd name="T17" fmla="*/ 42 h 56"/>
              <a:gd name="T18" fmla="*/ 29 w 64"/>
              <a:gd name="T19" fmla="*/ 50 h 56"/>
              <a:gd name="T20" fmla="*/ 64 w 64"/>
              <a:gd name="T21" fmla="*/ 46 h 56"/>
              <a:gd name="T22" fmla="*/ 64 w 64"/>
              <a:gd name="T23" fmla="*/ 38 h 56"/>
              <a:gd name="T24" fmla="*/ 18 w 64"/>
              <a:gd name="T25" fmla="*/ 4 h 56"/>
              <a:gd name="T26" fmla="*/ 18 w 64"/>
              <a:gd name="T27" fmla="*/ 16 h 56"/>
              <a:gd name="T28" fmla="*/ 18 w 64"/>
              <a:gd name="T29" fmla="*/ 4 h 56"/>
              <a:gd name="T30" fmla="*/ 28 w 64"/>
              <a:gd name="T31" fmla="*/ 46 h 56"/>
              <a:gd name="T32" fmla="*/ 4 w 64"/>
              <a:gd name="T33" fmla="*/ 42 h 56"/>
              <a:gd name="T34" fmla="*/ 18 w 64"/>
              <a:gd name="T35" fmla="*/ 44 h 56"/>
              <a:gd name="T36" fmla="*/ 29 w 64"/>
              <a:gd name="T37" fmla="*/ 42 h 56"/>
              <a:gd name="T38" fmla="*/ 28 w 64"/>
              <a:gd name="T39" fmla="*/ 38 h 56"/>
              <a:gd name="T40" fmla="*/ 18 w 64"/>
              <a:gd name="T41" fmla="*/ 40 h 56"/>
              <a:gd name="T42" fmla="*/ 5 w 64"/>
              <a:gd name="T43" fmla="*/ 33 h 56"/>
              <a:gd name="T44" fmla="*/ 29 w 64"/>
              <a:gd name="T45" fmla="*/ 34 h 56"/>
              <a:gd name="T46" fmla="*/ 28 w 64"/>
              <a:gd name="T47" fmla="*/ 38 h 56"/>
              <a:gd name="T48" fmla="*/ 28 w 64"/>
              <a:gd name="T49" fmla="*/ 30 h 56"/>
              <a:gd name="T50" fmla="*/ 4 w 64"/>
              <a:gd name="T51" fmla="*/ 26 h 56"/>
              <a:gd name="T52" fmla="*/ 18 w 64"/>
              <a:gd name="T53" fmla="*/ 28 h 56"/>
              <a:gd name="T54" fmla="*/ 28 w 64"/>
              <a:gd name="T55" fmla="*/ 30 h 56"/>
              <a:gd name="T56" fmla="*/ 4 w 64"/>
              <a:gd name="T57" fmla="*/ 18 h 56"/>
              <a:gd name="T58" fmla="*/ 18 w 64"/>
              <a:gd name="T59" fmla="*/ 20 h 56"/>
              <a:gd name="T60" fmla="*/ 32 w 64"/>
              <a:gd name="T61" fmla="*/ 18 h 56"/>
              <a:gd name="T62" fmla="*/ 46 w 64"/>
              <a:gd name="T63" fmla="*/ 52 h 56"/>
              <a:gd name="T64" fmla="*/ 33 w 64"/>
              <a:gd name="T65" fmla="*/ 45 h 56"/>
              <a:gd name="T66" fmla="*/ 60 w 64"/>
              <a:gd name="T67" fmla="*/ 45 h 56"/>
              <a:gd name="T68" fmla="*/ 46 w 64"/>
              <a:gd name="T69" fmla="*/ 52 h 56"/>
              <a:gd name="T70" fmla="*/ 32 w 64"/>
              <a:gd name="T71" fmla="*/ 38 h 56"/>
              <a:gd name="T72" fmla="*/ 46 w 64"/>
              <a:gd name="T73" fmla="*/ 40 h 56"/>
              <a:gd name="T74" fmla="*/ 60 w 64"/>
              <a:gd name="T75" fmla="*/ 38 h 56"/>
              <a:gd name="T76" fmla="*/ 46 w 64"/>
              <a:gd name="T77" fmla="*/ 36 h 56"/>
              <a:gd name="T78" fmla="*/ 46 w 64"/>
              <a:gd name="T79" fmla="*/ 24 h 56"/>
              <a:gd name="T80" fmla="*/ 46 w 64"/>
              <a:gd name="T81"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 h="56">
                <a:moveTo>
                  <a:pt x="63" y="34"/>
                </a:moveTo>
                <a:cubicBezTo>
                  <a:pt x="63" y="33"/>
                  <a:pt x="64" y="31"/>
                  <a:pt x="64" y="30"/>
                </a:cubicBezTo>
                <a:cubicBezTo>
                  <a:pt x="64" y="24"/>
                  <a:pt x="56" y="20"/>
                  <a:pt x="46" y="20"/>
                </a:cubicBezTo>
                <a:cubicBezTo>
                  <a:pt x="42" y="20"/>
                  <a:pt x="38" y="21"/>
                  <a:pt x="35" y="22"/>
                </a:cubicBezTo>
                <a:cubicBezTo>
                  <a:pt x="35" y="22"/>
                  <a:pt x="35" y="22"/>
                  <a:pt x="35" y="22"/>
                </a:cubicBezTo>
                <a:cubicBezTo>
                  <a:pt x="35" y="21"/>
                  <a:pt x="36" y="19"/>
                  <a:pt x="36" y="18"/>
                </a:cubicBezTo>
                <a:cubicBezTo>
                  <a:pt x="36" y="17"/>
                  <a:pt x="35" y="15"/>
                  <a:pt x="35" y="14"/>
                </a:cubicBezTo>
                <a:cubicBezTo>
                  <a:pt x="35" y="13"/>
                  <a:pt x="36" y="11"/>
                  <a:pt x="36" y="10"/>
                </a:cubicBezTo>
                <a:cubicBezTo>
                  <a:pt x="36" y="4"/>
                  <a:pt x="28" y="0"/>
                  <a:pt x="18" y="0"/>
                </a:cubicBezTo>
                <a:cubicBezTo>
                  <a:pt x="8" y="0"/>
                  <a:pt x="0" y="4"/>
                  <a:pt x="0" y="10"/>
                </a:cubicBezTo>
                <a:cubicBezTo>
                  <a:pt x="0" y="11"/>
                  <a:pt x="1" y="13"/>
                  <a:pt x="1" y="14"/>
                </a:cubicBezTo>
                <a:cubicBezTo>
                  <a:pt x="1" y="15"/>
                  <a:pt x="0" y="17"/>
                  <a:pt x="0" y="18"/>
                </a:cubicBezTo>
                <a:cubicBezTo>
                  <a:pt x="0" y="19"/>
                  <a:pt x="1" y="21"/>
                  <a:pt x="1" y="22"/>
                </a:cubicBezTo>
                <a:cubicBezTo>
                  <a:pt x="1" y="23"/>
                  <a:pt x="0" y="25"/>
                  <a:pt x="0" y="26"/>
                </a:cubicBezTo>
                <a:cubicBezTo>
                  <a:pt x="0" y="27"/>
                  <a:pt x="1" y="29"/>
                  <a:pt x="1" y="30"/>
                </a:cubicBezTo>
                <a:cubicBezTo>
                  <a:pt x="1" y="31"/>
                  <a:pt x="0" y="33"/>
                  <a:pt x="0" y="34"/>
                </a:cubicBezTo>
                <a:cubicBezTo>
                  <a:pt x="0" y="35"/>
                  <a:pt x="1" y="37"/>
                  <a:pt x="1" y="38"/>
                </a:cubicBezTo>
                <a:cubicBezTo>
                  <a:pt x="1" y="39"/>
                  <a:pt x="0" y="41"/>
                  <a:pt x="0" y="42"/>
                </a:cubicBezTo>
                <a:cubicBezTo>
                  <a:pt x="0" y="48"/>
                  <a:pt x="8" y="52"/>
                  <a:pt x="18" y="52"/>
                </a:cubicBezTo>
                <a:cubicBezTo>
                  <a:pt x="22" y="52"/>
                  <a:pt x="26" y="51"/>
                  <a:pt x="29" y="50"/>
                </a:cubicBezTo>
                <a:cubicBezTo>
                  <a:pt x="32" y="53"/>
                  <a:pt x="38" y="56"/>
                  <a:pt x="46" y="56"/>
                </a:cubicBezTo>
                <a:cubicBezTo>
                  <a:pt x="56" y="56"/>
                  <a:pt x="64" y="52"/>
                  <a:pt x="64" y="46"/>
                </a:cubicBezTo>
                <a:cubicBezTo>
                  <a:pt x="64" y="45"/>
                  <a:pt x="63" y="43"/>
                  <a:pt x="63" y="42"/>
                </a:cubicBezTo>
                <a:cubicBezTo>
                  <a:pt x="63" y="41"/>
                  <a:pt x="64" y="39"/>
                  <a:pt x="64" y="38"/>
                </a:cubicBezTo>
                <a:cubicBezTo>
                  <a:pt x="64" y="37"/>
                  <a:pt x="63" y="35"/>
                  <a:pt x="63" y="34"/>
                </a:cubicBezTo>
                <a:close/>
                <a:moveTo>
                  <a:pt x="18" y="4"/>
                </a:moveTo>
                <a:cubicBezTo>
                  <a:pt x="26" y="4"/>
                  <a:pt x="32" y="7"/>
                  <a:pt x="32" y="10"/>
                </a:cubicBezTo>
                <a:cubicBezTo>
                  <a:pt x="32" y="13"/>
                  <a:pt x="26" y="16"/>
                  <a:pt x="18" y="16"/>
                </a:cubicBezTo>
                <a:cubicBezTo>
                  <a:pt x="10" y="16"/>
                  <a:pt x="4" y="13"/>
                  <a:pt x="4" y="10"/>
                </a:cubicBezTo>
                <a:cubicBezTo>
                  <a:pt x="4" y="7"/>
                  <a:pt x="10" y="4"/>
                  <a:pt x="18" y="4"/>
                </a:cubicBezTo>
                <a:close/>
                <a:moveTo>
                  <a:pt x="28" y="46"/>
                </a:moveTo>
                <a:cubicBezTo>
                  <a:pt x="28" y="46"/>
                  <a:pt x="28" y="46"/>
                  <a:pt x="28" y="46"/>
                </a:cubicBezTo>
                <a:cubicBezTo>
                  <a:pt x="26" y="47"/>
                  <a:pt x="22" y="48"/>
                  <a:pt x="18" y="48"/>
                </a:cubicBezTo>
                <a:cubicBezTo>
                  <a:pt x="10" y="48"/>
                  <a:pt x="4" y="45"/>
                  <a:pt x="4" y="42"/>
                </a:cubicBezTo>
                <a:cubicBezTo>
                  <a:pt x="4" y="42"/>
                  <a:pt x="4" y="41"/>
                  <a:pt x="5" y="41"/>
                </a:cubicBezTo>
                <a:cubicBezTo>
                  <a:pt x="8" y="43"/>
                  <a:pt x="13" y="44"/>
                  <a:pt x="18" y="44"/>
                </a:cubicBezTo>
                <a:cubicBezTo>
                  <a:pt x="22" y="44"/>
                  <a:pt x="26" y="43"/>
                  <a:pt x="29" y="42"/>
                </a:cubicBezTo>
                <a:cubicBezTo>
                  <a:pt x="29" y="42"/>
                  <a:pt x="29" y="42"/>
                  <a:pt x="29" y="42"/>
                </a:cubicBezTo>
                <a:cubicBezTo>
                  <a:pt x="29" y="43"/>
                  <a:pt x="28" y="45"/>
                  <a:pt x="28" y="46"/>
                </a:cubicBezTo>
                <a:close/>
                <a:moveTo>
                  <a:pt x="28" y="38"/>
                </a:moveTo>
                <a:cubicBezTo>
                  <a:pt x="28" y="38"/>
                  <a:pt x="28" y="38"/>
                  <a:pt x="28" y="38"/>
                </a:cubicBezTo>
                <a:cubicBezTo>
                  <a:pt x="26" y="39"/>
                  <a:pt x="22" y="40"/>
                  <a:pt x="18" y="40"/>
                </a:cubicBezTo>
                <a:cubicBezTo>
                  <a:pt x="10" y="40"/>
                  <a:pt x="4" y="37"/>
                  <a:pt x="4" y="34"/>
                </a:cubicBezTo>
                <a:cubicBezTo>
                  <a:pt x="4" y="34"/>
                  <a:pt x="4" y="33"/>
                  <a:pt x="5" y="33"/>
                </a:cubicBezTo>
                <a:cubicBezTo>
                  <a:pt x="8" y="35"/>
                  <a:pt x="13" y="36"/>
                  <a:pt x="18" y="36"/>
                </a:cubicBezTo>
                <a:cubicBezTo>
                  <a:pt x="22" y="36"/>
                  <a:pt x="26" y="35"/>
                  <a:pt x="29" y="34"/>
                </a:cubicBezTo>
                <a:cubicBezTo>
                  <a:pt x="29" y="34"/>
                  <a:pt x="29" y="34"/>
                  <a:pt x="29" y="34"/>
                </a:cubicBezTo>
                <a:cubicBezTo>
                  <a:pt x="29" y="35"/>
                  <a:pt x="28" y="37"/>
                  <a:pt x="28" y="38"/>
                </a:cubicBezTo>
                <a:close/>
                <a:moveTo>
                  <a:pt x="28" y="30"/>
                </a:moveTo>
                <a:cubicBezTo>
                  <a:pt x="28" y="30"/>
                  <a:pt x="28" y="30"/>
                  <a:pt x="28" y="30"/>
                </a:cubicBezTo>
                <a:cubicBezTo>
                  <a:pt x="26" y="31"/>
                  <a:pt x="22" y="32"/>
                  <a:pt x="18" y="32"/>
                </a:cubicBezTo>
                <a:cubicBezTo>
                  <a:pt x="10" y="32"/>
                  <a:pt x="4" y="29"/>
                  <a:pt x="4" y="26"/>
                </a:cubicBezTo>
                <a:cubicBezTo>
                  <a:pt x="4" y="26"/>
                  <a:pt x="4" y="25"/>
                  <a:pt x="5" y="25"/>
                </a:cubicBezTo>
                <a:cubicBezTo>
                  <a:pt x="8" y="27"/>
                  <a:pt x="13" y="28"/>
                  <a:pt x="18" y="28"/>
                </a:cubicBezTo>
                <a:cubicBezTo>
                  <a:pt x="23" y="28"/>
                  <a:pt x="27" y="27"/>
                  <a:pt x="30" y="25"/>
                </a:cubicBezTo>
                <a:cubicBezTo>
                  <a:pt x="29" y="27"/>
                  <a:pt x="28" y="28"/>
                  <a:pt x="28" y="30"/>
                </a:cubicBezTo>
                <a:close/>
                <a:moveTo>
                  <a:pt x="18" y="24"/>
                </a:moveTo>
                <a:cubicBezTo>
                  <a:pt x="10" y="24"/>
                  <a:pt x="4" y="21"/>
                  <a:pt x="4" y="18"/>
                </a:cubicBezTo>
                <a:cubicBezTo>
                  <a:pt x="4" y="18"/>
                  <a:pt x="4" y="17"/>
                  <a:pt x="5" y="17"/>
                </a:cubicBezTo>
                <a:cubicBezTo>
                  <a:pt x="8" y="19"/>
                  <a:pt x="13" y="20"/>
                  <a:pt x="18" y="20"/>
                </a:cubicBezTo>
                <a:cubicBezTo>
                  <a:pt x="23" y="20"/>
                  <a:pt x="28" y="19"/>
                  <a:pt x="32" y="17"/>
                </a:cubicBezTo>
                <a:cubicBezTo>
                  <a:pt x="32" y="17"/>
                  <a:pt x="32" y="18"/>
                  <a:pt x="32" y="18"/>
                </a:cubicBezTo>
                <a:cubicBezTo>
                  <a:pt x="32" y="21"/>
                  <a:pt x="26" y="24"/>
                  <a:pt x="18" y="24"/>
                </a:cubicBezTo>
                <a:close/>
                <a:moveTo>
                  <a:pt x="46" y="52"/>
                </a:moveTo>
                <a:cubicBezTo>
                  <a:pt x="38" y="52"/>
                  <a:pt x="32" y="49"/>
                  <a:pt x="32" y="46"/>
                </a:cubicBezTo>
                <a:cubicBezTo>
                  <a:pt x="32" y="46"/>
                  <a:pt x="32" y="45"/>
                  <a:pt x="33" y="45"/>
                </a:cubicBezTo>
                <a:cubicBezTo>
                  <a:pt x="36" y="47"/>
                  <a:pt x="41" y="48"/>
                  <a:pt x="46" y="48"/>
                </a:cubicBezTo>
                <a:cubicBezTo>
                  <a:pt x="51" y="48"/>
                  <a:pt x="56" y="47"/>
                  <a:pt x="60" y="45"/>
                </a:cubicBezTo>
                <a:cubicBezTo>
                  <a:pt x="60" y="45"/>
                  <a:pt x="60" y="46"/>
                  <a:pt x="60" y="46"/>
                </a:cubicBezTo>
                <a:cubicBezTo>
                  <a:pt x="60" y="49"/>
                  <a:pt x="54" y="52"/>
                  <a:pt x="46" y="52"/>
                </a:cubicBezTo>
                <a:close/>
                <a:moveTo>
                  <a:pt x="46" y="44"/>
                </a:moveTo>
                <a:cubicBezTo>
                  <a:pt x="38" y="44"/>
                  <a:pt x="32" y="41"/>
                  <a:pt x="32" y="38"/>
                </a:cubicBezTo>
                <a:cubicBezTo>
                  <a:pt x="32" y="38"/>
                  <a:pt x="32" y="37"/>
                  <a:pt x="33" y="37"/>
                </a:cubicBezTo>
                <a:cubicBezTo>
                  <a:pt x="36" y="39"/>
                  <a:pt x="41" y="40"/>
                  <a:pt x="46" y="40"/>
                </a:cubicBezTo>
                <a:cubicBezTo>
                  <a:pt x="51" y="40"/>
                  <a:pt x="56" y="39"/>
                  <a:pt x="60" y="37"/>
                </a:cubicBezTo>
                <a:cubicBezTo>
                  <a:pt x="60" y="37"/>
                  <a:pt x="60" y="38"/>
                  <a:pt x="60" y="38"/>
                </a:cubicBezTo>
                <a:cubicBezTo>
                  <a:pt x="60" y="41"/>
                  <a:pt x="54" y="44"/>
                  <a:pt x="46" y="44"/>
                </a:cubicBezTo>
                <a:close/>
                <a:moveTo>
                  <a:pt x="46" y="36"/>
                </a:moveTo>
                <a:cubicBezTo>
                  <a:pt x="38" y="36"/>
                  <a:pt x="32" y="33"/>
                  <a:pt x="32" y="30"/>
                </a:cubicBezTo>
                <a:cubicBezTo>
                  <a:pt x="32" y="27"/>
                  <a:pt x="38" y="24"/>
                  <a:pt x="46" y="24"/>
                </a:cubicBezTo>
                <a:cubicBezTo>
                  <a:pt x="54" y="24"/>
                  <a:pt x="60" y="27"/>
                  <a:pt x="60" y="30"/>
                </a:cubicBezTo>
                <a:cubicBezTo>
                  <a:pt x="60" y="33"/>
                  <a:pt x="54" y="36"/>
                  <a:pt x="46" y="36"/>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th-TH"/>
          </a:p>
        </p:txBody>
      </p:sp>
      <p:sp>
        <p:nvSpPr>
          <p:cNvPr id="33" name="Freeform 371"/>
          <p:cNvSpPr>
            <a:spLocks noEditPoints="1"/>
          </p:cNvSpPr>
          <p:nvPr/>
        </p:nvSpPr>
        <p:spPr bwMode="auto">
          <a:xfrm>
            <a:off x="312157" y="2219949"/>
            <a:ext cx="532098" cy="375025"/>
          </a:xfrm>
          <a:custGeom>
            <a:avLst/>
            <a:gdLst>
              <a:gd name="T0" fmla="*/ 56 w 64"/>
              <a:gd name="T1" fmla="*/ 16 h 52"/>
              <a:gd name="T2" fmla="*/ 58 w 64"/>
              <a:gd name="T3" fmla="*/ 16 h 52"/>
              <a:gd name="T4" fmla="*/ 60 w 64"/>
              <a:gd name="T5" fmla="*/ 14 h 52"/>
              <a:gd name="T6" fmla="*/ 58 w 64"/>
              <a:gd name="T7" fmla="*/ 12 h 52"/>
              <a:gd name="T8" fmla="*/ 34 w 64"/>
              <a:gd name="T9" fmla="*/ 12 h 52"/>
              <a:gd name="T10" fmla="*/ 32 w 64"/>
              <a:gd name="T11" fmla="*/ 0 h 52"/>
              <a:gd name="T12" fmla="*/ 30 w 64"/>
              <a:gd name="T13" fmla="*/ 12 h 52"/>
              <a:gd name="T14" fmla="*/ 6 w 64"/>
              <a:gd name="T15" fmla="*/ 12 h 52"/>
              <a:gd name="T16" fmla="*/ 4 w 64"/>
              <a:gd name="T17" fmla="*/ 14 h 52"/>
              <a:gd name="T18" fmla="*/ 6 w 64"/>
              <a:gd name="T19" fmla="*/ 16 h 52"/>
              <a:gd name="T20" fmla="*/ 8 w 64"/>
              <a:gd name="T21" fmla="*/ 16 h 52"/>
              <a:gd name="T22" fmla="*/ 0 w 64"/>
              <a:gd name="T23" fmla="*/ 40 h 52"/>
              <a:gd name="T24" fmla="*/ 12 w 64"/>
              <a:gd name="T25" fmla="*/ 52 h 52"/>
              <a:gd name="T26" fmla="*/ 24 w 64"/>
              <a:gd name="T27" fmla="*/ 40 h 52"/>
              <a:gd name="T28" fmla="*/ 16 w 64"/>
              <a:gd name="T29" fmla="*/ 16 h 52"/>
              <a:gd name="T30" fmla="*/ 29 w 64"/>
              <a:gd name="T31" fmla="*/ 16 h 52"/>
              <a:gd name="T32" fmla="*/ 28 w 64"/>
              <a:gd name="T33" fmla="*/ 20 h 52"/>
              <a:gd name="T34" fmla="*/ 32 w 64"/>
              <a:gd name="T35" fmla="*/ 24 h 52"/>
              <a:gd name="T36" fmla="*/ 36 w 64"/>
              <a:gd name="T37" fmla="*/ 20 h 52"/>
              <a:gd name="T38" fmla="*/ 35 w 64"/>
              <a:gd name="T39" fmla="*/ 16 h 52"/>
              <a:gd name="T40" fmla="*/ 48 w 64"/>
              <a:gd name="T41" fmla="*/ 16 h 52"/>
              <a:gd name="T42" fmla="*/ 40 w 64"/>
              <a:gd name="T43" fmla="*/ 40 h 52"/>
              <a:gd name="T44" fmla="*/ 52 w 64"/>
              <a:gd name="T45" fmla="*/ 52 h 52"/>
              <a:gd name="T46" fmla="*/ 64 w 64"/>
              <a:gd name="T47" fmla="*/ 40 h 52"/>
              <a:gd name="T48" fmla="*/ 56 w 64"/>
              <a:gd name="T49" fmla="*/ 16 h 52"/>
              <a:gd name="T50" fmla="*/ 20 w 64"/>
              <a:gd name="T51" fmla="*/ 40 h 52"/>
              <a:gd name="T52" fmla="*/ 4 w 64"/>
              <a:gd name="T53" fmla="*/ 40 h 52"/>
              <a:gd name="T54" fmla="*/ 12 w 64"/>
              <a:gd name="T55" fmla="*/ 16 h 52"/>
              <a:gd name="T56" fmla="*/ 20 w 64"/>
              <a:gd name="T57" fmla="*/ 40 h 52"/>
              <a:gd name="T58" fmla="*/ 44 w 64"/>
              <a:gd name="T59" fmla="*/ 40 h 52"/>
              <a:gd name="T60" fmla="*/ 52 w 64"/>
              <a:gd name="T61" fmla="*/ 16 h 52"/>
              <a:gd name="T62" fmla="*/ 60 w 64"/>
              <a:gd name="T63" fmla="*/ 40 h 52"/>
              <a:gd name="T64" fmla="*/ 44 w 64"/>
              <a:gd name="T65"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52">
                <a:moveTo>
                  <a:pt x="56" y="16"/>
                </a:moveTo>
                <a:cubicBezTo>
                  <a:pt x="58" y="16"/>
                  <a:pt x="58" y="16"/>
                  <a:pt x="58" y="16"/>
                </a:cubicBezTo>
                <a:cubicBezTo>
                  <a:pt x="59" y="16"/>
                  <a:pt x="60" y="15"/>
                  <a:pt x="60" y="14"/>
                </a:cubicBezTo>
                <a:cubicBezTo>
                  <a:pt x="60" y="13"/>
                  <a:pt x="59" y="12"/>
                  <a:pt x="58" y="12"/>
                </a:cubicBezTo>
                <a:cubicBezTo>
                  <a:pt x="34" y="12"/>
                  <a:pt x="34" y="12"/>
                  <a:pt x="34" y="12"/>
                </a:cubicBezTo>
                <a:cubicBezTo>
                  <a:pt x="32" y="0"/>
                  <a:pt x="32" y="0"/>
                  <a:pt x="32" y="0"/>
                </a:cubicBezTo>
                <a:cubicBezTo>
                  <a:pt x="30" y="12"/>
                  <a:pt x="30" y="12"/>
                  <a:pt x="30" y="12"/>
                </a:cubicBezTo>
                <a:cubicBezTo>
                  <a:pt x="6" y="12"/>
                  <a:pt x="6" y="12"/>
                  <a:pt x="6" y="12"/>
                </a:cubicBezTo>
                <a:cubicBezTo>
                  <a:pt x="5" y="12"/>
                  <a:pt x="4" y="13"/>
                  <a:pt x="4" y="14"/>
                </a:cubicBezTo>
                <a:cubicBezTo>
                  <a:pt x="4" y="15"/>
                  <a:pt x="5" y="16"/>
                  <a:pt x="6" y="16"/>
                </a:cubicBezTo>
                <a:cubicBezTo>
                  <a:pt x="8" y="16"/>
                  <a:pt x="8" y="16"/>
                  <a:pt x="8" y="16"/>
                </a:cubicBezTo>
                <a:cubicBezTo>
                  <a:pt x="0" y="40"/>
                  <a:pt x="0" y="40"/>
                  <a:pt x="0" y="40"/>
                </a:cubicBezTo>
                <a:cubicBezTo>
                  <a:pt x="0" y="47"/>
                  <a:pt x="5" y="52"/>
                  <a:pt x="12" y="52"/>
                </a:cubicBezTo>
                <a:cubicBezTo>
                  <a:pt x="19" y="52"/>
                  <a:pt x="24" y="47"/>
                  <a:pt x="24" y="40"/>
                </a:cubicBezTo>
                <a:cubicBezTo>
                  <a:pt x="16" y="16"/>
                  <a:pt x="16" y="16"/>
                  <a:pt x="16" y="16"/>
                </a:cubicBezTo>
                <a:cubicBezTo>
                  <a:pt x="29" y="16"/>
                  <a:pt x="29" y="16"/>
                  <a:pt x="29" y="16"/>
                </a:cubicBezTo>
                <a:cubicBezTo>
                  <a:pt x="28" y="20"/>
                  <a:pt x="28" y="20"/>
                  <a:pt x="28" y="20"/>
                </a:cubicBezTo>
                <a:cubicBezTo>
                  <a:pt x="28" y="22"/>
                  <a:pt x="30" y="24"/>
                  <a:pt x="32" y="24"/>
                </a:cubicBezTo>
                <a:cubicBezTo>
                  <a:pt x="34" y="24"/>
                  <a:pt x="36" y="22"/>
                  <a:pt x="36" y="20"/>
                </a:cubicBezTo>
                <a:cubicBezTo>
                  <a:pt x="35" y="16"/>
                  <a:pt x="35" y="16"/>
                  <a:pt x="35" y="16"/>
                </a:cubicBezTo>
                <a:cubicBezTo>
                  <a:pt x="48" y="16"/>
                  <a:pt x="48" y="16"/>
                  <a:pt x="48" y="16"/>
                </a:cubicBezTo>
                <a:cubicBezTo>
                  <a:pt x="40" y="40"/>
                  <a:pt x="40" y="40"/>
                  <a:pt x="40" y="40"/>
                </a:cubicBezTo>
                <a:cubicBezTo>
                  <a:pt x="40" y="47"/>
                  <a:pt x="45" y="52"/>
                  <a:pt x="52" y="52"/>
                </a:cubicBezTo>
                <a:cubicBezTo>
                  <a:pt x="59" y="52"/>
                  <a:pt x="64" y="47"/>
                  <a:pt x="64" y="40"/>
                </a:cubicBezTo>
                <a:lnTo>
                  <a:pt x="56" y="16"/>
                </a:lnTo>
                <a:close/>
                <a:moveTo>
                  <a:pt x="20" y="40"/>
                </a:moveTo>
                <a:cubicBezTo>
                  <a:pt x="4" y="40"/>
                  <a:pt x="4" y="40"/>
                  <a:pt x="4" y="40"/>
                </a:cubicBezTo>
                <a:cubicBezTo>
                  <a:pt x="12" y="16"/>
                  <a:pt x="12" y="16"/>
                  <a:pt x="12" y="16"/>
                </a:cubicBezTo>
                <a:lnTo>
                  <a:pt x="20" y="40"/>
                </a:lnTo>
                <a:close/>
                <a:moveTo>
                  <a:pt x="44" y="40"/>
                </a:moveTo>
                <a:cubicBezTo>
                  <a:pt x="52" y="16"/>
                  <a:pt x="52" y="16"/>
                  <a:pt x="52" y="16"/>
                </a:cubicBezTo>
                <a:cubicBezTo>
                  <a:pt x="60" y="40"/>
                  <a:pt x="60" y="40"/>
                  <a:pt x="60" y="40"/>
                </a:cubicBezTo>
                <a:lnTo>
                  <a:pt x="44" y="40"/>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th-TH"/>
          </a:p>
        </p:txBody>
      </p:sp>
      <p:sp>
        <p:nvSpPr>
          <p:cNvPr id="35" name="Tekstboks 34"/>
          <p:cNvSpPr txBox="1"/>
          <p:nvPr/>
        </p:nvSpPr>
        <p:spPr>
          <a:xfrm>
            <a:off x="980728" y="2814252"/>
            <a:ext cx="6380644" cy="338548"/>
          </a:xfrm>
          <a:prstGeom prst="rect">
            <a:avLst/>
          </a:prstGeom>
          <a:noFill/>
        </p:spPr>
        <p:txBody>
          <a:bodyPr wrap="square" lIns="91433" tIns="45717" rIns="91433" bIns="45717" rtlCol="0" anchor="ctr">
            <a:spAutoFit/>
          </a:bodyPr>
          <a:lstStyle/>
          <a:p>
            <a:r>
              <a:rPr lang="da-DK" sz="1600" smtClean="0">
                <a:solidFill>
                  <a:schemeClr val="accent2"/>
                </a:solidFill>
                <a:latin typeface="Corbel" pitchFamily="34" charset="0"/>
              </a:rPr>
              <a:t>Synes </a:t>
            </a:r>
            <a:r>
              <a:rPr lang="da-DK" sz="1600" dirty="0">
                <a:solidFill>
                  <a:schemeClr val="accent2"/>
                </a:solidFill>
                <a:latin typeface="Corbel" pitchFamily="34" charset="0"/>
              </a:rPr>
              <a:t>at Danmark bruger for få penge på </a:t>
            </a:r>
            <a:r>
              <a:rPr lang="da-DK" sz="1600" dirty="0" smtClean="0">
                <a:solidFill>
                  <a:schemeClr val="accent2"/>
                </a:solidFill>
                <a:latin typeface="Corbel" pitchFamily="34" charset="0"/>
              </a:rPr>
              <a:t>udviklingsbistand (100 %)</a:t>
            </a:r>
          </a:p>
        </p:txBody>
      </p:sp>
      <p:sp>
        <p:nvSpPr>
          <p:cNvPr id="40" name="Tekstboks 39"/>
          <p:cNvSpPr txBox="1"/>
          <p:nvPr/>
        </p:nvSpPr>
        <p:spPr>
          <a:xfrm>
            <a:off x="980728" y="2238186"/>
            <a:ext cx="5800585" cy="338548"/>
          </a:xfrm>
          <a:prstGeom prst="rect">
            <a:avLst/>
          </a:prstGeom>
          <a:noFill/>
        </p:spPr>
        <p:txBody>
          <a:bodyPr wrap="square" lIns="91433" tIns="45717" rIns="91433" bIns="45717" rtlCol="0" anchor="ctr">
            <a:spAutoFit/>
          </a:bodyPr>
          <a:lstStyle/>
          <a:p>
            <a:r>
              <a:rPr lang="da-DK" sz="1600" dirty="0">
                <a:solidFill>
                  <a:schemeClr val="accent2"/>
                </a:solidFill>
                <a:latin typeface="Corbel" pitchFamily="34" charset="0"/>
              </a:rPr>
              <a:t>Tilhænger </a:t>
            </a:r>
            <a:r>
              <a:rPr lang="da-DK" sz="1600" dirty="0" smtClean="0">
                <a:solidFill>
                  <a:schemeClr val="accent2"/>
                </a:solidFill>
                <a:latin typeface="Corbel" pitchFamily="34" charset="0"/>
              </a:rPr>
              <a:t>af </a:t>
            </a:r>
            <a:r>
              <a:rPr lang="da-DK" sz="1600" dirty="0">
                <a:solidFill>
                  <a:schemeClr val="accent2"/>
                </a:solidFill>
                <a:latin typeface="Corbel" pitchFamily="34" charset="0"/>
              </a:rPr>
              <a:t>at Danmark giver udviklingsbistand </a:t>
            </a:r>
            <a:r>
              <a:rPr lang="da-DK" sz="1600" dirty="0" smtClean="0">
                <a:solidFill>
                  <a:schemeClr val="accent2"/>
                </a:solidFill>
                <a:latin typeface="Corbel" pitchFamily="34" charset="0"/>
              </a:rPr>
              <a:t>(100 </a:t>
            </a:r>
            <a:r>
              <a:rPr lang="da-DK" sz="1600" dirty="0">
                <a:solidFill>
                  <a:schemeClr val="accent2"/>
                </a:solidFill>
                <a:latin typeface="Corbel" pitchFamily="34" charset="0"/>
              </a:rPr>
              <a:t>%)</a:t>
            </a:r>
          </a:p>
        </p:txBody>
      </p:sp>
      <p:sp>
        <p:nvSpPr>
          <p:cNvPr id="41" name="Tekstboks 40"/>
          <p:cNvSpPr txBox="1"/>
          <p:nvPr/>
        </p:nvSpPr>
        <p:spPr>
          <a:xfrm>
            <a:off x="980728" y="1662122"/>
            <a:ext cx="5800585" cy="338548"/>
          </a:xfrm>
          <a:prstGeom prst="rect">
            <a:avLst/>
          </a:prstGeom>
          <a:noFill/>
        </p:spPr>
        <p:txBody>
          <a:bodyPr wrap="square" lIns="91433" tIns="45717" rIns="91433" bIns="45717" rtlCol="0" anchor="ctr">
            <a:spAutoFit/>
          </a:bodyPr>
          <a:lstStyle/>
          <a:p>
            <a:r>
              <a:rPr lang="da-DK" sz="1600" dirty="0" smtClean="0">
                <a:solidFill>
                  <a:schemeClr val="accent2"/>
                </a:solidFill>
                <a:latin typeface="Corbel" pitchFamily="34" charset="0"/>
              </a:rPr>
              <a:t>Synes ikke </a:t>
            </a:r>
            <a:r>
              <a:rPr lang="da-DK" sz="1600" dirty="0">
                <a:solidFill>
                  <a:schemeClr val="accent2"/>
                </a:solidFill>
                <a:latin typeface="Corbel" pitchFamily="34" charset="0"/>
              </a:rPr>
              <a:t>at de ved ret meget om udviklingsbistand</a:t>
            </a:r>
          </a:p>
        </p:txBody>
      </p:sp>
      <p:cxnSp>
        <p:nvCxnSpPr>
          <p:cNvPr id="42" name="Lige forbindelse 41"/>
          <p:cNvCxnSpPr/>
          <p:nvPr/>
        </p:nvCxnSpPr>
        <p:spPr>
          <a:xfrm>
            <a:off x="337973" y="3368824"/>
            <a:ext cx="6382800" cy="0"/>
          </a:xfrm>
          <a:prstGeom prst="line">
            <a:avLst/>
          </a:prstGeom>
          <a:ln w="3175">
            <a:solidFill>
              <a:schemeClr val="accent2"/>
            </a:solidFill>
            <a:prstDash val="dash"/>
          </a:ln>
          <a:effectLst/>
        </p:spPr>
        <p:style>
          <a:lnRef idx="2">
            <a:schemeClr val="accent1"/>
          </a:lnRef>
          <a:fillRef idx="0">
            <a:schemeClr val="accent1"/>
          </a:fillRef>
          <a:effectRef idx="1">
            <a:schemeClr val="accent1"/>
          </a:effectRef>
          <a:fontRef idx="minor">
            <a:schemeClr val="tx1"/>
          </a:fontRef>
        </p:style>
      </p:cxnSp>
      <p:sp>
        <p:nvSpPr>
          <p:cNvPr id="45" name="Tekstboks 44"/>
          <p:cNvSpPr txBox="1"/>
          <p:nvPr/>
        </p:nvSpPr>
        <p:spPr>
          <a:xfrm>
            <a:off x="1899237" y="3551711"/>
            <a:ext cx="1159090" cy="338548"/>
          </a:xfrm>
          <a:prstGeom prst="rect">
            <a:avLst/>
          </a:prstGeom>
          <a:noFill/>
        </p:spPr>
        <p:txBody>
          <a:bodyPr wrap="square" lIns="91433" tIns="45717" rIns="91433" bIns="45717" rtlCol="0" anchor="ctr">
            <a:spAutoFit/>
          </a:bodyPr>
          <a:lstStyle/>
          <a:p>
            <a:r>
              <a:rPr lang="da-DK" sz="1600" b="1" dirty="0" smtClean="0">
                <a:solidFill>
                  <a:schemeClr val="accent2"/>
                </a:solidFill>
                <a:latin typeface="Corbel" pitchFamily="34" charset="0"/>
              </a:rPr>
              <a:t>:   </a:t>
            </a:r>
            <a:r>
              <a:rPr lang="da-DK" sz="1600" dirty="0" smtClean="0">
                <a:solidFill>
                  <a:schemeClr val="accent2"/>
                </a:solidFill>
                <a:latin typeface="Corbel" pitchFamily="34" charset="0"/>
              </a:rPr>
              <a:t>46 %</a:t>
            </a:r>
          </a:p>
        </p:txBody>
      </p:sp>
      <p:sp>
        <p:nvSpPr>
          <p:cNvPr id="46" name="Tekstboks 45"/>
          <p:cNvSpPr txBox="1"/>
          <p:nvPr/>
        </p:nvSpPr>
        <p:spPr>
          <a:xfrm>
            <a:off x="1895566" y="4110170"/>
            <a:ext cx="1159090" cy="338548"/>
          </a:xfrm>
          <a:prstGeom prst="rect">
            <a:avLst/>
          </a:prstGeom>
          <a:noFill/>
        </p:spPr>
        <p:txBody>
          <a:bodyPr wrap="square" lIns="91433" tIns="45717" rIns="91433" bIns="45717" rtlCol="0" anchor="ctr">
            <a:spAutoFit/>
          </a:bodyPr>
          <a:lstStyle/>
          <a:p>
            <a:r>
              <a:rPr lang="da-DK" sz="1600" b="1" dirty="0" smtClean="0">
                <a:solidFill>
                  <a:schemeClr val="accent2"/>
                </a:solidFill>
                <a:latin typeface="Corbel" pitchFamily="34" charset="0"/>
              </a:rPr>
              <a:t>:   </a:t>
            </a:r>
            <a:r>
              <a:rPr lang="da-DK" sz="1600" dirty="0" smtClean="0">
                <a:solidFill>
                  <a:schemeClr val="accent2"/>
                </a:solidFill>
                <a:latin typeface="Corbel" pitchFamily="34" charset="0"/>
              </a:rPr>
              <a:t>54 %</a:t>
            </a:r>
          </a:p>
        </p:txBody>
      </p:sp>
      <p:grpSp>
        <p:nvGrpSpPr>
          <p:cNvPr id="7" name="Gruppe 6"/>
          <p:cNvGrpSpPr/>
          <p:nvPr/>
        </p:nvGrpSpPr>
        <p:grpSpPr>
          <a:xfrm>
            <a:off x="3949190" y="3449042"/>
            <a:ext cx="2000090" cy="1106232"/>
            <a:chOff x="1716942" y="3449042"/>
            <a:chExt cx="2000090" cy="1106232"/>
          </a:xfrm>
        </p:grpSpPr>
        <p:sp>
          <p:nvSpPr>
            <p:cNvPr id="48" name="Tekstboks 47"/>
            <p:cNvSpPr txBox="1"/>
            <p:nvPr/>
          </p:nvSpPr>
          <p:spPr>
            <a:xfrm>
              <a:off x="1716942" y="3449042"/>
              <a:ext cx="1058484" cy="482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a-DK"/>
              </a:defPPr>
              <a:lvl1pPr algn="ctr">
                <a:defRPr sz="1000">
                  <a:latin typeface="Corbel"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l"/>
              <a:r>
                <a:rPr lang="da-DK" sz="1600" b="1" dirty="0" smtClean="0">
                  <a:solidFill>
                    <a:schemeClr val="accent2"/>
                  </a:solidFill>
                </a:rPr>
                <a:t>18-34 </a:t>
              </a:r>
              <a:r>
                <a:rPr lang="da-DK" sz="1600" b="1" dirty="0">
                  <a:solidFill>
                    <a:schemeClr val="accent2"/>
                  </a:solidFill>
                </a:rPr>
                <a:t>år</a:t>
              </a:r>
              <a:r>
                <a:rPr lang="da-DK" sz="1600" b="1" dirty="0" smtClean="0">
                  <a:solidFill>
                    <a:schemeClr val="accent2"/>
                  </a:solidFill>
                </a:rPr>
                <a:t>:</a:t>
              </a:r>
              <a:endParaRPr lang="da-DK" sz="1600" dirty="0">
                <a:solidFill>
                  <a:schemeClr val="accent2"/>
                </a:solidFill>
              </a:endParaRPr>
            </a:p>
          </p:txBody>
        </p:sp>
        <p:sp>
          <p:nvSpPr>
            <p:cNvPr id="49" name="Tekstboks 48"/>
            <p:cNvSpPr txBox="1"/>
            <p:nvPr/>
          </p:nvSpPr>
          <p:spPr>
            <a:xfrm>
              <a:off x="1727575" y="4070280"/>
              <a:ext cx="1058484" cy="482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a-DK"/>
              </a:defPPr>
              <a:lvl1pPr algn="ctr">
                <a:defRPr sz="1000">
                  <a:latin typeface="Corbel"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l"/>
              <a:r>
                <a:rPr lang="da-DK" sz="1600" b="1" dirty="0" smtClean="0">
                  <a:solidFill>
                    <a:schemeClr val="accent2"/>
                  </a:solidFill>
                </a:rPr>
                <a:t>      56 år:</a:t>
              </a:r>
              <a:endParaRPr lang="da-DK" sz="1600" dirty="0">
                <a:solidFill>
                  <a:schemeClr val="accent2"/>
                </a:solidFill>
              </a:endParaRPr>
            </a:p>
          </p:txBody>
        </p:sp>
        <p:sp>
          <p:nvSpPr>
            <p:cNvPr id="50" name="Tekstboks 49"/>
            <p:cNvSpPr txBox="1"/>
            <p:nvPr/>
          </p:nvSpPr>
          <p:spPr>
            <a:xfrm>
              <a:off x="1716942" y="3759661"/>
              <a:ext cx="1058484" cy="482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a-DK"/>
              </a:defPPr>
              <a:lvl1pPr algn="ctr">
                <a:defRPr sz="1000">
                  <a:latin typeface="Corbel"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l"/>
              <a:r>
                <a:rPr lang="da-DK" sz="1600" b="1" dirty="0" smtClean="0">
                  <a:solidFill>
                    <a:schemeClr val="accent2"/>
                  </a:solidFill>
                </a:rPr>
                <a:t>35-55 </a:t>
              </a:r>
              <a:r>
                <a:rPr lang="da-DK" sz="1600" b="1" dirty="0">
                  <a:solidFill>
                    <a:schemeClr val="accent2"/>
                  </a:solidFill>
                </a:rPr>
                <a:t>år</a:t>
              </a:r>
              <a:r>
                <a:rPr lang="da-DK" sz="1600" b="1" dirty="0" smtClean="0">
                  <a:solidFill>
                    <a:schemeClr val="accent2"/>
                  </a:solidFill>
                </a:rPr>
                <a:t>:</a:t>
              </a:r>
              <a:endParaRPr lang="da-DK" sz="1600" dirty="0">
                <a:solidFill>
                  <a:schemeClr val="accent2"/>
                </a:solidFill>
              </a:endParaRPr>
            </a:p>
          </p:txBody>
        </p:sp>
        <p:sp>
          <p:nvSpPr>
            <p:cNvPr id="51" name="Tekstboks 50"/>
            <p:cNvSpPr txBox="1"/>
            <p:nvPr/>
          </p:nvSpPr>
          <p:spPr>
            <a:xfrm>
              <a:off x="2658548" y="3451465"/>
              <a:ext cx="1058484" cy="482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a-DK"/>
              </a:defPPr>
              <a:lvl1pPr algn="ctr">
                <a:defRPr sz="1000">
                  <a:latin typeface="Corbel"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l"/>
              <a:r>
                <a:rPr lang="da-DK" sz="1600" dirty="0" smtClean="0">
                  <a:solidFill>
                    <a:schemeClr val="accent2"/>
                  </a:solidFill>
                </a:rPr>
                <a:t>24 %</a:t>
              </a:r>
              <a:endParaRPr lang="da-DK" sz="1600" dirty="0">
                <a:solidFill>
                  <a:schemeClr val="accent2"/>
                </a:solidFill>
              </a:endParaRPr>
            </a:p>
          </p:txBody>
        </p:sp>
        <p:sp>
          <p:nvSpPr>
            <p:cNvPr id="52" name="Tekstboks 51"/>
            <p:cNvSpPr txBox="1"/>
            <p:nvPr/>
          </p:nvSpPr>
          <p:spPr>
            <a:xfrm>
              <a:off x="2658548" y="4072703"/>
              <a:ext cx="1058484" cy="482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a-DK"/>
              </a:defPPr>
              <a:lvl1pPr algn="ctr">
                <a:defRPr sz="1000">
                  <a:latin typeface="Corbel"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l"/>
              <a:r>
                <a:rPr lang="da-DK" sz="1600" dirty="0" smtClean="0">
                  <a:solidFill>
                    <a:schemeClr val="accent2"/>
                  </a:solidFill>
                </a:rPr>
                <a:t>41 %</a:t>
              </a:r>
              <a:endParaRPr lang="da-DK" sz="1600" dirty="0">
                <a:solidFill>
                  <a:schemeClr val="accent2"/>
                </a:solidFill>
              </a:endParaRPr>
            </a:p>
          </p:txBody>
        </p:sp>
        <p:sp>
          <p:nvSpPr>
            <p:cNvPr id="53" name="Tekstboks 52"/>
            <p:cNvSpPr txBox="1"/>
            <p:nvPr/>
          </p:nvSpPr>
          <p:spPr>
            <a:xfrm>
              <a:off x="2658548" y="3762084"/>
              <a:ext cx="1058484" cy="482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a-DK"/>
              </a:defPPr>
              <a:lvl1pPr algn="ctr">
                <a:defRPr sz="1000">
                  <a:latin typeface="Corbel"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l"/>
              <a:r>
                <a:rPr lang="da-DK" sz="1600" dirty="0" smtClean="0">
                  <a:solidFill>
                    <a:schemeClr val="accent2"/>
                  </a:solidFill>
                </a:rPr>
                <a:t>35 %</a:t>
              </a:r>
              <a:endParaRPr lang="da-DK" sz="1600" dirty="0">
                <a:solidFill>
                  <a:schemeClr val="accent2"/>
                </a:solidFill>
              </a:endParaRPr>
            </a:p>
          </p:txBody>
        </p:sp>
      </p:grpSp>
      <p:cxnSp>
        <p:nvCxnSpPr>
          <p:cNvPr id="54" name="Lige forbindelse 53"/>
          <p:cNvCxnSpPr/>
          <p:nvPr/>
        </p:nvCxnSpPr>
        <p:spPr>
          <a:xfrm>
            <a:off x="337973" y="4736976"/>
            <a:ext cx="6382800" cy="0"/>
          </a:xfrm>
          <a:prstGeom prst="line">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grpSp>
        <p:nvGrpSpPr>
          <p:cNvPr id="26" name="Group 9078"/>
          <p:cNvGrpSpPr>
            <a:grpSpLocks noChangeAspect="1"/>
          </p:cNvGrpSpPr>
          <p:nvPr/>
        </p:nvGrpSpPr>
        <p:grpSpPr>
          <a:xfrm>
            <a:off x="1480068" y="4095074"/>
            <a:ext cx="335250" cy="536400"/>
            <a:chOff x="3032125" y="348531"/>
            <a:chExt cx="127000" cy="203200"/>
          </a:xfrm>
          <a:solidFill>
            <a:schemeClr val="accent2"/>
          </a:solidFill>
        </p:grpSpPr>
        <p:sp>
          <p:nvSpPr>
            <p:cNvPr id="27" name="Oval 355"/>
            <p:cNvSpPr>
              <a:spLocks noChangeArrowheads="1"/>
            </p:cNvSpPr>
            <p:nvPr/>
          </p:nvSpPr>
          <p:spPr bwMode="auto">
            <a:xfrm>
              <a:off x="3076575" y="348531"/>
              <a:ext cx="38100" cy="38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8" name="Freeform 356"/>
            <p:cNvSpPr>
              <a:spLocks/>
            </p:cNvSpPr>
            <p:nvPr/>
          </p:nvSpPr>
          <p:spPr bwMode="auto">
            <a:xfrm>
              <a:off x="3032125" y="399331"/>
              <a:ext cx="127000" cy="152400"/>
            </a:xfrm>
            <a:custGeom>
              <a:avLst/>
              <a:gdLst>
                <a:gd name="T0" fmla="*/ 36 w 40"/>
                <a:gd name="T1" fmla="*/ 20 h 48"/>
                <a:gd name="T2" fmla="*/ 40 w 40"/>
                <a:gd name="T3" fmla="*/ 20 h 48"/>
                <a:gd name="T4" fmla="*/ 33 w 40"/>
                <a:gd name="T5" fmla="*/ 4 h 48"/>
                <a:gd name="T6" fmla="*/ 28 w 40"/>
                <a:gd name="T7" fmla="*/ 0 h 48"/>
                <a:gd name="T8" fmla="*/ 24 w 40"/>
                <a:gd name="T9" fmla="*/ 0 h 48"/>
                <a:gd name="T10" fmla="*/ 20 w 40"/>
                <a:gd name="T11" fmla="*/ 8 h 48"/>
                <a:gd name="T12" fmla="*/ 16 w 40"/>
                <a:gd name="T13" fmla="*/ 0 h 48"/>
                <a:gd name="T14" fmla="*/ 12 w 40"/>
                <a:gd name="T15" fmla="*/ 0 h 48"/>
                <a:gd name="T16" fmla="*/ 6 w 40"/>
                <a:gd name="T17" fmla="*/ 4 h 48"/>
                <a:gd name="T18" fmla="*/ 0 w 40"/>
                <a:gd name="T19" fmla="*/ 20 h 48"/>
                <a:gd name="T20" fmla="*/ 4 w 40"/>
                <a:gd name="T21" fmla="*/ 20 h 48"/>
                <a:gd name="T22" fmla="*/ 12 w 40"/>
                <a:gd name="T23" fmla="*/ 8 h 48"/>
                <a:gd name="T24" fmla="*/ 15 w 40"/>
                <a:gd name="T25" fmla="*/ 14 h 48"/>
                <a:gd name="T26" fmla="*/ 4 w 40"/>
                <a:gd name="T27" fmla="*/ 32 h 48"/>
                <a:gd name="T28" fmla="*/ 14 w 40"/>
                <a:gd name="T29" fmla="*/ 32 h 48"/>
                <a:gd name="T30" fmla="*/ 16 w 40"/>
                <a:gd name="T31" fmla="*/ 48 h 48"/>
                <a:gd name="T32" fmla="*/ 24 w 40"/>
                <a:gd name="T33" fmla="*/ 48 h 48"/>
                <a:gd name="T34" fmla="*/ 25 w 40"/>
                <a:gd name="T35" fmla="*/ 32 h 48"/>
                <a:gd name="T36" fmla="*/ 36 w 40"/>
                <a:gd name="T37" fmla="*/ 32 h 48"/>
                <a:gd name="T38" fmla="*/ 25 w 40"/>
                <a:gd name="T39" fmla="*/ 14 h 48"/>
                <a:gd name="T40" fmla="*/ 28 w 40"/>
                <a:gd name="T41" fmla="*/ 8 h 48"/>
                <a:gd name="T42" fmla="*/ 36 w 40"/>
                <a:gd name="T43"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8">
                  <a:moveTo>
                    <a:pt x="36" y="20"/>
                  </a:moveTo>
                  <a:cubicBezTo>
                    <a:pt x="40" y="20"/>
                    <a:pt x="40" y="20"/>
                    <a:pt x="40" y="20"/>
                  </a:cubicBezTo>
                  <a:cubicBezTo>
                    <a:pt x="33" y="4"/>
                    <a:pt x="33" y="4"/>
                    <a:pt x="33" y="4"/>
                  </a:cubicBezTo>
                  <a:cubicBezTo>
                    <a:pt x="32" y="1"/>
                    <a:pt x="30" y="0"/>
                    <a:pt x="28" y="0"/>
                  </a:cubicBezTo>
                  <a:cubicBezTo>
                    <a:pt x="24" y="0"/>
                    <a:pt x="24" y="0"/>
                    <a:pt x="24" y="0"/>
                  </a:cubicBezTo>
                  <a:cubicBezTo>
                    <a:pt x="20" y="8"/>
                    <a:pt x="20" y="8"/>
                    <a:pt x="20" y="8"/>
                  </a:cubicBezTo>
                  <a:cubicBezTo>
                    <a:pt x="16" y="0"/>
                    <a:pt x="16" y="0"/>
                    <a:pt x="16" y="0"/>
                  </a:cubicBezTo>
                  <a:cubicBezTo>
                    <a:pt x="12" y="0"/>
                    <a:pt x="12" y="0"/>
                    <a:pt x="12" y="0"/>
                  </a:cubicBezTo>
                  <a:cubicBezTo>
                    <a:pt x="9" y="0"/>
                    <a:pt x="7" y="1"/>
                    <a:pt x="6" y="4"/>
                  </a:cubicBezTo>
                  <a:cubicBezTo>
                    <a:pt x="0" y="20"/>
                    <a:pt x="0" y="20"/>
                    <a:pt x="0" y="20"/>
                  </a:cubicBezTo>
                  <a:cubicBezTo>
                    <a:pt x="4" y="20"/>
                    <a:pt x="4" y="20"/>
                    <a:pt x="4" y="20"/>
                  </a:cubicBezTo>
                  <a:cubicBezTo>
                    <a:pt x="12" y="8"/>
                    <a:pt x="12" y="8"/>
                    <a:pt x="12" y="8"/>
                  </a:cubicBezTo>
                  <a:cubicBezTo>
                    <a:pt x="15" y="14"/>
                    <a:pt x="15" y="14"/>
                    <a:pt x="15" y="14"/>
                  </a:cubicBezTo>
                  <a:cubicBezTo>
                    <a:pt x="4" y="32"/>
                    <a:pt x="4" y="32"/>
                    <a:pt x="4" y="32"/>
                  </a:cubicBezTo>
                  <a:cubicBezTo>
                    <a:pt x="14" y="32"/>
                    <a:pt x="14" y="32"/>
                    <a:pt x="14" y="32"/>
                  </a:cubicBezTo>
                  <a:cubicBezTo>
                    <a:pt x="16" y="48"/>
                    <a:pt x="16" y="48"/>
                    <a:pt x="16" y="48"/>
                  </a:cubicBezTo>
                  <a:cubicBezTo>
                    <a:pt x="24" y="48"/>
                    <a:pt x="24" y="48"/>
                    <a:pt x="24" y="48"/>
                  </a:cubicBezTo>
                  <a:cubicBezTo>
                    <a:pt x="25" y="32"/>
                    <a:pt x="25" y="32"/>
                    <a:pt x="25" y="32"/>
                  </a:cubicBezTo>
                  <a:cubicBezTo>
                    <a:pt x="36" y="32"/>
                    <a:pt x="36" y="32"/>
                    <a:pt x="36" y="32"/>
                  </a:cubicBezTo>
                  <a:cubicBezTo>
                    <a:pt x="25" y="14"/>
                    <a:pt x="25" y="14"/>
                    <a:pt x="25" y="14"/>
                  </a:cubicBezTo>
                  <a:cubicBezTo>
                    <a:pt x="28" y="8"/>
                    <a:pt x="28" y="8"/>
                    <a:pt x="28" y="8"/>
                  </a:cubicBezTo>
                  <a:lnTo>
                    <a:pt x="3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29" name="Group 9077"/>
          <p:cNvGrpSpPr>
            <a:grpSpLocks noChangeAspect="1"/>
          </p:cNvGrpSpPr>
          <p:nvPr/>
        </p:nvGrpSpPr>
        <p:grpSpPr>
          <a:xfrm>
            <a:off x="1547118" y="3461717"/>
            <a:ext cx="201150" cy="536400"/>
            <a:chOff x="2660650" y="348531"/>
            <a:chExt cx="76200" cy="203200"/>
          </a:xfrm>
          <a:solidFill>
            <a:schemeClr val="accent2"/>
          </a:solidFill>
        </p:grpSpPr>
        <p:sp>
          <p:nvSpPr>
            <p:cNvPr id="30" name="Oval 685"/>
            <p:cNvSpPr>
              <a:spLocks noChangeArrowheads="1"/>
            </p:cNvSpPr>
            <p:nvPr/>
          </p:nvSpPr>
          <p:spPr bwMode="auto">
            <a:xfrm>
              <a:off x="2679700" y="348531"/>
              <a:ext cx="38100" cy="38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2" name="Freeform 686"/>
            <p:cNvSpPr>
              <a:spLocks/>
            </p:cNvSpPr>
            <p:nvPr/>
          </p:nvSpPr>
          <p:spPr bwMode="auto">
            <a:xfrm>
              <a:off x="2660650" y="402506"/>
              <a:ext cx="76200" cy="149225"/>
            </a:xfrm>
            <a:custGeom>
              <a:avLst/>
              <a:gdLst>
                <a:gd name="T0" fmla="*/ 18 w 24"/>
                <a:gd name="T1" fmla="*/ 0 h 47"/>
                <a:gd name="T2" fmla="*/ 12 w 24"/>
                <a:gd name="T3" fmla="*/ 11 h 47"/>
                <a:gd name="T4" fmla="*/ 6 w 24"/>
                <a:gd name="T5" fmla="*/ 0 h 47"/>
                <a:gd name="T6" fmla="*/ 0 w 24"/>
                <a:gd name="T7" fmla="*/ 2 h 47"/>
                <a:gd name="T8" fmla="*/ 0 w 24"/>
                <a:gd name="T9" fmla="*/ 23 h 47"/>
                <a:gd name="T10" fmla="*/ 6 w 24"/>
                <a:gd name="T11" fmla="*/ 23 h 47"/>
                <a:gd name="T12" fmla="*/ 8 w 24"/>
                <a:gd name="T13" fmla="*/ 47 h 47"/>
                <a:gd name="T14" fmla="*/ 16 w 24"/>
                <a:gd name="T15" fmla="*/ 47 h 47"/>
                <a:gd name="T16" fmla="*/ 18 w 24"/>
                <a:gd name="T17" fmla="*/ 23 h 47"/>
                <a:gd name="T18" fmla="*/ 24 w 24"/>
                <a:gd name="T19" fmla="*/ 23 h 47"/>
                <a:gd name="T20" fmla="*/ 24 w 24"/>
                <a:gd name="T21" fmla="*/ 2 h 47"/>
                <a:gd name="T22" fmla="*/ 18 w 24"/>
                <a:gd name="T2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47">
                  <a:moveTo>
                    <a:pt x="18" y="0"/>
                  </a:moveTo>
                  <a:cubicBezTo>
                    <a:pt x="12" y="11"/>
                    <a:pt x="12" y="11"/>
                    <a:pt x="12" y="11"/>
                  </a:cubicBezTo>
                  <a:cubicBezTo>
                    <a:pt x="6" y="0"/>
                    <a:pt x="6" y="0"/>
                    <a:pt x="6" y="0"/>
                  </a:cubicBezTo>
                  <a:cubicBezTo>
                    <a:pt x="4" y="0"/>
                    <a:pt x="2" y="1"/>
                    <a:pt x="0" y="2"/>
                  </a:cubicBezTo>
                  <a:cubicBezTo>
                    <a:pt x="0" y="23"/>
                    <a:pt x="0" y="23"/>
                    <a:pt x="0" y="23"/>
                  </a:cubicBezTo>
                  <a:cubicBezTo>
                    <a:pt x="6" y="23"/>
                    <a:pt x="6" y="23"/>
                    <a:pt x="6" y="23"/>
                  </a:cubicBezTo>
                  <a:cubicBezTo>
                    <a:pt x="8" y="47"/>
                    <a:pt x="8" y="47"/>
                    <a:pt x="8" y="47"/>
                  </a:cubicBezTo>
                  <a:cubicBezTo>
                    <a:pt x="16" y="47"/>
                    <a:pt x="16" y="47"/>
                    <a:pt x="16" y="47"/>
                  </a:cubicBezTo>
                  <a:cubicBezTo>
                    <a:pt x="18" y="23"/>
                    <a:pt x="18" y="23"/>
                    <a:pt x="18" y="23"/>
                  </a:cubicBezTo>
                  <a:cubicBezTo>
                    <a:pt x="24" y="23"/>
                    <a:pt x="24" y="23"/>
                    <a:pt x="24" y="23"/>
                  </a:cubicBezTo>
                  <a:cubicBezTo>
                    <a:pt x="24" y="2"/>
                    <a:pt x="24" y="2"/>
                    <a:pt x="24" y="2"/>
                  </a:cubicBezTo>
                  <a:cubicBezTo>
                    <a:pt x="22" y="1"/>
                    <a:pt x="20"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34" name="Group 11053"/>
          <p:cNvGrpSpPr>
            <a:grpSpLocks noChangeAspect="1"/>
          </p:cNvGrpSpPr>
          <p:nvPr/>
        </p:nvGrpSpPr>
        <p:grpSpPr>
          <a:xfrm>
            <a:off x="313012" y="1547416"/>
            <a:ext cx="536400" cy="536400"/>
            <a:chOff x="2503488" y="1547391"/>
            <a:chExt cx="203200" cy="203200"/>
          </a:xfrm>
          <a:solidFill>
            <a:schemeClr val="accent2"/>
          </a:solidFill>
        </p:grpSpPr>
        <p:sp>
          <p:nvSpPr>
            <p:cNvPr id="36" name="Freeform 845"/>
            <p:cNvSpPr>
              <a:spLocks/>
            </p:cNvSpPr>
            <p:nvPr/>
          </p:nvSpPr>
          <p:spPr bwMode="auto">
            <a:xfrm>
              <a:off x="2535238" y="1569616"/>
              <a:ext cx="22225" cy="22225"/>
            </a:xfrm>
            <a:custGeom>
              <a:avLst/>
              <a:gdLst>
                <a:gd name="T0" fmla="*/ 6 w 7"/>
                <a:gd name="T1" fmla="*/ 4 h 7"/>
                <a:gd name="T2" fmla="*/ 4 w 7"/>
                <a:gd name="T3" fmla="*/ 1 h 7"/>
                <a:gd name="T4" fmla="*/ 1 w 7"/>
                <a:gd name="T5" fmla="*/ 1 h 7"/>
                <a:gd name="T6" fmla="*/ 1 w 7"/>
                <a:gd name="T7" fmla="*/ 4 h 7"/>
                <a:gd name="T8" fmla="*/ 4 w 7"/>
                <a:gd name="T9" fmla="*/ 7 h 7"/>
                <a:gd name="T10" fmla="*/ 6 w 7"/>
                <a:gd name="T11" fmla="*/ 7 h 7"/>
                <a:gd name="T12" fmla="*/ 6 w 7"/>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4"/>
                  </a:moveTo>
                  <a:cubicBezTo>
                    <a:pt x="4" y="1"/>
                    <a:pt x="4" y="1"/>
                    <a:pt x="4" y="1"/>
                  </a:cubicBezTo>
                  <a:cubicBezTo>
                    <a:pt x="3" y="0"/>
                    <a:pt x="2" y="0"/>
                    <a:pt x="1" y="1"/>
                  </a:cubicBezTo>
                  <a:cubicBezTo>
                    <a:pt x="0" y="2"/>
                    <a:pt x="0" y="3"/>
                    <a:pt x="1" y="4"/>
                  </a:cubicBezTo>
                  <a:cubicBezTo>
                    <a:pt x="4" y="7"/>
                    <a:pt x="4" y="7"/>
                    <a:pt x="4" y="7"/>
                  </a:cubicBezTo>
                  <a:cubicBezTo>
                    <a:pt x="4" y="7"/>
                    <a:pt x="6" y="7"/>
                    <a:pt x="6" y="7"/>
                  </a:cubicBezTo>
                  <a:cubicBezTo>
                    <a:pt x="7" y="6"/>
                    <a:pt x="7" y="5"/>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7" name="Freeform 846"/>
            <p:cNvSpPr>
              <a:spLocks/>
            </p:cNvSpPr>
            <p:nvPr/>
          </p:nvSpPr>
          <p:spPr bwMode="auto">
            <a:xfrm>
              <a:off x="2503488" y="1636291"/>
              <a:ext cx="25400" cy="12700"/>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8" name="Freeform 847"/>
            <p:cNvSpPr>
              <a:spLocks/>
            </p:cNvSpPr>
            <p:nvPr/>
          </p:nvSpPr>
          <p:spPr bwMode="auto">
            <a:xfrm>
              <a:off x="2681288" y="1648991"/>
              <a:ext cx="25400" cy="12700"/>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9" name="Freeform 848"/>
            <p:cNvSpPr>
              <a:spLocks/>
            </p:cNvSpPr>
            <p:nvPr/>
          </p:nvSpPr>
          <p:spPr bwMode="auto">
            <a:xfrm>
              <a:off x="2662238" y="1579141"/>
              <a:ext cx="22225" cy="22225"/>
            </a:xfrm>
            <a:custGeom>
              <a:avLst/>
              <a:gdLst>
                <a:gd name="T0" fmla="*/ 6 w 7"/>
                <a:gd name="T1" fmla="*/ 1 h 7"/>
                <a:gd name="T2" fmla="*/ 3 w 7"/>
                <a:gd name="T3" fmla="*/ 1 h 7"/>
                <a:gd name="T4" fmla="*/ 0 w 7"/>
                <a:gd name="T5" fmla="*/ 4 h 7"/>
                <a:gd name="T6" fmla="*/ 0 w 7"/>
                <a:gd name="T7" fmla="*/ 6 h 7"/>
                <a:gd name="T8" fmla="*/ 3 w 7"/>
                <a:gd name="T9" fmla="*/ 6 h 7"/>
                <a:gd name="T10" fmla="*/ 6 w 7"/>
                <a:gd name="T11" fmla="*/ 4 h 7"/>
                <a:gd name="T12" fmla="*/ 6 w 7"/>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1"/>
                  </a:moveTo>
                  <a:cubicBezTo>
                    <a:pt x="5" y="0"/>
                    <a:pt x="4" y="0"/>
                    <a:pt x="3" y="1"/>
                  </a:cubicBezTo>
                  <a:cubicBezTo>
                    <a:pt x="0" y="4"/>
                    <a:pt x="0" y="4"/>
                    <a:pt x="0" y="4"/>
                  </a:cubicBezTo>
                  <a:cubicBezTo>
                    <a:pt x="0" y="4"/>
                    <a:pt x="0" y="6"/>
                    <a:pt x="0" y="6"/>
                  </a:cubicBezTo>
                  <a:cubicBezTo>
                    <a:pt x="1" y="7"/>
                    <a:pt x="2" y="7"/>
                    <a:pt x="3" y="6"/>
                  </a:cubicBezTo>
                  <a:cubicBezTo>
                    <a:pt x="6" y="4"/>
                    <a:pt x="6" y="4"/>
                    <a:pt x="6" y="4"/>
                  </a:cubicBezTo>
                  <a:cubicBezTo>
                    <a:pt x="7" y="3"/>
                    <a:pt x="7" y="2"/>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7" name="Freeform 849"/>
            <p:cNvSpPr>
              <a:spLocks/>
            </p:cNvSpPr>
            <p:nvPr/>
          </p:nvSpPr>
          <p:spPr bwMode="auto">
            <a:xfrm>
              <a:off x="2605088" y="1547391"/>
              <a:ext cx="12700" cy="25400"/>
            </a:xfrm>
            <a:custGeom>
              <a:avLst/>
              <a:gdLst>
                <a:gd name="T0" fmla="*/ 2 w 4"/>
                <a:gd name="T1" fmla="*/ 8 h 8"/>
                <a:gd name="T2" fmla="*/ 3 w 4"/>
                <a:gd name="T3" fmla="*/ 7 h 8"/>
                <a:gd name="T4" fmla="*/ 4 w 4"/>
                <a:gd name="T5" fmla="*/ 6 h 8"/>
                <a:gd name="T6" fmla="*/ 4 w 4"/>
                <a:gd name="T7" fmla="*/ 2 h 8"/>
                <a:gd name="T8" fmla="*/ 2 w 4"/>
                <a:gd name="T9" fmla="*/ 0 h 8"/>
                <a:gd name="T10" fmla="*/ 0 w 4"/>
                <a:gd name="T11" fmla="*/ 1 h 8"/>
                <a:gd name="T12" fmla="*/ 0 w 4"/>
                <a:gd name="T13" fmla="*/ 2 h 8"/>
                <a:gd name="T14" fmla="*/ 0 w 4"/>
                <a:gd name="T15" fmla="*/ 6 h 8"/>
                <a:gd name="T16" fmla="*/ 2 w 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2" y="8"/>
                  </a:moveTo>
                  <a:cubicBezTo>
                    <a:pt x="3" y="8"/>
                    <a:pt x="3" y="8"/>
                    <a:pt x="3" y="7"/>
                  </a:cubicBezTo>
                  <a:cubicBezTo>
                    <a:pt x="4" y="7"/>
                    <a:pt x="4" y="7"/>
                    <a:pt x="4" y="6"/>
                  </a:cubicBezTo>
                  <a:cubicBezTo>
                    <a:pt x="4" y="2"/>
                    <a:pt x="4" y="2"/>
                    <a:pt x="4" y="2"/>
                  </a:cubicBezTo>
                  <a:cubicBezTo>
                    <a:pt x="4" y="1"/>
                    <a:pt x="3" y="0"/>
                    <a:pt x="2" y="0"/>
                  </a:cubicBezTo>
                  <a:cubicBezTo>
                    <a:pt x="1" y="0"/>
                    <a:pt x="0" y="1"/>
                    <a:pt x="0" y="1"/>
                  </a:cubicBezTo>
                  <a:cubicBezTo>
                    <a:pt x="0" y="2"/>
                    <a:pt x="0" y="2"/>
                    <a:pt x="0" y="2"/>
                  </a:cubicBezTo>
                  <a:cubicBezTo>
                    <a:pt x="0" y="6"/>
                    <a:pt x="0" y="6"/>
                    <a:pt x="0" y="6"/>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5" name="Freeform 850"/>
            <p:cNvSpPr>
              <a:spLocks noEditPoints="1"/>
            </p:cNvSpPr>
            <p:nvPr/>
          </p:nvSpPr>
          <p:spPr bwMode="auto">
            <a:xfrm>
              <a:off x="2554288" y="1598191"/>
              <a:ext cx="101600" cy="114300"/>
            </a:xfrm>
            <a:custGeom>
              <a:avLst/>
              <a:gdLst>
                <a:gd name="T0" fmla="*/ 16 w 32"/>
                <a:gd name="T1" fmla="*/ 0 h 36"/>
                <a:gd name="T2" fmla="*/ 0 w 32"/>
                <a:gd name="T3" fmla="*/ 16 h 36"/>
                <a:gd name="T4" fmla="*/ 8 w 32"/>
                <a:gd name="T5" fmla="*/ 30 h 36"/>
                <a:gd name="T6" fmla="*/ 8 w 32"/>
                <a:gd name="T7" fmla="*/ 36 h 36"/>
                <a:gd name="T8" fmla="*/ 24 w 32"/>
                <a:gd name="T9" fmla="*/ 36 h 36"/>
                <a:gd name="T10" fmla="*/ 24 w 32"/>
                <a:gd name="T11" fmla="*/ 30 h 36"/>
                <a:gd name="T12" fmla="*/ 32 w 32"/>
                <a:gd name="T13" fmla="*/ 16 h 36"/>
                <a:gd name="T14" fmla="*/ 16 w 32"/>
                <a:gd name="T15" fmla="*/ 0 h 36"/>
                <a:gd name="T16" fmla="*/ 22 w 32"/>
                <a:gd name="T17" fmla="*/ 26 h 36"/>
                <a:gd name="T18" fmla="*/ 20 w 32"/>
                <a:gd name="T19" fmla="*/ 27 h 36"/>
                <a:gd name="T20" fmla="*/ 20 w 32"/>
                <a:gd name="T21" fmla="*/ 30 h 36"/>
                <a:gd name="T22" fmla="*/ 20 w 32"/>
                <a:gd name="T23" fmla="*/ 32 h 36"/>
                <a:gd name="T24" fmla="*/ 12 w 32"/>
                <a:gd name="T25" fmla="*/ 32 h 36"/>
                <a:gd name="T26" fmla="*/ 12 w 32"/>
                <a:gd name="T27" fmla="*/ 30 h 36"/>
                <a:gd name="T28" fmla="*/ 12 w 32"/>
                <a:gd name="T29" fmla="*/ 27 h 36"/>
                <a:gd name="T30" fmla="*/ 10 w 32"/>
                <a:gd name="T31" fmla="*/ 26 h 36"/>
                <a:gd name="T32" fmla="*/ 4 w 32"/>
                <a:gd name="T33" fmla="*/ 16 h 36"/>
                <a:gd name="T34" fmla="*/ 16 w 32"/>
                <a:gd name="T35" fmla="*/ 4 h 36"/>
                <a:gd name="T36" fmla="*/ 28 w 32"/>
                <a:gd name="T37" fmla="*/ 16 h 36"/>
                <a:gd name="T38" fmla="*/ 22 w 32"/>
                <a:gd name="T3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6">
                  <a:moveTo>
                    <a:pt x="16" y="0"/>
                  </a:moveTo>
                  <a:cubicBezTo>
                    <a:pt x="7" y="0"/>
                    <a:pt x="0" y="7"/>
                    <a:pt x="0" y="16"/>
                  </a:cubicBezTo>
                  <a:cubicBezTo>
                    <a:pt x="0" y="22"/>
                    <a:pt x="3" y="27"/>
                    <a:pt x="8" y="30"/>
                  </a:cubicBezTo>
                  <a:cubicBezTo>
                    <a:pt x="8" y="36"/>
                    <a:pt x="8" y="36"/>
                    <a:pt x="8" y="36"/>
                  </a:cubicBezTo>
                  <a:cubicBezTo>
                    <a:pt x="24" y="36"/>
                    <a:pt x="24" y="36"/>
                    <a:pt x="24" y="36"/>
                  </a:cubicBezTo>
                  <a:cubicBezTo>
                    <a:pt x="24" y="30"/>
                    <a:pt x="24" y="30"/>
                    <a:pt x="24" y="30"/>
                  </a:cubicBezTo>
                  <a:cubicBezTo>
                    <a:pt x="29" y="27"/>
                    <a:pt x="32" y="22"/>
                    <a:pt x="32" y="16"/>
                  </a:cubicBezTo>
                  <a:cubicBezTo>
                    <a:pt x="32" y="7"/>
                    <a:pt x="25" y="0"/>
                    <a:pt x="16" y="0"/>
                  </a:cubicBezTo>
                  <a:close/>
                  <a:moveTo>
                    <a:pt x="22" y="26"/>
                  </a:moveTo>
                  <a:cubicBezTo>
                    <a:pt x="20" y="27"/>
                    <a:pt x="20" y="27"/>
                    <a:pt x="20" y="27"/>
                  </a:cubicBezTo>
                  <a:cubicBezTo>
                    <a:pt x="20" y="30"/>
                    <a:pt x="20" y="30"/>
                    <a:pt x="20" y="30"/>
                  </a:cubicBezTo>
                  <a:cubicBezTo>
                    <a:pt x="20" y="32"/>
                    <a:pt x="20" y="32"/>
                    <a:pt x="20" y="32"/>
                  </a:cubicBezTo>
                  <a:cubicBezTo>
                    <a:pt x="12" y="32"/>
                    <a:pt x="12" y="32"/>
                    <a:pt x="12" y="32"/>
                  </a:cubicBezTo>
                  <a:cubicBezTo>
                    <a:pt x="12" y="30"/>
                    <a:pt x="12" y="30"/>
                    <a:pt x="12" y="30"/>
                  </a:cubicBezTo>
                  <a:cubicBezTo>
                    <a:pt x="12" y="27"/>
                    <a:pt x="12" y="27"/>
                    <a:pt x="12" y="27"/>
                  </a:cubicBezTo>
                  <a:cubicBezTo>
                    <a:pt x="10" y="26"/>
                    <a:pt x="10" y="26"/>
                    <a:pt x="10" y="26"/>
                  </a:cubicBezTo>
                  <a:cubicBezTo>
                    <a:pt x="6" y="24"/>
                    <a:pt x="4" y="20"/>
                    <a:pt x="4" y="16"/>
                  </a:cubicBezTo>
                  <a:cubicBezTo>
                    <a:pt x="4" y="9"/>
                    <a:pt x="9" y="4"/>
                    <a:pt x="16" y="4"/>
                  </a:cubicBezTo>
                  <a:cubicBezTo>
                    <a:pt x="23" y="4"/>
                    <a:pt x="28" y="9"/>
                    <a:pt x="28" y="16"/>
                  </a:cubicBezTo>
                  <a:cubicBezTo>
                    <a:pt x="28" y="20"/>
                    <a:pt x="26" y="24"/>
                    <a:pt x="2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6" name="Freeform 851"/>
            <p:cNvSpPr>
              <a:spLocks/>
            </p:cNvSpPr>
            <p:nvPr/>
          </p:nvSpPr>
          <p:spPr bwMode="auto">
            <a:xfrm>
              <a:off x="2579688" y="1725191"/>
              <a:ext cx="50800" cy="25400"/>
            </a:xfrm>
            <a:custGeom>
              <a:avLst/>
              <a:gdLst>
                <a:gd name="T0" fmla="*/ 0 w 16"/>
                <a:gd name="T1" fmla="*/ 4 h 8"/>
                <a:gd name="T2" fmla="*/ 4 w 16"/>
                <a:gd name="T3" fmla="*/ 4 h 8"/>
                <a:gd name="T4" fmla="*/ 4 w 16"/>
                <a:gd name="T5" fmla="*/ 4 h 8"/>
                <a:gd name="T6" fmla="*/ 8 w 16"/>
                <a:gd name="T7" fmla="*/ 8 h 8"/>
                <a:gd name="T8" fmla="*/ 12 w 16"/>
                <a:gd name="T9" fmla="*/ 4 h 8"/>
                <a:gd name="T10" fmla="*/ 12 w 16"/>
                <a:gd name="T11" fmla="*/ 4 h 8"/>
                <a:gd name="T12" fmla="*/ 16 w 16"/>
                <a:gd name="T13" fmla="*/ 4 h 8"/>
                <a:gd name="T14" fmla="*/ 16 w 16"/>
                <a:gd name="T15" fmla="*/ 0 h 8"/>
                <a:gd name="T16" fmla="*/ 0 w 16"/>
                <a:gd name="T17" fmla="*/ 0 h 8"/>
                <a:gd name="T18" fmla="*/ 0 w 16"/>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0" y="4"/>
                  </a:moveTo>
                  <a:cubicBezTo>
                    <a:pt x="4" y="4"/>
                    <a:pt x="4" y="4"/>
                    <a:pt x="4" y="4"/>
                  </a:cubicBezTo>
                  <a:cubicBezTo>
                    <a:pt x="4" y="4"/>
                    <a:pt x="4" y="4"/>
                    <a:pt x="4" y="4"/>
                  </a:cubicBezTo>
                  <a:cubicBezTo>
                    <a:pt x="4" y="6"/>
                    <a:pt x="6" y="8"/>
                    <a:pt x="8" y="8"/>
                  </a:cubicBezTo>
                  <a:cubicBezTo>
                    <a:pt x="10" y="8"/>
                    <a:pt x="12" y="6"/>
                    <a:pt x="12" y="4"/>
                  </a:cubicBezTo>
                  <a:cubicBezTo>
                    <a:pt x="12" y="4"/>
                    <a:pt x="12" y="4"/>
                    <a:pt x="12" y="4"/>
                  </a:cubicBezTo>
                  <a:cubicBezTo>
                    <a:pt x="16" y="4"/>
                    <a:pt x="16" y="4"/>
                    <a:pt x="16" y="4"/>
                  </a:cubicBezTo>
                  <a:cubicBezTo>
                    <a:pt x="16" y="0"/>
                    <a:pt x="16" y="0"/>
                    <a:pt x="16" y="0"/>
                  </a:cubicBezTo>
                  <a:cubicBezTo>
                    <a:pt x="0" y="0"/>
                    <a:pt x="0" y="0"/>
                    <a:pt x="0" y="0"/>
                  </a:cubicBez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spTree>
    <p:extLst>
      <p:ext uri="{BB962C8B-B14F-4D97-AF65-F5344CB8AC3E}">
        <p14:creationId xmlns:p14="http://schemas.microsoft.com/office/powerpoint/2010/main" val="3376282410"/>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boks 5"/>
          <p:cNvSpPr txBox="1"/>
          <p:nvPr/>
        </p:nvSpPr>
        <p:spPr>
          <a:xfrm>
            <a:off x="404664" y="921600"/>
            <a:ext cx="6217704" cy="3785646"/>
          </a:xfrm>
          <a:prstGeom prst="rect">
            <a:avLst/>
          </a:prstGeom>
          <a:noFill/>
        </p:spPr>
        <p:txBody>
          <a:bodyPr wrap="square" lIns="91433" tIns="45717" rIns="91433" bIns="45717" rtlCol="0">
            <a:spAutoFit/>
          </a:bodyPr>
          <a:lstStyle/>
          <a:p>
            <a:pPr algn="just"/>
            <a:r>
              <a:rPr lang="da-DK" sz="1200" dirty="0" smtClean="0">
                <a:latin typeface="Corbel" pitchFamily="34" charset="0"/>
              </a:rPr>
              <a:t>Segmentets </a:t>
            </a:r>
            <a:r>
              <a:rPr lang="da-DK" sz="1200" dirty="0">
                <a:latin typeface="Corbel" pitchFamily="34" charset="0"/>
              </a:rPr>
              <a:t>medievaner følger i store træk de samme vaner, som gør sig gældende på tværs af befolkningen. Således opnås der primært ny viden via TV (nyhedsudsendelser, dokumentarer og debat), internettet (avisers hjemmesider, faglige hjemmesider m.v.) og radio. Selvom segmentets medievaner følger samme mønster som befolkningen, er segmentet kendetegnet ved, at </a:t>
            </a:r>
            <a:r>
              <a:rPr lang="da-DK" sz="1200" dirty="0" smtClean="0">
                <a:latin typeface="Corbel" pitchFamily="34" charset="0"/>
              </a:rPr>
              <a:t>det </a:t>
            </a:r>
            <a:r>
              <a:rPr lang="da-DK" sz="1200" dirty="0">
                <a:latin typeface="Corbel" pitchFamily="34" charset="0"/>
              </a:rPr>
              <a:t>i højere grad bruger landsdækkende dagblade og fagblade.</a:t>
            </a:r>
          </a:p>
          <a:p>
            <a:pPr algn="just"/>
            <a:endParaRPr lang="da-DK" sz="1200" dirty="0">
              <a:latin typeface="Corbel" pitchFamily="34" charset="0"/>
            </a:endParaRPr>
          </a:p>
          <a:p>
            <a:pPr algn="just"/>
            <a:r>
              <a:rPr lang="da-DK" sz="1200" dirty="0">
                <a:latin typeface="Corbel" pitchFamily="34" charset="0"/>
              </a:rPr>
              <a:t>Når det kommer til at opnå viden om udviklingsbistand og forholdene i udviklingslandene, adskiller segmentet sig ved i højere grad også at bruge landsdækkende </a:t>
            </a:r>
            <a:r>
              <a:rPr lang="da-DK" sz="1200" dirty="0" smtClean="0">
                <a:latin typeface="Corbel" pitchFamily="34" charset="0"/>
              </a:rPr>
              <a:t>dagblade, TV </a:t>
            </a:r>
            <a:r>
              <a:rPr lang="da-DK" sz="1200" dirty="0">
                <a:latin typeface="Corbel" pitchFamily="34" charset="0"/>
              </a:rPr>
              <a:t>og internettet til </a:t>
            </a:r>
            <a:r>
              <a:rPr lang="da-DK" sz="1200" dirty="0" smtClean="0">
                <a:latin typeface="Corbel" pitchFamily="34" charset="0"/>
              </a:rPr>
              <a:t>inspiration.</a:t>
            </a:r>
            <a:endParaRPr lang="da-DK" sz="1200" dirty="0">
              <a:latin typeface="Corbel" pitchFamily="34" charset="0"/>
            </a:endParaRPr>
          </a:p>
          <a:p>
            <a:pPr algn="just"/>
            <a:endParaRPr lang="da-DK" sz="1200" dirty="0">
              <a:latin typeface="Corbel" pitchFamily="34" charset="0"/>
            </a:endParaRPr>
          </a:p>
          <a:p>
            <a:pPr algn="just"/>
            <a:r>
              <a:rPr lang="da-DK" sz="1200" i="1" dirty="0" smtClean="0">
                <a:latin typeface="Corbel" pitchFamily="34" charset="0"/>
              </a:rPr>
              <a:t>De tillidsfuldes </a:t>
            </a:r>
            <a:r>
              <a:rPr lang="da-DK" sz="1200" dirty="0" smtClean="0">
                <a:latin typeface="Corbel" pitchFamily="34" charset="0"/>
              </a:rPr>
              <a:t>støtte til udviklingsbistand viser </a:t>
            </a:r>
            <a:r>
              <a:rPr lang="da-DK" sz="1200" dirty="0">
                <a:latin typeface="Corbel" pitchFamily="34" charset="0"/>
              </a:rPr>
              <a:t>sig i den måde, </a:t>
            </a:r>
            <a:r>
              <a:rPr lang="da-DK" sz="1200" dirty="0" smtClean="0">
                <a:latin typeface="Corbel" pitchFamily="34" charset="0"/>
              </a:rPr>
              <a:t>det </a:t>
            </a:r>
            <a:r>
              <a:rPr lang="da-DK" sz="1200" dirty="0">
                <a:latin typeface="Corbel" pitchFamily="34" charset="0"/>
              </a:rPr>
              <a:t>støtter og deltager i </a:t>
            </a:r>
            <a:r>
              <a:rPr lang="da-DK" sz="1200" dirty="0" smtClean="0">
                <a:latin typeface="Corbel" pitchFamily="34" charset="0"/>
              </a:rPr>
              <a:t>forskellige </a:t>
            </a:r>
            <a:r>
              <a:rPr lang="da-DK" sz="1200" dirty="0">
                <a:latin typeface="Corbel" pitchFamily="34" charset="0"/>
              </a:rPr>
              <a:t>velgørende </a:t>
            </a:r>
            <a:r>
              <a:rPr lang="da-DK" sz="1200" dirty="0" smtClean="0">
                <a:latin typeface="Corbel" pitchFamily="34" charset="0"/>
              </a:rPr>
              <a:t>aktiviteter på. </a:t>
            </a:r>
            <a:r>
              <a:rPr lang="da-DK" sz="1200" dirty="0">
                <a:latin typeface="Corbel" pitchFamily="34" charset="0"/>
              </a:rPr>
              <a:t>I forhold til hele befolkningen er der f.eks. en overrepræsentation i segmentet, der giver penge, når der er </a:t>
            </a:r>
            <a:r>
              <a:rPr lang="da-DK" sz="1200" dirty="0" smtClean="0">
                <a:latin typeface="Corbel" pitchFamily="34" charset="0"/>
              </a:rPr>
              <a:t>husstandsindsamling (75 %) </a:t>
            </a:r>
            <a:r>
              <a:rPr lang="da-DK" sz="1200" dirty="0">
                <a:latin typeface="Corbel" pitchFamily="34" charset="0"/>
              </a:rPr>
              <a:t>eller ved donation af tøj og andre genstande til indsamlinger eller genbrugsbutikker (som støtter udviklingslande</a:t>
            </a:r>
            <a:r>
              <a:rPr lang="da-DK" sz="1200" dirty="0" smtClean="0">
                <a:latin typeface="Corbel" pitchFamily="34" charset="0"/>
              </a:rPr>
              <a:t>) – 64 %.  Segmentet </a:t>
            </a:r>
            <a:r>
              <a:rPr lang="da-DK" sz="1200" dirty="0">
                <a:latin typeface="Corbel" pitchFamily="34" charset="0"/>
              </a:rPr>
              <a:t>skiller sig ud fra gennemsnittet ved i højere grad også at give penge ved f.eks. </a:t>
            </a:r>
            <a:r>
              <a:rPr lang="da-DK" sz="1200" dirty="0" err="1" smtClean="0">
                <a:latin typeface="Corbel" pitchFamily="34" charset="0"/>
              </a:rPr>
              <a:t>TV-shows</a:t>
            </a:r>
            <a:r>
              <a:rPr lang="da-DK" sz="1200" dirty="0">
                <a:latin typeface="Corbel" pitchFamily="34" charset="0"/>
              </a:rPr>
              <a:t>, er medlem af en </a:t>
            </a:r>
            <a:r>
              <a:rPr lang="da-DK" sz="1200" dirty="0" smtClean="0">
                <a:latin typeface="Corbel" pitchFamily="34" charset="0"/>
              </a:rPr>
              <a:t>organisation, </a:t>
            </a:r>
            <a:r>
              <a:rPr lang="da-DK" sz="1200" dirty="0">
                <a:latin typeface="Corbel" pitchFamily="34" charset="0"/>
              </a:rPr>
              <a:t>der arbejder med </a:t>
            </a:r>
            <a:r>
              <a:rPr lang="da-DK" sz="1200" dirty="0" err="1" smtClean="0">
                <a:latin typeface="Corbel" pitchFamily="34" charset="0"/>
              </a:rPr>
              <a:t>udviklings-bistand</a:t>
            </a:r>
            <a:r>
              <a:rPr lang="da-DK" sz="1200" dirty="0">
                <a:latin typeface="Corbel" pitchFamily="34" charset="0"/>
              </a:rPr>
              <a:t>, har sponsorbørn eller deltager som indsamler.</a:t>
            </a:r>
          </a:p>
          <a:p>
            <a:pPr algn="just"/>
            <a:endParaRPr lang="da-DK" sz="1200" dirty="0">
              <a:latin typeface="Corbel" pitchFamily="34" charset="0"/>
            </a:endParaRPr>
          </a:p>
          <a:p>
            <a:pPr algn="just"/>
            <a:endParaRPr lang="da-DK" sz="1200" dirty="0">
              <a:latin typeface="Corbel" pitchFamily="34" charset="0"/>
            </a:endParaRPr>
          </a:p>
          <a:p>
            <a:pPr algn="just"/>
            <a:endParaRPr lang="da-DK" sz="1200" dirty="0" err="1">
              <a:latin typeface="Corbel" pitchFamily="34" charset="0"/>
            </a:endParaRPr>
          </a:p>
        </p:txBody>
      </p:sp>
      <p:sp>
        <p:nvSpPr>
          <p:cNvPr id="2" name="Titel 1"/>
          <p:cNvSpPr>
            <a:spLocks noGrp="1"/>
          </p:cNvSpPr>
          <p:nvPr>
            <p:ph type="title"/>
          </p:nvPr>
        </p:nvSpPr>
        <p:spPr>
          <a:xfrm>
            <a:off x="240426" y="288001"/>
            <a:ext cx="6473590" cy="333078"/>
          </a:xfrm>
        </p:spPr>
        <p:txBody>
          <a:bodyPr/>
          <a:lstStyle/>
          <a:p>
            <a:r>
              <a:rPr lang="da-DK" sz="1800" dirty="0" smtClean="0">
                <a:solidFill>
                  <a:schemeClr val="tx1"/>
                </a:solidFill>
              </a:rPr>
              <a:t>Segmentprofil – </a:t>
            </a:r>
            <a:r>
              <a:rPr lang="da-DK" sz="1800" b="1" i="1" dirty="0" smtClean="0">
                <a:solidFill>
                  <a:schemeClr val="tx1"/>
                </a:solidFill>
              </a:rPr>
              <a:t>De </a:t>
            </a:r>
            <a:r>
              <a:rPr lang="da-DK" sz="1800" b="1" i="1" dirty="0">
                <a:solidFill>
                  <a:schemeClr val="tx1"/>
                </a:solidFill>
              </a:rPr>
              <a:t>tillidsfulde</a:t>
            </a:r>
          </a:p>
        </p:txBody>
      </p:sp>
      <p:sp>
        <p:nvSpPr>
          <p:cNvPr id="14" name="Titel 1"/>
          <p:cNvSpPr txBox="1">
            <a:spLocks/>
          </p:cNvSpPr>
          <p:nvPr/>
        </p:nvSpPr>
        <p:spPr>
          <a:xfrm>
            <a:off x="240427" y="5198498"/>
            <a:ext cx="6579474" cy="333078"/>
          </a:xfrm>
          <a:prstGeom prst="rect">
            <a:avLst/>
          </a:prstGeom>
        </p:spPr>
        <p:txBody>
          <a:bodyPr lIns="103155" tIns="51577" rIns="103155" bIns="51577"/>
          <a:lstStyle/>
          <a:p>
            <a:pPr lvl="0">
              <a:defRPr/>
            </a:pPr>
            <a:r>
              <a:rPr lang="da-DK" sz="1400" dirty="0" smtClean="0">
                <a:latin typeface="Corbel" pitchFamily="34" charset="0"/>
              </a:rPr>
              <a:t>Figur 38: </a:t>
            </a:r>
            <a:r>
              <a:rPr lang="da-DK" sz="1400" dirty="0" smtClean="0">
                <a:latin typeface="Corbel" pitchFamily="34" charset="0"/>
                <a:ea typeface="+mj-ea"/>
                <a:cs typeface="+mj-cs"/>
              </a:rPr>
              <a:t>Demografi</a:t>
            </a:r>
            <a:endParaRPr lang="da-DK" sz="1400" dirty="0">
              <a:latin typeface="Corbel" pitchFamily="34" charset="0"/>
              <a:ea typeface="+mj-ea"/>
              <a:cs typeface="+mj-cs"/>
            </a:endParaRPr>
          </a:p>
        </p:txBody>
      </p:sp>
      <p:pic>
        <p:nvPicPr>
          <p:cNvPr id="3" name="Billede 2"/>
          <p:cNvPicPr>
            <a:picLocks noChangeAspect="1" noChangeArrowheads="1"/>
          </p:cNvPicPr>
          <p:nvPr>
            <p:extLst>
              <p:ext uri="{D42A27DB-BD31-4B8C-83A1-F6EECF244321}">
                <p14:modId xmlns:p14="http://schemas.microsoft.com/office/powerpoint/2010/main" val="3644838090"/>
              </p:ext>
            </p:extLst>
          </p:nvPr>
        </p:nvPicPr>
        <p:blipFill>
          <a:blip r:embed="rId2"/>
          <a:srcRect/>
          <a:stretch>
            <a:fillRect/>
          </a:stretch>
        </p:blipFill>
        <p:spPr bwMode="auto">
          <a:xfrm>
            <a:off x="428626" y="5702498"/>
            <a:ext cx="5999164" cy="3282950"/>
          </a:xfrm>
          <a:prstGeom prst="rect">
            <a:avLst/>
          </a:prstGeom>
          <a:noFill/>
          <a:extLst>
            <a:ext uri="{909E8E84-426E-40DD-AFC4-6F175D3DCCD1}">
              <a14:hiddenFill xmlns:a14="http://schemas.microsoft.com/office/drawing/2010/main">
                <a:solidFill>
                  <a:srgbClr val="FFFFFF"/>
                </a:solidFill>
              </a14:hiddenFill>
            </a:ext>
          </a:extLst>
        </p:spPr>
      </p:pic>
      <p:sp>
        <p:nvSpPr>
          <p:cNvPr id="9" name="Tekstboks 8"/>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3 – Segmenter</a:t>
            </a:r>
            <a:endParaRPr lang="da-DK" sz="1100" dirty="0">
              <a:latin typeface="Corbel" pitchFamily="34" charset="0"/>
            </a:endParaRPr>
          </a:p>
        </p:txBody>
      </p:sp>
      <p:cxnSp>
        <p:nvCxnSpPr>
          <p:cNvPr id="7" name="Lige forbindelse 6"/>
          <p:cNvCxnSpPr/>
          <p:nvPr/>
        </p:nvCxnSpPr>
        <p:spPr>
          <a:xfrm>
            <a:off x="332658" y="4880986"/>
            <a:ext cx="6047953" cy="0"/>
          </a:xfrm>
          <a:prstGeom prst="line">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134759"/>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boks 2"/>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Sammendrag af rapporten</a:t>
            </a:r>
            <a:endParaRPr lang="da-DK" sz="1100" dirty="0">
              <a:latin typeface="Corbel" pitchFamily="34" charset="0"/>
            </a:endParaRPr>
          </a:p>
        </p:txBody>
      </p:sp>
      <p:sp>
        <p:nvSpPr>
          <p:cNvPr id="10" name="Tekstboks 9"/>
          <p:cNvSpPr txBox="1"/>
          <p:nvPr/>
        </p:nvSpPr>
        <p:spPr>
          <a:xfrm>
            <a:off x="333376" y="1462639"/>
            <a:ext cx="6047953" cy="8525405"/>
          </a:xfrm>
          <a:prstGeom prst="rect">
            <a:avLst/>
          </a:prstGeom>
          <a:noFill/>
        </p:spPr>
        <p:txBody>
          <a:bodyPr wrap="square" lIns="91433" tIns="45717" rIns="91433" bIns="45717" rtlCol="0">
            <a:spAutoFit/>
          </a:bodyPr>
          <a:lstStyle/>
          <a:p>
            <a:pPr algn="just"/>
            <a:r>
              <a:rPr lang="da-DK" sz="1100" b="1" dirty="0"/>
              <a:t>Befolkningens overordnede opbakning til udviklingsbistand</a:t>
            </a:r>
            <a:endParaRPr lang="da-DK" sz="1100" b="1" dirty="0" smtClean="0">
              <a:latin typeface="Corbel" pitchFamily="34" charset="0"/>
            </a:endParaRPr>
          </a:p>
          <a:p>
            <a:pPr algn="just"/>
            <a:r>
              <a:rPr lang="da-DK" sz="1050" dirty="0" smtClean="0">
                <a:latin typeface="Corbel" pitchFamily="34" charset="0"/>
              </a:rPr>
              <a:t>Den danske befolkning støtter </a:t>
            </a:r>
            <a:r>
              <a:rPr lang="da-DK" sz="1050" dirty="0">
                <a:latin typeface="Corbel" pitchFamily="34" charset="0"/>
              </a:rPr>
              <a:t>fortsat op om </a:t>
            </a:r>
            <a:r>
              <a:rPr lang="da-DK" sz="1050" dirty="0" smtClean="0">
                <a:latin typeface="Corbel" pitchFamily="34" charset="0"/>
              </a:rPr>
              <a:t>udviklingsbistand. I forhold </a:t>
            </a:r>
            <a:r>
              <a:rPr lang="da-DK" sz="1050" dirty="0">
                <a:latin typeface="Corbel" pitchFamily="34" charset="0"/>
              </a:rPr>
              <a:t>til sidste </a:t>
            </a:r>
            <a:r>
              <a:rPr lang="da-DK" sz="1050" dirty="0" smtClean="0">
                <a:latin typeface="Corbel" pitchFamily="34" charset="0"/>
              </a:rPr>
              <a:t>måling, i 2014, </a:t>
            </a:r>
            <a:r>
              <a:rPr lang="da-DK" sz="1050" dirty="0">
                <a:latin typeface="Corbel" pitchFamily="34" charset="0"/>
              </a:rPr>
              <a:t>har </a:t>
            </a:r>
            <a:r>
              <a:rPr lang="da-DK" sz="1050" dirty="0" smtClean="0">
                <a:latin typeface="Corbel" pitchFamily="34" charset="0"/>
              </a:rPr>
              <a:t>der i 2015 endda været </a:t>
            </a:r>
            <a:r>
              <a:rPr lang="da-DK" sz="1050" dirty="0">
                <a:latin typeface="Corbel" pitchFamily="34" charset="0"/>
              </a:rPr>
              <a:t>en </a:t>
            </a:r>
            <a:r>
              <a:rPr lang="da-DK" sz="1050" dirty="0" smtClean="0">
                <a:latin typeface="Corbel" pitchFamily="34" charset="0"/>
              </a:rPr>
              <a:t>stigning </a:t>
            </a:r>
            <a:r>
              <a:rPr lang="da-DK" sz="1050" dirty="0">
                <a:latin typeface="Corbel" pitchFamily="34" charset="0"/>
              </a:rPr>
              <a:t>i andelen af </a:t>
            </a:r>
            <a:r>
              <a:rPr lang="da-DK" sz="1050" dirty="0" smtClean="0">
                <a:latin typeface="Corbel" pitchFamily="34" charset="0"/>
              </a:rPr>
              <a:t>tilhængere. Dette er en udvikling, som kan spores i løbet af 2015. Dermed er andelen af tilhængere større i andet halvår 2015 end i første halvår.</a:t>
            </a:r>
            <a:r>
              <a:rPr lang="da-DK" sz="1050" dirty="0">
                <a:latin typeface="Corbel" pitchFamily="34" charset="0"/>
              </a:rPr>
              <a:t> </a:t>
            </a:r>
            <a:r>
              <a:rPr lang="da-DK" sz="1050" dirty="0" smtClean="0">
                <a:latin typeface="Corbel" pitchFamily="34" charset="0"/>
              </a:rPr>
              <a:t>Samlet set bakker 63 % af befolkningen op </a:t>
            </a:r>
            <a:r>
              <a:rPr lang="da-DK" sz="1050" dirty="0">
                <a:latin typeface="Corbel" pitchFamily="34" charset="0"/>
              </a:rPr>
              <a:t>om </a:t>
            </a:r>
            <a:r>
              <a:rPr lang="da-DK" sz="1050" dirty="0" smtClean="0">
                <a:latin typeface="Corbel" pitchFamily="34" charset="0"/>
              </a:rPr>
              <a:t>udviklingsbistanden. </a:t>
            </a:r>
            <a:r>
              <a:rPr lang="da-DK" sz="1050" dirty="0">
                <a:latin typeface="Corbel" pitchFamily="34" charset="0"/>
              </a:rPr>
              <a:t>Andelen har haft en faldende tendens siden </a:t>
            </a:r>
            <a:r>
              <a:rPr lang="da-DK" sz="1050" dirty="0" smtClean="0">
                <a:latin typeface="Corbel" pitchFamily="34" charset="0"/>
              </a:rPr>
              <a:t>2010, </a:t>
            </a:r>
            <a:r>
              <a:rPr lang="da-DK" sz="1050" dirty="0">
                <a:latin typeface="Corbel" pitchFamily="34" charset="0"/>
              </a:rPr>
              <a:t>og selvom der siden sidste år har været en </a:t>
            </a:r>
            <a:r>
              <a:rPr lang="da-DK" sz="1050" dirty="0" smtClean="0">
                <a:latin typeface="Corbel" pitchFamily="34" charset="0"/>
              </a:rPr>
              <a:t>stigning</a:t>
            </a:r>
            <a:r>
              <a:rPr lang="da-DK" sz="1050" dirty="0">
                <a:latin typeface="Corbel" pitchFamily="34" charset="0"/>
              </a:rPr>
              <a:t>, er andelen alt i alt </a:t>
            </a:r>
            <a:r>
              <a:rPr lang="da-DK" sz="1050" dirty="0" smtClean="0">
                <a:latin typeface="Corbel" pitchFamily="34" charset="0"/>
              </a:rPr>
              <a:t>gået tilbage </a:t>
            </a:r>
            <a:r>
              <a:rPr lang="da-DK" sz="1050" dirty="0">
                <a:latin typeface="Corbel" pitchFamily="34" charset="0"/>
              </a:rPr>
              <a:t>med </a:t>
            </a:r>
            <a:r>
              <a:rPr lang="da-DK" sz="1050" dirty="0" smtClean="0">
                <a:latin typeface="Corbel" pitchFamily="34" charset="0"/>
              </a:rPr>
              <a:t>13 procentpoint </a:t>
            </a:r>
            <a:r>
              <a:rPr lang="da-DK" sz="1050" dirty="0">
                <a:latin typeface="Corbel" pitchFamily="34" charset="0"/>
              </a:rPr>
              <a:t>siden </a:t>
            </a:r>
            <a:r>
              <a:rPr lang="da-DK" sz="1050" dirty="0" smtClean="0">
                <a:latin typeface="Corbel" pitchFamily="34" charset="0"/>
              </a:rPr>
              <a:t>2010. </a:t>
            </a:r>
            <a:r>
              <a:rPr lang="da-DK" sz="1050" dirty="0">
                <a:latin typeface="Corbel" pitchFamily="34" charset="0"/>
              </a:rPr>
              <a:t>Tilsvarende er </a:t>
            </a:r>
            <a:r>
              <a:rPr lang="da-DK" sz="1050" dirty="0" smtClean="0">
                <a:latin typeface="Corbel" pitchFamily="34" charset="0"/>
              </a:rPr>
              <a:t>andelen </a:t>
            </a:r>
            <a:r>
              <a:rPr lang="da-DK" sz="1050" dirty="0">
                <a:latin typeface="Corbel" pitchFamily="34" charset="0"/>
              </a:rPr>
              <a:t>af </a:t>
            </a:r>
            <a:r>
              <a:rPr lang="da-DK" sz="1050" dirty="0" smtClean="0">
                <a:latin typeface="Corbel" pitchFamily="34" charset="0"/>
              </a:rPr>
              <a:t>danskere, </a:t>
            </a:r>
            <a:r>
              <a:rPr lang="da-DK" sz="1050" dirty="0">
                <a:latin typeface="Corbel" pitchFamily="34" charset="0"/>
              </a:rPr>
              <a:t>som hverken er tilhængere eller modstandere, steget. Holdningen til udviklingsbistanden synes altså at udvikle sig gradvist i en negativ retning, men dog ikke så negativ, at andelen af direkte modstandere stiger.</a:t>
            </a:r>
          </a:p>
          <a:p>
            <a:pPr marL="171437" indent="-171437" algn="just">
              <a:buFont typeface="Wingdings" panose="05000000000000000000" pitchFamily="2" charset="2"/>
              <a:buChar char="v"/>
            </a:pPr>
            <a:endParaRPr lang="da-DK" sz="1100" dirty="0" smtClean="0">
              <a:latin typeface="Corbel" pitchFamily="34" charset="0"/>
            </a:endParaRPr>
          </a:p>
          <a:p>
            <a:pPr algn="just"/>
            <a:r>
              <a:rPr lang="da-DK" sz="1100" b="1" dirty="0"/>
              <a:t>Holdning til hvorvidt Danmark bruger for mange eller for få penge på udviklingsbistand</a:t>
            </a:r>
          </a:p>
          <a:p>
            <a:pPr algn="just"/>
            <a:r>
              <a:rPr lang="da-DK" sz="1100" dirty="0" smtClean="0">
                <a:latin typeface="Corbel" pitchFamily="34" charset="0"/>
              </a:rPr>
              <a:t>De </a:t>
            </a:r>
            <a:r>
              <a:rPr lang="da-DK" sz="1100" dirty="0">
                <a:latin typeface="Corbel" pitchFamily="34" charset="0"/>
              </a:rPr>
              <a:t>seneste 5 år har </a:t>
            </a:r>
            <a:r>
              <a:rPr lang="da-DK" sz="1100" dirty="0" smtClean="0">
                <a:latin typeface="Corbel" pitchFamily="34" charset="0"/>
              </a:rPr>
              <a:t>danskernes holdning til, </a:t>
            </a:r>
            <a:r>
              <a:rPr lang="da-DK" sz="1100" dirty="0">
                <a:latin typeface="Corbel" pitchFamily="34" charset="0"/>
              </a:rPr>
              <a:t>hvorvidt Danmark bruger for mange eller for få penge på </a:t>
            </a:r>
            <a:r>
              <a:rPr lang="da-DK" sz="1100" dirty="0" smtClean="0">
                <a:latin typeface="Corbel" pitchFamily="34" charset="0"/>
              </a:rPr>
              <a:t>udviklingsbistanden ligget på et stabilt niveau. Andelen </a:t>
            </a:r>
            <a:r>
              <a:rPr lang="da-DK" sz="1100" dirty="0">
                <a:latin typeface="Corbel" pitchFamily="34" charset="0"/>
              </a:rPr>
              <a:t>af danskere, der synes, at Danmark bruger en passende mængde penge </a:t>
            </a:r>
            <a:r>
              <a:rPr lang="da-DK" sz="1100" dirty="0" smtClean="0">
                <a:latin typeface="Corbel" pitchFamily="34" charset="0"/>
              </a:rPr>
              <a:t>(36 %) eller </a:t>
            </a:r>
            <a:r>
              <a:rPr lang="da-DK" sz="1100" dirty="0">
                <a:latin typeface="Corbel" pitchFamily="34" charset="0"/>
              </a:rPr>
              <a:t>for få </a:t>
            </a:r>
            <a:r>
              <a:rPr lang="da-DK" sz="1100" dirty="0" smtClean="0">
                <a:latin typeface="Corbel" pitchFamily="34" charset="0"/>
              </a:rPr>
              <a:t>penge (20 %) </a:t>
            </a:r>
            <a:r>
              <a:rPr lang="da-DK" sz="1100" dirty="0">
                <a:latin typeface="Corbel" pitchFamily="34" charset="0"/>
              </a:rPr>
              <a:t>på </a:t>
            </a:r>
            <a:r>
              <a:rPr lang="da-DK" sz="1100" dirty="0" smtClean="0">
                <a:latin typeface="Corbel" pitchFamily="34" charset="0"/>
              </a:rPr>
              <a:t>udviklingsbistanden, </a:t>
            </a:r>
            <a:r>
              <a:rPr lang="da-DK" sz="1100" dirty="0">
                <a:latin typeface="Corbel" pitchFamily="34" charset="0"/>
              </a:rPr>
              <a:t>er på niveau med sidste </a:t>
            </a:r>
            <a:r>
              <a:rPr lang="da-DK" sz="1100" dirty="0" smtClean="0">
                <a:latin typeface="Corbel" pitchFamily="34" charset="0"/>
              </a:rPr>
              <a:t>år. </a:t>
            </a:r>
            <a:r>
              <a:rPr lang="da-DK" sz="1100" dirty="0">
                <a:latin typeface="Corbel" pitchFamily="34" charset="0"/>
              </a:rPr>
              <a:t>I andet halvår 2015 angiver en større andel (end i første halvår), at det offentlige bruger for få penge på udviklingsbistand</a:t>
            </a:r>
            <a:r>
              <a:rPr lang="da-DK" sz="1100" dirty="0" smtClean="0">
                <a:latin typeface="Corbel" pitchFamily="34" charset="0"/>
              </a:rPr>
              <a:t>. Mere end en tredjedel af befolkningen mener, at Danmark bruger for mange penge, mens 9 % ikke kan tage stilling til spørgsmålet og svarer ”ved ikke”. Sidstnævnte andel er faldet med 3 procentpoint i forhold til sidste år, hvilket kan indikere, at danskerne i højere grad end tidligere har en holdning til udviklingsbistanden og størrelsen på denne.</a:t>
            </a:r>
          </a:p>
          <a:p>
            <a:pPr marL="171437" indent="-171437" algn="just">
              <a:buFont typeface="Wingdings" panose="05000000000000000000" pitchFamily="2" charset="2"/>
              <a:buChar char="v"/>
            </a:pPr>
            <a:endParaRPr lang="da-DK" sz="1100" dirty="0">
              <a:latin typeface="Corbel" pitchFamily="34" charset="0"/>
            </a:endParaRPr>
          </a:p>
          <a:p>
            <a:pPr algn="just"/>
            <a:r>
              <a:rPr lang="da-DK" sz="1100" b="1" dirty="0"/>
              <a:t>Danskernes tro på hvorvidt udviklingsbistanden hjælper eller ej</a:t>
            </a:r>
          </a:p>
          <a:p>
            <a:pPr algn="just"/>
            <a:r>
              <a:rPr lang="da-DK" sz="1050" dirty="0" smtClean="0">
                <a:latin typeface="Corbel" pitchFamily="34" charset="0"/>
              </a:rPr>
              <a:t>Om end der de seneste to år har været tendens til negativ udvikling i opfattelsen af, om udviklingsbistanden hjælper, så har målingen i år vist, at danskernes tro igen er oppe på niveau med 2012. I 2015 angiver 37 %, at udviklingsbistanden i nogen grad hjælper, og 12 % at den i høj grad hjælper. Det er samlet set en stigning på 6 procentpoint i forhold til 2014. Denne udvikling er endvidere mere udtalt, jo længere ind i 2015 man kigger. Dermed angiver flere, i andet halvår 2015, at de mener, at udviklingsbistanden hjælper.</a:t>
            </a:r>
          </a:p>
          <a:p>
            <a:pPr marL="171437" indent="-171437" algn="just">
              <a:buFont typeface="Wingdings" panose="05000000000000000000" pitchFamily="2" charset="2"/>
              <a:buChar char="v"/>
            </a:pPr>
            <a:endParaRPr lang="da-DK" sz="1100" dirty="0">
              <a:latin typeface="Corbel" pitchFamily="34" charset="0"/>
            </a:endParaRPr>
          </a:p>
          <a:p>
            <a:pPr algn="just"/>
            <a:r>
              <a:rPr lang="da-DK" sz="1100" b="1" dirty="0"/>
              <a:t>Danskernes holdning til forhold der vedrører udviklingsbistanden</a:t>
            </a:r>
          </a:p>
          <a:p>
            <a:pPr algn="just"/>
            <a:r>
              <a:rPr lang="da-DK" sz="1050" dirty="0" smtClean="0">
                <a:latin typeface="Corbel" pitchFamily="34" charset="0"/>
              </a:rPr>
              <a:t>Danskernes </a:t>
            </a:r>
            <a:r>
              <a:rPr lang="da-DK" sz="1050" dirty="0">
                <a:latin typeface="Corbel" pitchFamily="34" charset="0"/>
              </a:rPr>
              <a:t>overordnede holdning til udviklingsbistanden følger tendensen fra sidste år – men der er dog identificeret flere signifikante udviklinger. </a:t>
            </a:r>
            <a:r>
              <a:rPr lang="da-DK" sz="1050" dirty="0" smtClean="0">
                <a:latin typeface="Corbel" pitchFamily="34" charset="0"/>
              </a:rPr>
              <a:t>Danskerne </a:t>
            </a:r>
            <a:r>
              <a:rPr lang="da-DK" sz="1050" dirty="0">
                <a:latin typeface="Corbel" pitchFamily="34" charset="0"/>
              </a:rPr>
              <a:t>er mest enige i udsagnene ”</a:t>
            </a:r>
            <a:r>
              <a:rPr lang="da-DK" sz="1050" i="1" dirty="0">
                <a:latin typeface="Corbel" pitchFamily="34" charset="0"/>
              </a:rPr>
              <a:t>Vi har en moralsk forpligtelse til at hjælpe andre</a:t>
            </a:r>
            <a:r>
              <a:rPr lang="da-DK" sz="1050" dirty="0">
                <a:latin typeface="Corbel" pitchFamily="34" charset="0"/>
              </a:rPr>
              <a:t>” </a:t>
            </a:r>
            <a:r>
              <a:rPr lang="da-DK" sz="1050" dirty="0" smtClean="0">
                <a:latin typeface="Corbel" pitchFamily="34" charset="0"/>
              </a:rPr>
              <a:t> (71 %) og </a:t>
            </a:r>
            <a:r>
              <a:rPr lang="da-DK" sz="1050" dirty="0">
                <a:latin typeface="Corbel" pitchFamily="34" charset="0"/>
              </a:rPr>
              <a:t>”</a:t>
            </a:r>
            <a:r>
              <a:rPr lang="da-DK" sz="1050" i="1" dirty="0">
                <a:latin typeface="Corbel" pitchFamily="34" charset="0"/>
              </a:rPr>
              <a:t>Udviklingsbistand kan være med til at begrænse antallet af flygtninge fra fattige lande</a:t>
            </a:r>
            <a:r>
              <a:rPr lang="da-DK" sz="1050" dirty="0" smtClean="0">
                <a:latin typeface="Corbel" pitchFamily="34" charset="0"/>
              </a:rPr>
              <a:t>” (62 %), </a:t>
            </a:r>
            <a:r>
              <a:rPr lang="da-DK" sz="1050" dirty="0">
                <a:latin typeface="Corbel" pitchFamily="34" charset="0"/>
              </a:rPr>
              <a:t>hvilket også var tilfældet i 2014. Udviklingen for de to udsagn er stabil, </a:t>
            </a:r>
            <a:r>
              <a:rPr lang="da-DK" sz="1050" dirty="0" smtClean="0">
                <a:latin typeface="Corbel" pitchFamily="34" charset="0"/>
              </a:rPr>
              <a:t>da begge opnår </a:t>
            </a:r>
            <a:r>
              <a:rPr lang="da-DK" sz="1050" dirty="0">
                <a:latin typeface="Corbel" pitchFamily="34" charset="0"/>
              </a:rPr>
              <a:t>omtrent samme andel enige/uenige danskere som i </a:t>
            </a:r>
            <a:r>
              <a:rPr lang="da-DK" sz="1050" dirty="0" smtClean="0">
                <a:latin typeface="Corbel" pitchFamily="34" charset="0"/>
              </a:rPr>
              <a:t>2014. I </a:t>
            </a:r>
            <a:r>
              <a:rPr lang="da-DK" sz="1050" dirty="0">
                <a:latin typeface="Corbel" pitchFamily="34" charset="0"/>
              </a:rPr>
              <a:t>forhold til sidste år er det generelt set de samme udsagn, der giver anledning til størst uenighed. Udsagnene, som danskerne er mindst </a:t>
            </a:r>
            <a:r>
              <a:rPr lang="da-DK" sz="1050" dirty="0" smtClean="0">
                <a:latin typeface="Corbel" pitchFamily="34" charset="0"/>
              </a:rPr>
              <a:t>enige </a:t>
            </a:r>
            <a:r>
              <a:rPr lang="da-DK" sz="1050" dirty="0">
                <a:latin typeface="Corbel" pitchFamily="34" charset="0"/>
              </a:rPr>
              <a:t>i, er ”</a:t>
            </a:r>
            <a:r>
              <a:rPr lang="da-DK" sz="1050" i="1" dirty="0">
                <a:latin typeface="Corbel" pitchFamily="34" charset="0"/>
              </a:rPr>
              <a:t>Jeg har tillid til, at der bliver ført god kontrol med, at den danske statslige udviklingsbistand bliver anvendt korrekt</a:t>
            </a:r>
            <a:r>
              <a:rPr lang="da-DK" sz="1050" dirty="0" smtClean="0">
                <a:latin typeface="Corbel" pitchFamily="34" charset="0"/>
              </a:rPr>
              <a:t>” (37 %) </a:t>
            </a:r>
            <a:r>
              <a:rPr lang="da-DK" sz="1050" dirty="0">
                <a:latin typeface="Corbel" pitchFamily="34" charset="0"/>
              </a:rPr>
              <a:t>og ”</a:t>
            </a:r>
            <a:r>
              <a:rPr lang="da-DK" sz="1050" i="1" dirty="0">
                <a:latin typeface="Corbel" pitchFamily="34" charset="0"/>
              </a:rPr>
              <a:t>Problemerne i udviklingslandene er så store, at bistanden er nytteløs</a:t>
            </a:r>
            <a:r>
              <a:rPr lang="da-DK" sz="1050" dirty="0" smtClean="0">
                <a:latin typeface="Corbel" pitchFamily="34" charset="0"/>
              </a:rPr>
              <a:t>” (19 %). Danskernes holdninger til de </a:t>
            </a:r>
            <a:r>
              <a:rPr lang="da-DK" sz="1050" dirty="0">
                <a:latin typeface="Corbel" pitchFamily="34" charset="0"/>
              </a:rPr>
              <a:t>underliggende forhold hænger i høj grad sammen </a:t>
            </a:r>
            <a:r>
              <a:rPr lang="da-DK" sz="1050" dirty="0" smtClean="0">
                <a:latin typeface="Corbel" pitchFamily="34" charset="0"/>
              </a:rPr>
              <a:t>med, </a:t>
            </a:r>
            <a:r>
              <a:rPr lang="da-DK" sz="1050" dirty="0">
                <a:latin typeface="Corbel" pitchFamily="34" charset="0"/>
              </a:rPr>
              <a:t>hvorvidt </a:t>
            </a:r>
            <a:r>
              <a:rPr lang="da-DK" sz="1050" dirty="0" smtClean="0">
                <a:latin typeface="Corbel" pitchFamily="34" charset="0"/>
              </a:rPr>
              <a:t>man mener, at staten </a:t>
            </a:r>
            <a:r>
              <a:rPr lang="da-DK" sz="1050" dirty="0">
                <a:latin typeface="Corbel" pitchFamily="34" charset="0"/>
              </a:rPr>
              <a:t>bruger for mange eller for få penge på </a:t>
            </a:r>
            <a:r>
              <a:rPr lang="da-DK" sz="1050" dirty="0" smtClean="0">
                <a:latin typeface="Corbel" pitchFamily="34" charset="0"/>
              </a:rPr>
              <a:t>udviklingsbistand. De danskere, der mener</a:t>
            </a:r>
            <a:r>
              <a:rPr lang="da-DK" sz="1050" dirty="0">
                <a:latin typeface="Corbel" pitchFamily="34" charset="0"/>
              </a:rPr>
              <a:t>, at staten bruger for mange penge på udviklingsbistand, mener </a:t>
            </a:r>
            <a:r>
              <a:rPr lang="da-DK" sz="1050" dirty="0" smtClean="0">
                <a:latin typeface="Corbel" pitchFamily="34" charset="0"/>
              </a:rPr>
              <a:t>i </a:t>
            </a:r>
            <a:r>
              <a:rPr lang="da-DK" sz="1050" dirty="0">
                <a:latin typeface="Corbel" pitchFamily="34" charset="0"/>
              </a:rPr>
              <a:t>højere grad </a:t>
            </a:r>
            <a:r>
              <a:rPr lang="da-DK" sz="1050" dirty="0" smtClean="0">
                <a:latin typeface="Corbel" pitchFamily="34" charset="0"/>
              </a:rPr>
              <a:t>end resten af befolkningen også</a:t>
            </a:r>
            <a:r>
              <a:rPr lang="da-DK" sz="1050" dirty="0">
                <a:latin typeface="Corbel" pitchFamily="34" charset="0"/>
              </a:rPr>
              <a:t>, at størstedelen af udviklingsbistanden ender i de forkerte lommer. </a:t>
            </a:r>
            <a:r>
              <a:rPr lang="da-DK" sz="1050" dirty="0" smtClean="0">
                <a:latin typeface="Corbel" pitchFamily="34" charset="0"/>
              </a:rPr>
              <a:t>På samme måde mener disse danskere </a:t>
            </a:r>
            <a:r>
              <a:rPr lang="da-DK" sz="1050" dirty="0">
                <a:latin typeface="Corbel" pitchFamily="34" charset="0"/>
              </a:rPr>
              <a:t>i højere grad, at den danske velfærd skal sikres, før det offentlige bruger penge på udviklingsbistanden. Omvendt ses det, at </a:t>
            </a:r>
            <a:r>
              <a:rPr lang="da-DK" sz="1050" dirty="0" smtClean="0">
                <a:latin typeface="Corbel" pitchFamily="34" charset="0"/>
              </a:rPr>
              <a:t>de danskere, </a:t>
            </a:r>
            <a:r>
              <a:rPr lang="da-DK" sz="1050" dirty="0">
                <a:latin typeface="Corbel" pitchFamily="34" charset="0"/>
              </a:rPr>
              <a:t>der mener, at staten bruger for få penge på udviklingsbistand, i højere grad har tillid til, at udviklingsbistanden kan være med til at begrænse konflikter og dermed skabe stabilitet i verden. </a:t>
            </a:r>
            <a:r>
              <a:rPr lang="da-DK" sz="1050" dirty="0" smtClean="0">
                <a:latin typeface="Corbel" pitchFamily="34" charset="0"/>
              </a:rPr>
              <a:t>I forlængelse af dette er der ligeledes </a:t>
            </a:r>
            <a:r>
              <a:rPr lang="da-DK" sz="1050" dirty="0">
                <a:latin typeface="Corbel" pitchFamily="34" charset="0"/>
              </a:rPr>
              <a:t>stor sammenhæng med holdningerne til de underliggende </a:t>
            </a:r>
            <a:r>
              <a:rPr lang="da-DK" sz="1050" dirty="0" smtClean="0">
                <a:latin typeface="Corbel" pitchFamily="34" charset="0"/>
              </a:rPr>
              <a:t>forhold om udviklingsbistanden, </a:t>
            </a:r>
            <a:r>
              <a:rPr lang="da-DK" sz="1050" dirty="0">
                <a:latin typeface="Corbel" pitchFamily="34" charset="0"/>
              </a:rPr>
              <a:t>og hvorvidt man er tilhænger eller modstander af, at Danmark giver udviklingsbistand. </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endParaRPr lang="da-DK" sz="1100" dirty="0">
              <a:latin typeface="Corbel" pitchFamily="34" charset="0"/>
            </a:endParaRPr>
          </a:p>
        </p:txBody>
      </p:sp>
      <p:sp>
        <p:nvSpPr>
          <p:cNvPr id="6" name="Titel 1"/>
          <p:cNvSpPr txBox="1">
            <a:spLocks/>
          </p:cNvSpPr>
          <p:nvPr/>
        </p:nvSpPr>
        <p:spPr>
          <a:xfrm>
            <a:off x="134543" y="371451"/>
            <a:ext cx="6579474" cy="998856"/>
          </a:xfrm>
          <a:prstGeom prst="rect">
            <a:avLst/>
          </a:prstGeom>
        </p:spPr>
        <p:txBody>
          <a:bodyPr lIns="103155" tIns="51577" rIns="103155" bIns="51577"/>
          <a:lstStyle>
            <a:lvl1pPr algn="l" defTabSz="515774" rtl="0" eaLnBrk="1" fontAlgn="base" hangingPunct="1">
              <a:spcBef>
                <a:spcPct val="0"/>
              </a:spcBef>
              <a:spcAft>
                <a:spcPct val="0"/>
              </a:spcAft>
              <a:defRPr sz="2700" kern="1200">
                <a:solidFill>
                  <a:schemeClr val="tx1">
                    <a:lumMod val="65000"/>
                    <a:lumOff val="35000"/>
                  </a:schemeClr>
                </a:solidFill>
                <a:latin typeface="Corbel" pitchFamily="34" charset="0"/>
                <a:ea typeface="+mj-ea"/>
                <a:cs typeface="+mj-cs"/>
              </a:defRPr>
            </a:lvl1pPr>
            <a:lvl2pPr algn="ctr" defTabSz="515774" rtl="0" eaLnBrk="1" fontAlgn="base" hangingPunct="1">
              <a:spcBef>
                <a:spcPct val="0"/>
              </a:spcBef>
              <a:spcAft>
                <a:spcPct val="0"/>
              </a:spcAft>
              <a:defRPr sz="5000">
                <a:solidFill>
                  <a:schemeClr val="tx1"/>
                </a:solidFill>
                <a:latin typeface="Calibri" pitchFamily="34" charset="0"/>
              </a:defRPr>
            </a:lvl2pPr>
            <a:lvl3pPr algn="ctr" defTabSz="515774" rtl="0" eaLnBrk="1" fontAlgn="base" hangingPunct="1">
              <a:spcBef>
                <a:spcPct val="0"/>
              </a:spcBef>
              <a:spcAft>
                <a:spcPct val="0"/>
              </a:spcAft>
              <a:defRPr sz="5000">
                <a:solidFill>
                  <a:schemeClr val="tx1"/>
                </a:solidFill>
                <a:latin typeface="Calibri" pitchFamily="34" charset="0"/>
              </a:defRPr>
            </a:lvl3pPr>
            <a:lvl4pPr algn="ctr" defTabSz="515774" rtl="0" eaLnBrk="1" fontAlgn="base" hangingPunct="1">
              <a:spcBef>
                <a:spcPct val="0"/>
              </a:spcBef>
              <a:spcAft>
                <a:spcPct val="0"/>
              </a:spcAft>
              <a:defRPr sz="5000">
                <a:solidFill>
                  <a:schemeClr val="tx1"/>
                </a:solidFill>
                <a:latin typeface="Calibri" pitchFamily="34" charset="0"/>
              </a:defRPr>
            </a:lvl4pPr>
            <a:lvl5pPr algn="ctr" defTabSz="515774" rtl="0" eaLnBrk="1" fontAlgn="base" hangingPunct="1">
              <a:spcBef>
                <a:spcPct val="0"/>
              </a:spcBef>
              <a:spcAft>
                <a:spcPct val="0"/>
              </a:spcAft>
              <a:defRPr sz="5000">
                <a:solidFill>
                  <a:schemeClr val="tx1"/>
                </a:solidFill>
                <a:latin typeface="Calibri" pitchFamily="34" charset="0"/>
              </a:defRPr>
            </a:lvl5pPr>
            <a:lvl6pPr marL="515774" algn="ctr" defTabSz="515774" rtl="0" eaLnBrk="1" fontAlgn="base" hangingPunct="1">
              <a:spcBef>
                <a:spcPct val="0"/>
              </a:spcBef>
              <a:spcAft>
                <a:spcPct val="0"/>
              </a:spcAft>
              <a:defRPr sz="5000">
                <a:solidFill>
                  <a:schemeClr val="tx1"/>
                </a:solidFill>
                <a:latin typeface="Calibri" pitchFamily="34" charset="0"/>
              </a:defRPr>
            </a:lvl6pPr>
            <a:lvl7pPr marL="1031547" algn="ctr" defTabSz="515774" rtl="0" eaLnBrk="1" fontAlgn="base" hangingPunct="1">
              <a:spcBef>
                <a:spcPct val="0"/>
              </a:spcBef>
              <a:spcAft>
                <a:spcPct val="0"/>
              </a:spcAft>
              <a:defRPr sz="5000">
                <a:solidFill>
                  <a:schemeClr val="tx1"/>
                </a:solidFill>
                <a:latin typeface="Calibri" pitchFamily="34" charset="0"/>
              </a:defRPr>
            </a:lvl7pPr>
            <a:lvl8pPr marL="1547321" algn="ctr" defTabSz="515774" rtl="0" eaLnBrk="1" fontAlgn="base" hangingPunct="1">
              <a:spcBef>
                <a:spcPct val="0"/>
              </a:spcBef>
              <a:spcAft>
                <a:spcPct val="0"/>
              </a:spcAft>
              <a:defRPr sz="5000">
                <a:solidFill>
                  <a:schemeClr val="tx1"/>
                </a:solidFill>
                <a:latin typeface="Calibri" pitchFamily="34" charset="0"/>
              </a:defRPr>
            </a:lvl8pPr>
            <a:lvl9pPr marL="2063094" algn="ctr" defTabSz="515774" rtl="0" eaLnBrk="1" fontAlgn="base" hangingPunct="1">
              <a:spcBef>
                <a:spcPct val="0"/>
              </a:spcBef>
              <a:spcAft>
                <a:spcPct val="0"/>
              </a:spcAft>
              <a:defRPr sz="5000">
                <a:solidFill>
                  <a:schemeClr val="tx1"/>
                </a:solidFill>
                <a:latin typeface="Calibri" pitchFamily="34" charset="0"/>
              </a:defRPr>
            </a:lvl9pPr>
          </a:lstStyle>
          <a:p>
            <a:r>
              <a:rPr lang="da-DK" sz="1800" dirty="0" smtClean="0">
                <a:solidFill>
                  <a:schemeClr val="tx1"/>
                </a:solidFill>
              </a:rPr>
              <a:t>Nedenfor følger et sammendrag af de vigtigste resultater fra undersøgelsen </a:t>
            </a:r>
            <a:r>
              <a:rPr lang="da-DK" sz="1800" dirty="0">
                <a:solidFill>
                  <a:schemeClr val="tx1"/>
                </a:solidFill>
              </a:rPr>
              <a:t>om danskernes holdninger og kendskab til udviklingsbistand og forholdene i udviklingslandene</a:t>
            </a:r>
          </a:p>
        </p:txBody>
      </p:sp>
    </p:spTree>
    <p:extLst>
      <p:ext uri="{BB962C8B-B14F-4D97-AF65-F5344CB8AC3E}">
        <p14:creationId xmlns:p14="http://schemas.microsoft.com/office/powerpoint/2010/main" val="52306581"/>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0427" y="288001"/>
            <a:ext cx="6473591" cy="333078"/>
          </a:xfrm>
        </p:spPr>
        <p:txBody>
          <a:bodyPr/>
          <a:lstStyle/>
          <a:p>
            <a:r>
              <a:rPr lang="da-DK" sz="1800" dirty="0" smtClean="0">
                <a:solidFill>
                  <a:schemeClr val="tx1"/>
                </a:solidFill>
              </a:rPr>
              <a:t>Segmentprofil – </a:t>
            </a:r>
            <a:r>
              <a:rPr lang="da-DK" sz="1800" b="1" i="1" dirty="0" smtClean="0">
                <a:solidFill>
                  <a:schemeClr val="tx1"/>
                </a:solidFill>
              </a:rPr>
              <a:t>De </a:t>
            </a:r>
            <a:r>
              <a:rPr lang="da-DK" sz="1800" b="1" i="1" dirty="0">
                <a:solidFill>
                  <a:schemeClr val="tx1"/>
                </a:solidFill>
              </a:rPr>
              <a:t>tillidsfulde</a:t>
            </a:r>
          </a:p>
        </p:txBody>
      </p:sp>
      <p:sp>
        <p:nvSpPr>
          <p:cNvPr id="11" name="Titel 1"/>
          <p:cNvSpPr txBox="1">
            <a:spLocks/>
          </p:cNvSpPr>
          <p:nvPr/>
        </p:nvSpPr>
        <p:spPr>
          <a:xfrm>
            <a:off x="240427" y="921601"/>
            <a:ext cx="6579474" cy="333078"/>
          </a:xfrm>
          <a:prstGeom prst="rect">
            <a:avLst/>
          </a:prstGeom>
        </p:spPr>
        <p:txBody>
          <a:bodyPr lIns="103155" tIns="51577" rIns="103155" bIns="51577"/>
          <a:lstStyle/>
          <a:p>
            <a:pPr lvl="0">
              <a:defRPr/>
            </a:pPr>
            <a:r>
              <a:rPr lang="da-DK" sz="1400" smtClean="0">
                <a:latin typeface="Corbel" pitchFamily="34" charset="0"/>
              </a:rPr>
              <a:t>Figur 39: </a:t>
            </a:r>
            <a:r>
              <a:rPr lang="da-DK" sz="1400" dirty="0" smtClean="0">
                <a:latin typeface="Corbel" pitchFamily="34" charset="0"/>
                <a:ea typeface="+mj-ea"/>
                <a:cs typeface="+mj-cs"/>
              </a:rPr>
              <a:t>Holdninger til udviklingsbistand (Top2)</a:t>
            </a:r>
            <a:endParaRPr lang="da-DK" sz="1400" dirty="0">
              <a:latin typeface="Corbel" pitchFamily="34" charset="0"/>
              <a:ea typeface="+mj-ea"/>
              <a:cs typeface="+mj-cs"/>
            </a:endParaRPr>
          </a:p>
        </p:txBody>
      </p:sp>
      <p:sp>
        <p:nvSpPr>
          <p:cNvPr id="7" name="Tekstboks 6"/>
          <p:cNvSpPr txBox="1"/>
          <p:nvPr/>
        </p:nvSpPr>
        <p:spPr>
          <a:xfrm>
            <a:off x="333376" y="7275113"/>
            <a:ext cx="6192000" cy="1769709"/>
          </a:xfrm>
          <a:prstGeom prst="rect">
            <a:avLst/>
          </a:prstGeom>
          <a:noFill/>
        </p:spPr>
        <p:txBody>
          <a:bodyPr wrap="square" lIns="91433" tIns="45717" rIns="91433" bIns="45717" rtlCol="0">
            <a:spAutoFit/>
          </a:bodyPr>
          <a:lstStyle/>
          <a:p>
            <a:r>
              <a:rPr lang="da-DK" sz="1000" i="1" dirty="0" smtClean="0">
                <a:latin typeface="Corbel" pitchFamily="34" charset="0"/>
              </a:rPr>
              <a:t>Kilde:</a:t>
            </a:r>
          </a:p>
          <a:p>
            <a:r>
              <a:rPr lang="da-DK" sz="1000" i="1" dirty="0" smtClean="0">
                <a:latin typeface="Corbel" pitchFamily="34" charset="0"/>
              </a:rPr>
              <a:t>Q2. </a:t>
            </a:r>
            <a:r>
              <a:rPr lang="da-DK" sz="1000" i="1" dirty="0">
                <a:latin typeface="Corbel" pitchFamily="34" charset="0"/>
              </a:rPr>
              <a:t>I hvilken grad synes du, det er interessant at høre om udviklingsbistand og forholdene i udviklingslandene?</a:t>
            </a:r>
          </a:p>
          <a:p>
            <a:r>
              <a:rPr lang="da-DK" sz="1000" i="1" dirty="0">
                <a:latin typeface="Corbel" pitchFamily="34" charset="0"/>
              </a:rPr>
              <a:t>Top2 er her den samlede andel, der svarer ”i høj grad” og ”i meget høj grad”</a:t>
            </a:r>
          </a:p>
          <a:p>
            <a:endParaRPr lang="da-DK" sz="1000" i="1" dirty="0">
              <a:latin typeface="Corbel" pitchFamily="34" charset="0"/>
            </a:endParaRPr>
          </a:p>
          <a:p>
            <a:r>
              <a:rPr lang="da-DK" sz="1000" i="1" dirty="0" smtClean="0">
                <a:latin typeface="Corbel" pitchFamily="34" charset="0"/>
              </a:rPr>
              <a:t>Q18. </a:t>
            </a:r>
            <a:r>
              <a:rPr lang="da-DK" sz="1000" i="1" dirty="0">
                <a:latin typeface="Corbel" pitchFamily="34" charset="0"/>
              </a:rPr>
              <a:t>I hvilken grad mener du, at udviklingsbistanden hjælper? </a:t>
            </a:r>
          </a:p>
          <a:p>
            <a:r>
              <a:rPr lang="da-DK" sz="1000" i="1" dirty="0">
                <a:latin typeface="Corbel" pitchFamily="34" charset="0"/>
              </a:rPr>
              <a:t>Top2 er her den samlede andel, der svarer ”i nogen grad” og ”i høj grad”</a:t>
            </a:r>
          </a:p>
          <a:p>
            <a:endParaRPr lang="da-DK" sz="1000" i="1" dirty="0" smtClean="0">
              <a:latin typeface="Corbel" pitchFamily="34" charset="0"/>
            </a:endParaRPr>
          </a:p>
          <a:p>
            <a:r>
              <a:rPr lang="da-DK" sz="1000" i="1" dirty="0" smtClean="0">
                <a:latin typeface="Corbel" pitchFamily="34" charset="0"/>
              </a:rPr>
              <a:t>**Kilde</a:t>
            </a:r>
          </a:p>
          <a:p>
            <a:r>
              <a:rPr lang="da-DK" sz="1000" i="1" dirty="0" smtClean="0">
                <a:latin typeface="Corbel" pitchFamily="34" charset="0"/>
              </a:rPr>
              <a:t>Q19. I det følgende nævnes en række udsagn om forskellige holdninger til udviklingsbistand – og hvilken betydning, den har. For hvert udsagn bedes du angive, hvor enig eller uenig du er i det pågældende udsagn</a:t>
            </a:r>
          </a:p>
          <a:p>
            <a:r>
              <a:rPr lang="da-DK" sz="1000" i="1" dirty="0" smtClean="0">
                <a:latin typeface="Corbel" pitchFamily="34" charset="0"/>
              </a:rPr>
              <a:t>Top2 er her den samlede andel, der svarer ”enig” eller ”helt enig”</a:t>
            </a:r>
          </a:p>
        </p:txBody>
      </p:sp>
      <p:pic>
        <p:nvPicPr>
          <p:cNvPr id="3" name="Billede 2"/>
          <p:cNvPicPr>
            <a:picLocks noChangeAspect="1" noChangeArrowheads="1"/>
          </p:cNvPicPr>
          <p:nvPr>
            <p:extLst>
              <p:ext uri="{D42A27DB-BD31-4B8C-83A1-F6EECF244321}">
                <p14:modId xmlns:p14="http://schemas.microsoft.com/office/powerpoint/2010/main" val="2705977153"/>
              </p:ext>
            </p:extLst>
          </p:nvPr>
        </p:nvPicPr>
        <p:blipFill>
          <a:blip r:embed="rId2"/>
          <a:srcRect/>
          <a:stretch>
            <a:fillRect/>
          </a:stretch>
        </p:blipFill>
        <p:spPr bwMode="auto">
          <a:xfrm>
            <a:off x="95250" y="1560513"/>
            <a:ext cx="6669088" cy="4946650"/>
          </a:xfrm>
          <a:prstGeom prst="rect">
            <a:avLst/>
          </a:prstGeom>
          <a:noFill/>
          <a:extLst>
            <a:ext uri="{909E8E84-426E-40DD-AFC4-6F175D3DCCD1}">
              <a14:hiddenFill xmlns:a14="http://schemas.microsoft.com/office/drawing/2010/main">
                <a:solidFill>
                  <a:srgbClr val="FFFFFF"/>
                </a:solidFill>
              </a14:hiddenFill>
            </a:ext>
          </a:extLst>
        </p:spPr>
      </p:pic>
      <p:sp>
        <p:nvSpPr>
          <p:cNvPr id="6" name="Tekstboks 5"/>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3 – Segmenter</a:t>
            </a:r>
            <a:endParaRPr lang="da-DK" sz="1100" dirty="0">
              <a:latin typeface="Corbel" pitchFamily="34" charset="0"/>
            </a:endParaRPr>
          </a:p>
        </p:txBody>
      </p:sp>
    </p:spTree>
    <p:extLst>
      <p:ext uri="{BB962C8B-B14F-4D97-AF65-F5344CB8AC3E}">
        <p14:creationId xmlns:p14="http://schemas.microsoft.com/office/powerpoint/2010/main" val="2353421494"/>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0426" y="288001"/>
            <a:ext cx="6473590" cy="333078"/>
          </a:xfrm>
        </p:spPr>
        <p:txBody>
          <a:bodyPr/>
          <a:lstStyle/>
          <a:p>
            <a:r>
              <a:rPr lang="da-DK" sz="1800" dirty="0" smtClean="0">
                <a:solidFill>
                  <a:schemeClr val="tx1"/>
                </a:solidFill>
              </a:rPr>
              <a:t>Segmentprofil – </a:t>
            </a:r>
            <a:r>
              <a:rPr lang="da-DK" sz="1800" b="1" i="1" dirty="0" smtClean="0">
                <a:solidFill>
                  <a:schemeClr val="tx1"/>
                </a:solidFill>
              </a:rPr>
              <a:t>De </a:t>
            </a:r>
            <a:r>
              <a:rPr lang="da-DK" sz="1800" b="1" i="1" dirty="0">
                <a:solidFill>
                  <a:schemeClr val="tx1"/>
                </a:solidFill>
              </a:rPr>
              <a:t>tillidsfulde</a:t>
            </a:r>
          </a:p>
        </p:txBody>
      </p:sp>
      <p:sp>
        <p:nvSpPr>
          <p:cNvPr id="11" name="Titel 1"/>
          <p:cNvSpPr txBox="1">
            <a:spLocks/>
          </p:cNvSpPr>
          <p:nvPr/>
        </p:nvSpPr>
        <p:spPr>
          <a:xfrm>
            <a:off x="240427" y="921601"/>
            <a:ext cx="6579474" cy="333078"/>
          </a:xfrm>
          <a:prstGeom prst="rect">
            <a:avLst/>
          </a:prstGeom>
        </p:spPr>
        <p:txBody>
          <a:bodyPr lIns="103155" tIns="51577" rIns="103155" bIns="51577"/>
          <a:lstStyle/>
          <a:p>
            <a:pPr lvl="0">
              <a:defRPr/>
            </a:pPr>
            <a:r>
              <a:rPr lang="da-DK" sz="1400" smtClean="0">
                <a:latin typeface="Corbel" pitchFamily="34" charset="0"/>
              </a:rPr>
              <a:t>Figur 40</a:t>
            </a:r>
            <a:r>
              <a:rPr lang="da-DK" sz="1400" dirty="0" smtClean="0">
                <a:latin typeface="Corbel" pitchFamily="34" charset="0"/>
              </a:rPr>
              <a:t>: </a:t>
            </a:r>
            <a:r>
              <a:rPr lang="da-DK" sz="1400" dirty="0" smtClean="0">
                <a:latin typeface="Corbel" pitchFamily="34" charset="0"/>
                <a:ea typeface="+mj-ea"/>
                <a:cs typeface="+mj-cs"/>
              </a:rPr>
              <a:t>Medievaner</a:t>
            </a:r>
            <a:endParaRPr lang="da-DK" sz="1400" dirty="0">
              <a:latin typeface="Corbel" pitchFamily="34" charset="0"/>
              <a:ea typeface="+mj-ea"/>
              <a:cs typeface="+mj-cs"/>
            </a:endParaRPr>
          </a:p>
        </p:txBody>
      </p:sp>
      <p:sp>
        <p:nvSpPr>
          <p:cNvPr id="7" name="Tekstboks 6"/>
          <p:cNvSpPr txBox="1"/>
          <p:nvPr/>
        </p:nvSpPr>
        <p:spPr>
          <a:xfrm>
            <a:off x="333376" y="7866916"/>
            <a:ext cx="6192000" cy="861768"/>
          </a:xfrm>
          <a:prstGeom prst="rect">
            <a:avLst/>
          </a:prstGeom>
          <a:noFill/>
        </p:spPr>
        <p:txBody>
          <a:bodyPr wrap="square" lIns="91433" tIns="45717" rIns="91433" bIns="45717" rtlCol="0">
            <a:spAutoFit/>
          </a:bodyPr>
          <a:lstStyle/>
          <a:p>
            <a:r>
              <a:rPr lang="da-DK" sz="1000" i="1" dirty="0" smtClean="0">
                <a:latin typeface="Corbel" pitchFamily="34" charset="0"/>
              </a:rPr>
              <a:t>Kilde:</a:t>
            </a:r>
          </a:p>
          <a:p>
            <a:r>
              <a:rPr lang="da-DK" sz="1000" i="1" dirty="0" smtClean="0">
                <a:latin typeface="Corbel" pitchFamily="34" charset="0"/>
              </a:rPr>
              <a:t>Q22. Hvor får du generelt ny viden fra? Her menes generelt - dvs. ikke kun om udviklingsbistand (Du må gerne markere flere svarmuligheder). </a:t>
            </a:r>
          </a:p>
          <a:p>
            <a:r>
              <a:rPr lang="da-DK" sz="1000" i="1" dirty="0" smtClean="0">
                <a:latin typeface="Corbel" pitchFamily="34" charset="0"/>
              </a:rPr>
              <a:t>Q23. Hvorfra får du i hverdagen viden om udviklingsbistand og forhold i udviklingslandene? (Du må gerne markere flere svarmuligheder)</a:t>
            </a:r>
          </a:p>
        </p:txBody>
      </p:sp>
      <p:pic>
        <p:nvPicPr>
          <p:cNvPr id="4" name="Billede 3"/>
          <p:cNvPicPr>
            <a:picLocks noChangeAspect="1" noChangeArrowheads="1"/>
          </p:cNvPicPr>
          <p:nvPr>
            <p:extLst>
              <p:ext uri="{D42A27DB-BD31-4B8C-83A1-F6EECF244321}">
                <p14:modId xmlns:p14="http://schemas.microsoft.com/office/powerpoint/2010/main" val="2308893482"/>
              </p:ext>
            </p:extLst>
          </p:nvPr>
        </p:nvPicPr>
        <p:blipFill>
          <a:blip r:embed="rId2"/>
          <a:srcRect/>
          <a:stretch>
            <a:fillRect/>
          </a:stretch>
        </p:blipFill>
        <p:spPr bwMode="auto">
          <a:xfrm>
            <a:off x="241300" y="1425601"/>
            <a:ext cx="6376988" cy="5573713"/>
          </a:xfrm>
          <a:prstGeom prst="rect">
            <a:avLst/>
          </a:prstGeom>
          <a:noFill/>
          <a:extLst>
            <a:ext uri="{909E8E84-426E-40DD-AFC4-6F175D3DCCD1}">
              <a14:hiddenFill xmlns:a14="http://schemas.microsoft.com/office/drawing/2010/main">
                <a:solidFill>
                  <a:srgbClr val="FFFFFF"/>
                </a:solidFill>
              </a14:hiddenFill>
            </a:ext>
          </a:extLst>
        </p:spPr>
      </p:pic>
      <p:sp>
        <p:nvSpPr>
          <p:cNvPr id="6" name="Tekstboks 5"/>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3 – Segmenter</a:t>
            </a:r>
            <a:endParaRPr lang="da-DK" sz="1100" dirty="0">
              <a:latin typeface="Corbel" pitchFamily="34" charset="0"/>
            </a:endParaRPr>
          </a:p>
        </p:txBody>
      </p:sp>
    </p:spTree>
    <p:extLst>
      <p:ext uri="{BB962C8B-B14F-4D97-AF65-F5344CB8AC3E}">
        <p14:creationId xmlns:p14="http://schemas.microsoft.com/office/powerpoint/2010/main" val="1259941194"/>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231860" y="931185"/>
            <a:ext cx="6579474" cy="333078"/>
          </a:xfrm>
          <a:prstGeom prst="rect">
            <a:avLst/>
          </a:prstGeom>
        </p:spPr>
        <p:txBody>
          <a:bodyPr lIns="103155" tIns="51577" rIns="103155" bIns="51577"/>
          <a:lstStyle/>
          <a:p>
            <a:pPr lvl="0">
              <a:defRPr/>
            </a:pPr>
            <a:r>
              <a:rPr lang="da-DK" sz="1400" dirty="0" smtClean="0">
                <a:latin typeface="Corbel" pitchFamily="34" charset="0"/>
              </a:rPr>
              <a:t>Figur 41: </a:t>
            </a:r>
            <a:r>
              <a:rPr lang="da-DK" sz="1400" dirty="0" smtClean="0">
                <a:latin typeface="Corbel" pitchFamily="34" charset="0"/>
                <a:ea typeface="+mj-ea"/>
                <a:cs typeface="+mj-cs"/>
              </a:rPr>
              <a:t>Segmentets bidrag/støtte til udviklingslande</a:t>
            </a:r>
            <a:endParaRPr lang="da-DK" sz="1400" dirty="0">
              <a:latin typeface="Corbel" pitchFamily="34" charset="0"/>
              <a:ea typeface="+mj-ea"/>
              <a:cs typeface="+mj-cs"/>
            </a:endParaRPr>
          </a:p>
        </p:txBody>
      </p:sp>
      <p:sp>
        <p:nvSpPr>
          <p:cNvPr id="2" name="Titel 1"/>
          <p:cNvSpPr>
            <a:spLocks noGrp="1"/>
          </p:cNvSpPr>
          <p:nvPr>
            <p:ph type="title"/>
          </p:nvPr>
        </p:nvSpPr>
        <p:spPr>
          <a:xfrm>
            <a:off x="240426" y="288001"/>
            <a:ext cx="6473590" cy="333078"/>
          </a:xfrm>
        </p:spPr>
        <p:txBody>
          <a:bodyPr/>
          <a:lstStyle/>
          <a:p>
            <a:r>
              <a:rPr lang="da-DK" sz="1800" dirty="0" smtClean="0">
                <a:solidFill>
                  <a:schemeClr val="tx1"/>
                </a:solidFill>
              </a:rPr>
              <a:t>Segmentprofil – </a:t>
            </a:r>
            <a:r>
              <a:rPr lang="da-DK" sz="1800" b="1" i="1" dirty="0" smtClean="0">
                <a:solidFill>
                  <a:schemeClr val="tx1"/>
                </a:solidFill>
              </a:rPr>
              <a:t>De </a:t>
            </a:r>
            <a:r>
              <a:rPr lang="da-DK" sz="1800" b="1" i="1" dirty="0">
                <a:solidFill>
                  <a:schemeClr val="tx1"/>
                </a:solidFill>
              </a:rPr>
              <a:t>tillidsfulde</a:t>
            </a:r>
          </a:p>
        </p:txBody>
      </p:sp>
      <p:sp>
        <p:nvSpPr>
          <p:cNvPr id="7" name="Tekstboks 6"/>
          <p:cNvSpPr txBox="1"/>
          <p:nvPr/>
        </p:nvSpPr>
        <p:spPr>
          <a:xfrm>
            <a:off x="348643" y="8033502"/>
            <a:ext cx="6192000" cy="553992"/>
          </a:xfrm>
          <a:prstGeom prst="rect">
            <a:avLst/>
          </a:prstGeom>
          <a:noFill/>
        </p:spPr>
        <p:txBody>
          <a:bodyPr wrap="square" lIns="91433" tIns="45717" rIns="91433" bIns="45717" rtlCol="0">
            <a:spAutoFit/>
          </a:bodyPr>
          <a:lstStyle/>
          <a:p>
            <a:r>
              <a:rPr lang="da-DK" sz="1000" i="1" dirty="0" smtClean="0">
                <a:latin typeface="Corbel" pitchFamily="34" charset="0"/>
              </a:rPr>
              <a:t>Kilde:</a:t>
            </a:r>
          </a:p>
          <a:p>
            <a:r>
              <a:rPr lang="da-DK" sz="1000" i="1" dirty="0" smtClean="0">
                <a:latin typeface="Corbel" pitchFamily="34" charset="0"/>
              </a:rPr>
              <a:t>Q28. Udover den bistand, der gives via skatten, har du som borger også mulighed for selv at deltage og bidrage med støtte til udviklingslande. Støtter eller deltager du i en eller flere af de viste muligheder?</a:t>
            </a:r>
          </a:p>
        </p:txBody>
      </p:sp>
      <p:pic>
        <p:nvPicPr>
          <p:cNvPr id="3" name="Billede 2"/>
          <p:cNvPicPr>
            <a:picLocks noChangeAspect="1" noChangeArrowheads="1"/>
          </p:cNvPicPr>
          <p:nvPr>
            <p:extLst>
              <p:ext uri="{D42A27DB-BD31-4B8C-83A1-F6EECF244321}">
                <p14:modId xmlns:p14="http://schemas.microsoft.com/office/powerpoint/2010/main" val="1419338089"/>
              </p:ext>
            </p:extLst>
          </p:nvPr>
        </p:nvPicPr>
        <p:blipFill>
          <a:blip r:embed="rId2"/>
          <a:srcRect/>
          <a:stretch>
            <a:fillRect/>
          </a:stretch>
        </p:blipFill>
        <p:spPr bwMode="auto">
          <a:xfrm>
            <a:off x="255935" y="1435186"/>
            <a:ext cx="6376988" cy="2112963"/>
          </a:xfrm>
          <a:prstGeom prst="rect">
            <a:avLst/>
          </a:prstGeom>
          <a:noFill/>
          <a:extLst>
            <a:ext uri="{909E8E84-426E-40DD-AFC4-6F175D3DCCD1}">
              <a14:hiddenFill xmlns:a14="http://schemas.microsoft.com/office/drawing/2010/main">
                <a:solidFill>
                  <a:srgbClr val="FFFFFF"/>
                </a:solidFill>
              </a14:hiddenFill>
            </a:ext>
          </a:extLst>
        </p:spPr>
      </p:pic>
      <p:sp>
        <p:nvSpPr>
          <p:cNvPr id="9" name="Tekstboks 8"/>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3 – Segmenter</a:t>
            </a:r>
            <a:endParaRPr lang="da-DK" sz="1100" dirty="0">
              <a:latin typeface="Corbel" pitchFamily="34" charset="0"/>
            </a:endParaRPr>
          </a:p>
        </p:txBody>
      </p:sp>
    </p:spTree>
    <p:extLst>
      <p:ext uri="{BB962C8B-B14F-4D97-AF65-F5344CB8AC3E}">
        <p14:creationId xmlns:p14="http://schemas.microsoft.com/office/powerpoint/2010/main" val="3741155718"/>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543" y="370801"/>
            <a:ext cx="6579474" cy="333078"/>
          </a:xfrm>
        </p:spPr>
        <p:txBody>
          <a:bodyPr/>
          <a:lstStyle/>
          <a:p>
            <a:r>
              <a:rPr lang="da-DK" sz="1800" dirty="0" smtClean="0">
                <a:solidFill>
                  <a:schemeClr val="tx1"/>
                </a:solidFill>
              </a:rPr>
              <a:t>Segmentprofiler</a:t>
            </a:r>
            <a:endParaRPr lang="da-DK" sz="1800" dirty="0">
              <a:solidFill>
                <a:schemeClr val="tx1"/>
              </a:solidFill>
            </a:endParaRPr>
          </a:p>
        </p:txBody>
      </p:sp>
      <p:sp>
        <p:nvSpPr>
          <p:cNvPr id="31" name="Titel 1"/>
          <p:cNvSpPr txBox="1">
            <a:spLocks/>
          </p:cNvSpPr>
          <p:nvPr/>
        </p:nvSpPr>
        <p:spPr>
          <a:xfrm>
            <a:off x="332656" y="8985448"/>
            <a:ext cx="6579474" cy="250246"/>
          </a:xfrm>
          <a:prstGeom prst="rect">
            <a:avLst/>
          </a:prstGeom>
        </p:spPr>
        <p:txBody>
          <a:bodyPr lIns="103155" tIns="51577" rIns="103155" bIns="51577"/>
          <a:lstStyle/>
          <a:p>
            <a:pPr>
              <a:defRPr/>
            </a:pPr>
            <a:r>
              <a:rPr lang="da-DK" sz="1000" i="1" dirty="0">
                <a:solidFill>
                  <a:schemeClr val="tx1">
                    <a:lumMod val="65000"/>
                    <a:lumOff val="35000"/>
                  </a:schemeClr>
                </a:solidFill>
                <a:latin typeface="Corbel" pitchFamily="34" charset="0"/>
              </a:rPr>
              <a:t>I 2014 udgjorde segmentet </a:t>
            </a:r>
            <a:r>
              <a:rPr lang="da-DK" sz="1000" i="1" dirty="0" smtClean="0">
                <a:solidFill>
                  <a:schemeClr val="tx1">
                    <a:lumMod val="65000"/>
                    <a:lumOff val="35000"/>
                  </a:schemeClr>
                </a:solidFill>
                <a:latin typeface="Corbel" pitchFamily="34" charset="0"/>
              </a:rPr>
              <a:t>21 </a:t>
            </a:r>
            <a:r>
              <a:rPr lang="da-DK" sz="1000" i="1" dirty="0">
                <a:solidFill>
                  <a:schemeClr val="tx1">
                    <a:lumMod val="65000"/>
                    <a:lumOff val="35000"/>
                  </a:schemeClr>
                </a:solidFill>
                <a:latin typeface="Corbel" pitchFamily="34" charset="0"/>
              </a:rPr>
              <a:t>% af befolkningen og i 2013 var andelen </a:t>
            </a:r>
            <a:r>
              <a:rPr lang="da-DK" sz="1000" i="1" dirty="0" smtClean="0">
                <a:solidFill>
                  <a:schemeClr val="tx1">
                    <a:lumMod val="65000"/>
                    <a:lumOff val="35000"/>
                  </a:schemeClr>
                </a:solidFill>
                <a:latin typeface="Corbel" pitchFamily="34" charset="0"/>
              </a:rPr>
              <a:t>18 </a:t>
            </a:r>
            <a:r>
              <a:rPr lang="da-DK" sz="1000" i="1" dirty="0">
                <a:solidFill>
                  <a:schemeClr val="tx1">
                    <a:lumMod val="65000"/>
                    <a:lumOff val="35000"/>
                  </a:schemeClr>
                </a:solidFill>
                <a:latin typeface="Corbel" pitchFamily="34" charset="0"/>
              </a:rPr>
              <a:t>%.</a:t>
            </a:r>
            <a:endParaRPr lang="da-DK" sz="1000" i="1" dirty="0" smtClean="0">
              <a:solidFill>
                <a:schemeClr val="tx1">
                  <a:lumMod val="65000"/>
                  <a:lumOff val="35000"/>
                </a:schemeClr>
              </a:solidFill>
              <a:latin typeface="Corbel" pitchFamily="34" charset="0"/>
              <a:ea typeface="+mj-ea"/>
              <a:cs typeface="+mj-cs"/>
            </a:endParaRPr>
          </a:p>
          <a:p>
            <a:pPr>
              <a:defRPr/>
            </a:pPr>
            <a:r>
              <a:rPr lang="da-DK" sz="1000" i="1" dirty="0" smtClean="0">
                <a:solidFill>
                  <a:schemeClr val="tx1">
                    <a:lumMod val="65000"/>
                    <a:lumOff val="35000"/>
                  </a:schemeClr>
                </a:solidFill>
                <a:latin typeface="Corbel" pitchFamily="34" charset="0"/>
                <a:ea typeface="+mj-ea"/>
                <a:cs typeface="+mj-cs"/>
              </a:rPr>
              <a:t>*Kilde: segmentnøgle er lavet af UM og </a:t>
            </a:r>
            <a:r>
              <a:rPr lang="da-DK" sz="1000" i="1" dirty="0" err="1" smtClean="0">
                <a:solidFill>
                  <a:schemeClr val="tx1">
                    <a:lumMod val="65000"/>
                    <a:lumOff val="35000"/>
                  </a:schemeClr>
                </a:solidFill>
                <a:latin typeface="Corbel" pitchFamily="34" charset="0"/>
                <a:ea typeface="+mj-ea"/>
                <a:cs typeface="+mj-cs"/>
              </a:rPr>
              <a:t>Epinion</a:t>
            </a:r>
            <a:r>
              <a:rPr lang="da-DK" sz="1000" i="1" dirty="0" smtClean="0">
                <a:solidFill>
                  <a:schemeClr val="tx1">
                    <a:lumMod val="65000"/>
                    <a:lumOff val="35000"/>
                  </a:schemeClr>
                </a:solidFill>
                <a:latin typeface="Corbel" pitchFamily="34" charset="0"/>
                <a:ea typeface="+mj-ea"/>
                <a:cs typeface="+mj-cs"/>
              </a:rPr>
              <a:t> og anvendt i tidligere års undersøgelser.</a:t>
            </a:r>
            <a:endParaRPr lang="da-DK" sz="1000" i="1" dirty="0">
              <a:solidFill>
                <a:schemeClr val="tx1">
                  <a:lumMod val="65000"/>
                  <a:lumOff val="35000"/>
                </a:schemeClr>
              </a:solidFill>
              <a:latin typeface="Corbel" pitchFamily="34" charset="0"/>
              <a:ea typeface="+mj-ea"/>
              <a:cs typeface="+mj-cs"/>
            </a:endParaRPr>
          </a:p>
        </p:txBody>
      </p:sp>
      <p:sp>
        <p:nvSpPr>
          <p:cNvPr id="10" name="Tekstboks 9"/>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1 – Danskernes holdninger og kendskab til udviklingsbistand</a:t>
            </a:r>
            <a:endParaRPr lang="da-DK" sz="1100" dirty="0">
              <a:latin typeface="Corbel" pitchFamily="34" charset="0"/>
            </a:endParaRPr>
          </a:p>
        </p:txBody>
      </p:sp>
      <p:sp>
        <p:nvSpPr>
          <p:cNvPr id="14" name="Tekstboks 13"/>
          <p:cNvSpPr txBox="1"/>
          <p:nvPr/>
        </p:nvSpPr>
        <p:spPr>
          <a:xfrm>
            <a:off x="404664" y="4839762"/>
            <a:ext cx="6217200" cy="3970312"/>
          </a:xfrm>
          <a:prstGeom prst="rect">
            <a:avLst/>
          </a:prstGeom>
          <a:noFill/>
        </p:spPr>
        <p:txBody>
          <a:bodyPr wrap="square" lIns="91433" tIns="45717" rIns="91433" bIns="45717" rtlCol="0">
            <a:spAutoFit/>
          </a:bodyPr>
          <a:lstStyle/>
          <a:p>
            <a:pPr algn="just"/>
            <a:r>
              <a:rPr lang="da-DK" sz="1200" dirty="0">
                <a:latin typeface="Corbel" pitchFamily="34" charset="0"/>
              </a:rPr>
              <a:t>Segmentet </a:t>
            </a:r>
            <a:r>
              <a:rPr lang="da-DK" sz="1200" i="1" dirty="0" smtClean="0">
                <a:latin typeface="Corbel" pitchFamily="34" charset="0"/>
              </a:rPr>
              <a:t>De skeptiske </a:t>
            </a:r>
            <a:r>
              <a:rPr lang="da-DK" sz="1200" dirty="0">
                <a:latin typeface="Corbel" pitchFamily="34" charset="0"/>
              </a:rPr>
              <a:t>er det næststørste segment. Det er kendetegnet ved, at det </a:t>
            </a:r>
            <a:r>
              <a:rPr lang="da-DK" sz="1200" u="sng" dirty="0">
                <a:latin typeface="Corbel" pitchFamily="34" charset="0"/>
              </a:rPr>
              <a:t>ikke</a:t>
            </a:r>
            <a:r>
              <a:rPr lang="da-DK" sz="1200" dirty="0">
                <a:latin typeface="Corbel" pitchFamily="34" charset="0"/>
              </a:rPr>
              <a:t> synes, det ved ret meget om udviklingsbistand og er generelt set modstander af udviklingsbistand.</a:t>
            </a:r>
          </a:p>
          <a:p>
            <a:pPr algn="just"/>
            <a:endParaRPr lang="da-DK" sz="1200" dirty="0">
              <a:latin typeface="Corbel" pitchFamily="34" charset="0"/>
            </a:endParaRPr>
          </a:p>
          <a:p>
            <a:pPr algn="just"/>
            <a:r>
              <a:rPr lang="da-DK" sz="1200" dirty="0">
                <a:latin typeface="Corbel" pitchFamily="34" charset="0"/>
              </a:rPr>
              <a:t>Der er </a:t>
            </a:r>
            <a:r>
              <a:rPr lang="da-DK" sz="1200" dirty="0" smtClean="0">
                <a:latin typeface="Corbel" pitchFamily="34" charset="0"/>
              </a:rPr>
              <a:t>en lille overvægt af mænd </a:t>
            </a:r>
            <a:r>
              <a:rPr lang="da-DK" sz="1200" dirty="0">
                <a:latin typeface="Corbel" pitchFamily="34" charset="0"/>
              </a:rPr>
              <a:t>i segmentet (hhv. </a:t>
            </a:r>
            <a:r>
              <a:rPr lang="da-DK" sz="1200" dirty="0" smtClean="0">
                <a:latin typeface="Corbel" pitchFamily="34" charset="0"/>
              </a:rPr>
              <a:t>56% </a:t>
            </a:r>
            <a:r>
              <a:rPr lang="da-DK" sz="1200" dirty="0">
                <a:latin typeface="Corbel" pitchFamily="34" charset="0"/>
              </a:rPr>
              <a:t>og </a:t>
            </a:r>
            <a:r>
              <a:rPr lang="da-DK" sz="1200" dirty="0" smtClean="0">
                <a:latin typeface="Corbel" pitchFamily="34" charset="0"/>
              </a:rPr>
              <a:t>44%), ligesom fynboer og jyder er overrepræsenteret. </a:t>
            </a:r>
            <a:r>
              <a:rPr lang="da-DK" sz="1200" dirty="0">
                <a:latin typeface="Corbel" pitchFamily="34" charset="0"/>
              </a:rPr>
              <a:t>Uddannelsesmæssigt har markant flere af </a:t>
            </a:r>
            <a:r>
              <a:rPr lang="da-DK" sz="1200" i="1" dirty="0">
                <a:latin typeface="Corbel" pitchFamily="34" charset="0"/>
              </a:rPr>
              <a:t>De skeptiske </a:t>
            </a:r>
            <a:r>
              <a:rPr lang="da-DK" sz="1200" dirty="0">
                <a:latin typeface="Corbel" pitchFamily="34" charset="0"/>
              </a:rPr>
              <a:t>en </a:t>
            </a:r>
            <a:r>
              <a:rPr lang="da-DK" sz="1200" dirty="0" smtClean="0">
                <a:latin typeface="Corbel" pitchFamily="34" charset="0"/>
              </a:rPr>
              <a:t>gymnasial/ erhvervsfaglig </a:t>
            </a:r>
            <a:r>
              <a:rPr lang="da-DK" sz="1200" dirty="0">
                <a:latin typeface="Corbel" pitchFamily="34" charset="0"/>
              </a:rPr>
              <a:t>uddannelse end gennemsnittet af den danske befolkning.</a:t>
            </a:r>
          </a:p>
          <a:p>
            <a:pPr algn="just"/>
            <a:endParaRPr lang="da-DK" sz="1200" dirty="0">
              <a:latin typeface="Corbel" pitchFamily="34" charset="0"/>
            </a:endParaRPr>
          </a:p>
          <a:p>
            <a:pPr algn="just"/>
            <a:r>
              <a:rPr lang="da-DK" sz="1200" i="1" dirty="0">
                <a:latin typeface="Corbel" pitchFamily="34" charset="0"/>
              </a:rPr>
              <a:t>De skeptiske </a:t>
            </a:r>
            <a:r>
              <a:rPr lang="da-DK" sz="1200" dirty="0">
                <a:latin typeface="Corbel" pitchFamily="34" charset="0"/>
              </a:rPr>
              <a:t>er modstandere af udviklingsbistand. Dette grunder </a:t>
            </a:r>
            <a:r>
              <a:rPr lang="da-DK" sz="1200" dirty="0" smtClean="0">
                <a:latin typeface="Corbel" pitchFamily="34" charset="0"/>
              </a:rPr>
              <a:t>blandt andet i </a:t>
            </a:r>
            <a:r>
              <a:rPr lang="da-DK" sz="1200" dirty="0">
                <a:latin typeface="Corbel" pitchFamily="34" charset="0"/>
              </a:rPr>
              <a:t>en forventning om, at størstedelen af støtten ender i de forkerte lommer (</a:t>
            </a:r>
            <a:r>
              <a:rPr lang="da-DK" sz="1200" dirty="0" smtClean="0">
                <a:latin typeface="Corbel" pitchFamily="34" charset="0"/>
              </a:rPr>
              <a:t>83% </a:t>
            </a:r>
            <a:r>
              <a:rPr lang="da-DK" sz="1200" dirty="0">
                <a:latin typeface="Corbel" pitchFamily="34" charset="0"/>
              </a:rPr>
              <a:t>mod </a:t>
            </a:r>
            <a:r>
              <a:rPr lang="da-DK" sz="1200" dirty="0" smtClean="0">
                <a:latin typeface="Corbel" pitchFamily="34" charset="0"/>
              </a:rPr>
              <a:t>52% </a:t>
            </a:r>
            <a:r>
              <a:rPr lang="da-DK" sz="1200" dirty="0">
                <a:latin typeface="Corbel" pitchFamily="34" charset="0"/>
              </a:rPr>
              <a:t>for hele befolkningen). Derudover opfatter segmentet (i højere grad end resten af befolkningen) også, at problemerne i udviklingslandene er så store, at bistanden er nytteløs. </a:t>
            </a:r>
          </a:p>
          <a:p>
            <a:pPr algn="just"/>
            <a:endParaRPr lang="da-DK" sz="1200" dirty="0">
              <a:latin typeface="Corbel" pitchFamily="34" charset="0"/>
            </a:endParaRPr>
          </a:p>
          <a:p>
            <a:pPr algn="just"/>
            <a:r>
              <a:rPr lang="da-DK" sz="1200" dirty="0">
                <a:latin typeface="Corbel" pitchFamily="34" charset="0"/>
              </a:rPr>
              <a:t>Modstanden til udviklingsbistanden er ligeledes begrundet med, at vi i </a:t>
            </a:r>
            <a:r>
              <a:rPr lang="da-DK" sz="1200" dirty="0" smtClean="0">
                <a:latin typeface="Corbel" pitchFamily="34" charset="0"/>
              </a:rPr>
              <a:t>højere </a:t>
            </a:r>
            <a:r>
              <a:rPr lang="da-DK" sz="1200" dirty="0">
                <a:latin typeface="Corbel" pitchFamily="34" charset="0"/>
              </a:rPr>
              <a:t>grad bør sikre velfærden i Danmark, før pengene bruges andre steder</a:t>
            </a:r>
            <a:r>
              <a:rPr lang="da-DK" sz="1200" i="1" dirty="0">
                <a:latin typeface="Corbel" pitchFamily="34" charset="0"/>
              </a:rPr>
              <a:t>. De skeptiske </a:t>
            </a:r>
            <a:r>
              <a:rPr lang="da-DK" sz="1200" dirty="0">
                <a:latin typeface="Corbel" pitchFamily="34" charset="0"/>
              </a:rPr>
              <a:t>mener også i højere grad, at vi burde give udviklingslandene fri adgang til at sælge deres varer og produkter til os, frem for at vi bruger penge på udviklingsbistand.</a:t>
            </a:r>
          </a:p>
          <a:p>
            <a:pPr algn="just"/>
            <a:endParaRPr lang="da-DK" sz="1200" dirty="0">
              <a:latin typeface="Corbel" pitchFamily="34" charset="0"/>
            </a:endParaRPr>
          </a:p>
          <a:p>
            <a:pPr algn="just"/>
            <a:r>
              <a:rPr lang="da-DK" sz="1200" dirty="0">
                <a:latin typeface="Corbel" pitchFamily="34" charset="0"/>
              </a:rPr>
              <a:t>Segmentets medievaner følger i store træk de samme vaner, som gør sig gældende på tværs af befolkningen. Således opnås der primært ny viden via TV (nyhedsudsendelser, dokumentarer og debat), internettet (avisers hjemmesider, faglige hjemmesider m.v.) og radio.</a:t>
            </a:r>
          </a:p>
          <a:p>
            <a:pPr algn="just"/>
            <a:endParaRPr lang="da-DK" sz="1200" dirty="0">
              <a:latin typeface="Corbel" pitchFamily="34" charset="0"/>
            </a:endParaRPr>
          </a:p>
        </p:txBody>
      </p:sp>
      <p:sp>
        <p:nvSpPr>
          <p:cNvPr id="3" name="Rektangel 2"/>
          <p:cNvSpPr/>
          <p:nvPr/>
        </p:nvSpPr>
        <p:spPr>
          <a:xfrm>
            <a:off x="332656" y="776536"/>
            <a:ext cx="6381361" cy="576064"/>
          </a:xfrm>
          <a:prstGeom prst="rect">
            <a:avLst/>
          </a:prstGeom>
          <a:solidFill>
            <a:srgbClr val="7030A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33" tIns="45717" rIns="91433" bIns="45717" rtlCol="0" anchor="ctr"/>
          <a:lstStyle/>
          <a:p>
            <a:pPr algn="ctr"/>
            <a:r>
              <a:rPr lang="da-DK" sz="1400" b="1" i="1" dirty="0">
                <a:latin typeface="Corbel" pitchFamily="34" charset="0"/>
              </a:rPr>
              <a:t>De skeptiske</a:t>
            </a:r>
          </a:p>
          <a:p>
            <a:pPr algn="ctr"/>
            <a:r>
              <a:rPr lang="da-DK" sz="1400" b="1" dirty="0">
                <a:latin typeface="Corbel" pitchFamily="34" charset="0"/>
              </a:rPr>
              <a:t>19 %</a:t>
            </a:r>
          </a:p>
        </p:txBody>
      </p:sp>
      <p:sp>
        <p:nvSpPr>
          <p:cNvPr id="20" name="Freeform 482"/>
          <p:cNvSpPr>
            <a:spLocks noEditPoints="1"/>
          </p:cNvSpPr>
          <p:nvPr/>
        </p:nvSpPr>
        <p:spPr bwMode="auto">
          <a:xfrm>
            <a:off x="347297" y="2771784"/>
            <a:ext cx="461819" cy="423484"/>
          </a:xfrm>
          <a:custGeom>
            <a:avLst/>
            <a:gdLst>
              <a:gd name="T0" fmla="*/ 64 w 64"/>
              <a:gd name="T1" fmla="*/ 30 h 56"/>
              <a:gd name="T2" fmla="*/ 35 w 64"/>
              <a:gd name="T3" fmla="*/ 22 h 56"/>
              <a:gd name="T4" fmla="*/ 36 w 64"/>
              <a:gd name="T5" fmla="*/ 18 h 56"/>
              <a:gd name="T6" fmla="*/ 36 w 64"/>
              <a:gd name="T7" fmla="*/ 10 h 56"/>
              <a:gd name="T8" fmla="*/ 0 w 64"/>
              <a:gd name="T9" fmla="*/ 10 h 56"/>
              <a:gd name="T10" fmla="*/ 0 w 64"/>
              <a:gd name="T11" fmla="*/ 18 h 56"/>
              <a:gd name="T12" fmla="*/ 0 w 64"/>
              <a:gd name="T13" fmla="*/ 26 h 56"/>
              <a:gd name="T14" fmla="*/ 0 w 64"/>
              <a:gd name="T15" fmla="*/ 34 h 56"/>
              <a:gd name="T16" fmla="*/ 0 w 64"/>
              <a:gd name="T17" fmla="*/ 42 h 56"/>
              <a:gd name="T18" fmla="*/ 29 w 64"/>
              <a:gd name="T19" fmla="*/ 50 h 56"/>
              <a:gd name="T20" fmla="*/ 64 w 64"/>
              <a:gd name="T21" fmla="*/ 46 h 56"/>
              <a:gd name="T22" fmla="*/ 64 w 64"/>
              <a:gd name="T23" fmla="*/ 38 h 56"/>
              <a:gd name="T24" fmla="*/ 18 w 64"/>
              <a:gd name="T25" fmla="*/ 4 h 56"/>
              <a:gd name="T26" fmla="*/ 18 w 64"/>
              <a:gd name="T27" fmla="*/ 16 h 56"/>
              <a:gd name="T28" fmla="*/ 18 w 64"/>
              <a:gd name="T29" fmla="*/ 4 h 56"/>
              <a:gd name="T30" fmla="*/ 28 w 64"/>
              <a:gd name="T31" fmla="*/ 46 h 56"/>
              <a:gd name="T32" fmla="*/ 4 w 64"/>
              <a:gd name="T33" fmla="*/ 42 h 56"/>
              <a:gd name="T34" fmla="*/ 18 w 64"/>
              <a:gd name="T35" fmla="*/ 44 h 56"/>
              <a:gd name="T36" fmla="*/ 29 w 64"/>
              <a:gd name="T37" fmla="*/ 42 h 56"/>
              <a:gd name="T38" fmla="*/ 28 w 64"/>
              <a:gd name="T39" fmla="*/ 38 h 56"/>
              <a:gd name="T40" fmla="*/ 18 w 64"/>
              <a:gd name="T41" fmla="*/ 40 h 56"/>
              <a:gd name="T42" fmla="*/ 5 w 64"/>
              <a:gd name="T43" fmla="*/ 33 h 56"/>
              <a:gd name="T44" fmla="*/ 29 w 64"/>
              <a:gd name="T45" fmla="*/ 34 h 56"/>
              <a:gd name="T46" fmla="*/ 28 w 64"/>
              <a:gd name="T47" fmla="*/ 38 h 56"/>
              <a:gd name="T48" fmla="*/ 28 w 64"/>
              <a:gd name="T49" fmla="*/ 30 h 56"/>
              <a:gd name="T50" fmla="*/ 4 w 64"/>
              <a:gd name="T51" fmla="*/ 26 h 56"/>
              <a:gd name="T52" fmla="*/ 18 w 64"/>
              <a:gd name="T53" fmla="*/ 28 h 56"/>
              <a:gd name="T54" fmla="*/ 28 w 64"/>
              <a:gd name="T55" fmla="*/ 30 h 56"/>
              <a:gd name="T56" fmla="*/ 4 w 64"/>
              <a:gd name="T57" fmla="*/ 18 h 56"/>
              <a:gd name="T58" fmla="*/ 18 w 64"/>
              <a:gd name="T59" fmla="*/ 20 h 56"/>
              <a:gd name="T60" fmla="*/ 32 w 64"/>
              <a:gd name="T61" fmla="*/ 18 h 56"/>
              <a:gd name="T62" fmla="*/ 46 w 64"/>
              <a:gd name="T63" fmla="*/ 52 h 56"/>
              <a:gd name="T64" fmla="*/ 33 w 64"/>
              <a:gd name="T65" fmla="*/ 45 h 56"/>
              <a:gd name="T66" fmla="*/ 60 w 64"/>
              <a:gd name="T67" fmla="*/ 45 h 56"/>
              <a:gd name="T68" fmla="*/ 46 w 64"/>
              <a:gd name="T69" fmla="*/ 52 h 56"/>
              <a:gd name="T70" fmla="*/ 32 w 64"/>
              <a:gd name="T71" fmla="*/ 38 h 56"/>
              <a:gd name="T72" fmla="*/ 46 w 64"/>
              <a:gd name="T73" fmla="*/ 40 h 56"/>
              <a:gd name="T74" fmla="*/ 60 w 64"/>
              <a:gd name="T75" fmla="*/ 38 h 56"/>
              <a:gd name="T76" fmla="*/ 46 w 64"/>
              <a:gd name="T77" fmla="*/ 36 h 56"/>
              <a:gd name="T78" fmla="*/ 46 w 64"/>
              <a:gd name="T79" fmla="*/ 24 h 56"/>
              <a:gd name="T80" fmla="*/ 46 w 64"/>
              <a:gd name="T81"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 h="56">
                <a:moveTo>
                  <a:pt x="63" y="34"/>
                </a:moveTo>
                <a:cubicBezTo>
                  <a:pt x="63" y="33"/>
                  <a:pt x="64" y="31"/>
                  <a:pt x="64" y="30"/>
                </a:cubicBezTo>
                <a:cubicBezTo>
                  <a:pt x="64" y="24"/>
                  <a:pt x="56" y="20"/>
                  <a:pt x="46" y="20"/>
                </a:cubicBezTo>
                <a:cubicBezTo>
                  <a:pt x="42" y="20"/>
                  <a:pt x="38" y="21"/>
                  <a:pt x="35" y="22"/>
                </a:cubicBezTo>
                <a:cubicBezTo>
                  <a:pt x="35" y="22"/>
                  <a:pt x="35" y="22"/>
                  <a:pt x="35" y="22"/>
                </a:cubicBezTo>
                <a:cubicBezTo>
                  <a:pt x="35" y="21"/>
                  <a:pt x="36" y="19"/>
                  <a:pt x="36" y="18"/>
                </a:cubicBezTo>
                <a:cubicBezTo>
                  <a:pt x="36" y="17"/>
                  <a:pt x="35" y="15"/>
                  <a:pt x="35" y="14"/>
                </a:cubicBezTo>
                <a:cubicBezTo>
                  <a:pt x="35" y="13"/>
                  <a:pt x="36" y="11"/>
                  <a:pt x="36" y="10"/>
                </a:cubicBezTo>
                <a:cubicBezTo>
                  <a:pt x="36" y="4"/>
                  <a:pt x="28" y="0"/>
                  <a:pt x="18" y="0"/>
                </a:cubicBezTo>
                <a:cubicBezTo>
                  <a:pt x="8" y="0"/>
                  <a:pt x="0" y="4"/>
                  <a:pt x="0" y="10"/>
                </a:cubicBezTo>
                <a:cubicBezTo>
                  <a:pt x="0" y="11"/>
                  <a:pt x="1" y="13"/>
                  <a:pt x="1" y="14"/>
                </a:cubicBezTo>
                <a:cubicBezTo>
                  <a:pt x="1" y="15"/>
                  <a:pt x="0" y="17"/>
                  <a:pt x="0" y="18"/>
                </a:cubicBezTo>
                <a:cubicBezTo>
                  <a:pt x="0" y="19"/>
                  <a:pt x="1" y="21"/>
                  <a:pt x="1" y="22"/>
                </a:cubicBezTo>
                <a:cubicBezTo>
                  <a:pt x="1" y="23"/>
                  <a:pt x="0" y="25"/>
                  <a:pt x="0" y="26"/>
                </a:cubicBezTo>
                <a:cubicBezTo>
                  <a:pt x="0" y="27"/>
                  <a:pt x="1" y="29"/>
                  <a:pt x="1" y="30"/>
                </a:cubicBezTo>
                <a:cubicBezTo>
                  <a:pt x="1" y="31"/>
                  <a:pt x="0" y="33"/>
                  <a:pt x="0" y="34"/>
                </a:cubicBezTo>
                <a:cubicBezTo>
                  <a:pt x="0" y="35"/>
                  <a:pt x="1" y="37"/>
                  <a:pt x="1" y="38"/>
                </a:cubicBezTo>
                <a:cubicBezTo>
                  <a:pt x="1" y="39"/>
                  <a:pt x="0" y="41"/>
                  <a:pt x="0" y="42"/>
                </a:cubicBezTo>
                <a:cubicBezTo>
                  <a:pt x="0" y="48"/>
                  <a:pt x="8" y="52"/>
                  <a:pt x="18" y="52"/>
                </a:cubicBezTo>
                <a:cubicBezTo>
                  <a:pt x="22" y="52"/>
                  <a:pt x="26" y="51"/>
                  <a:pt x="29" y="50"/>
                </a:cubicBezTo>
                <a:cubicBezTo>
                  <a:pt x="32" y="53"/>
                  <a:pt x="38" y="56"/>
                  <a:pt x="46" y="56"/>
                </a:cubicBezTo>
                <a:cubicBezTo>
                  <a:pt x="56" y="56"/>
                  <a:pt x="64" y="52"/>
                  <a:pt x="64" y="46"/>
                </a:cubicBezTo>
                <a:cubicBezTo>
                  <a:pt x="64" y="45"/>
                  <a:pt x="63" y="43"/>
                  <a:pt x="63" y="42"/>
                </a:cubicBezTo>
                <a:cubicBezTo>
                  <a:pt x="63" y="41"/>
                  <a:pt x="64" y="39"/>
                  <a:pt x="64" y="38"/>
                </a:cubicBezTo>
                <a:cubicBezTo>
                  <a:pt x="64" y="37"/>
                  <a:pt x="63" y="35"/>
                  <a:pt x="63" y="34"/>
                </a:cubicBezTo>
                <a:close/>
                <a:moveTo>
                  <a:pt x="18" y="4"/>
                </a:moveTo>
                <a:cubicBezTo>
                  <a:pt x="26" y="4"/>
                  <a:pt x="32" y="7"/>
                  <a:pt x="32" y="10"/>
                </a:cubicBezTo>
                <a:cubicBezTo>
                  <a:pt x="32" y="13"/>
                  <a:pt x="26" y="16"/>
                  <a:pt x="18" y="16"/>
                </a:cubicBezTo>
                <a:cubicBezTo>
                  <a:pt x="10" y="16"/>
                  <a:pt x="4" y="13"/>
                  <a:pt x="4" y="10"/>
                </a:cubicBezTo>
                <a:cubicBezTo>
                  <a:pt x="4" y="7"/>
                  <a:pt x="10" y="4"/>
                  <a:pt x="18" y="4"/>
                </a:cubicBezTo>
                <a:close/>
                <a:moveTo>
                  <a:pt x="28" y="46"/>
                </a:moveTo>
                <a:cubicBezTo>
                  <a:pt x="28" y="46"/>
                  <a:pt x="28" y="46"/>
                  <a:pt x="28" y="46"/>
                </a:cubicBezTo>
                <a:cubicBezTo>
                  <a:pt x="26" y="47"/>
                  <a:pt x="22" y="48"/>
                  <a:pt x="18" y="48"/>
                </a:cubicBezTo>
                <a:cubicBezTo>
                  <a:pt x="10" y="48"/>
                  <a:pt x="4" y="45"/>
                  <a:pt x="4" y="42"/>
                </a:cubicBezTo>
                <a:cubicBezTo>
                  <a:pt x="4" y="42"/>
                  <a:pt x="4" y="41"/>
                  <a:pt x="5" y="41"/>
                </a:cubicBezTo>
                <a:cubicBezTo>
                  <a:pt x="8" y="43"/>
                  <a:pt x="13" y="44"/>
                  <a:pt x="18" y="44"/>
                </a:cubicBezTo>
                <a:cubicBezTo>
                  <a:pt x="22" y="44"/>
                  <a:pt x="26" y="43"/>
                  <a:pt x="29" y="42"/>
                </a:cubicBezTo>
                <a:cubicBezTo>
                  <a:pt x="29" y="42"/>
                  <a:pt x="29" y="42"/>
                  <a:pt x="29" y="42"/>
                </a:cubicBezTo>
                <a:cubicBezTo>
                  <a:pt x="29" y="43"/>
                  <a:pt x="28" y="45"/>
                  <a:pt x="28" y="46"/>
                </a:cubicBezTo>
                <a:close/>
                <a:moveTo>
                  <a:pt x="28" y="38"/>
                </a:moveTo>
                <a:cubicBezTo>
                  <a:pt x="28" y="38"/>
                  <a:pt x="28" y="38"/>
                  <a:pt x="28" y="38"/>
                </a:cubicBezTo>
                <a:cubicBezTo>
                  <a:pt x="26" y="39"/>
                  <a:pt x="22" y="40"/>
                  <a:pt x="18" y="40"/>
                </a:cubicBezTo>
                <a:cubicBezTo>
                  <a:pt x="10" y="40"/>
                  <a:pt x="4" y="37"/>
                  <a:pt x="4" y="34"/>
                </a:cubicBezTo>
                <a:cubicBezTo>
                  <a:pt x="4" y="34"/>
                  <a:pt x="4" y="33"/>
                  <a:pt x="5" y="33"/>
                </a:cubicBezTo>
                <a:cubicBezTo>
                  <a:pt x="8" y="35"/>
                  <a:pt x="13" y="36"/>
                  <a:pt x="18" y="36"/>
                </a:cubicBezTo>
                <a:cubicBezTo>
                  <a:pt x="22" y="36"/>
                  <a:pt x="26" y="35"/>
                  <a:pt x="29" y="34"/>
                </a:cubicBezTo>
                <a:cubicBezTo>
                  <a:pt x="29" y="34"/>
                  <a:pt x="29" y="34"/>
                  <a:pt x="29" y="34"/>
                </a:cubicBezTo>
                <a:cubicBezTo>
                  <a:pt x="29" y="35"/>
                  <a:pt x="28" y="37"/>
                  <a:pt x="28" y="38"/>
                </a:cubicBezTo>
                <a:close/>
                <a:moveTo>
                  <a:pt x="28" y="30"/>
                </a:moveTo>
                <a:cubicBezTo>
                  <a:pt x="28" y="30"/>
                  <a:pt x="28" y="30"/>
                  <a:pt x="28" y="30"/>
                </a:cubicBezTo>
                <a:cubicBezTo>
                  <a:pt x="26" y="31"/>
                  <a:pt x="22" y="32"/>
                  <a:pt x="18" y="32"/>
                </a:cubicBezTo>
                <a:cubicBezTo>
                  <a:pt x="10" y="32"/>
                  <a:pt x="4" y="29"/>
                  <a:pt x="4" y="26"/>
                </a:cubicBezTo>
                <a:cubicBezTo>
                  <a:pt x="4" y="26"/>
                  <a:pt x="4" y="25"/>
                  <a:pt x="5" y="25"/>
                </a:cubicBezTo>
                <a:cubicBezTo>
                  <a:pt x="8" y="27"/>
                  <a:pt x="13" y="28"/>
                  <a:pt x="18" y="28"/>
                </a:cubicBezTo>
                <a:cubicBezTo>
                  <a:pt x="23" y="28"/>
                  <a:pt x="27" y="27"/>
                  <a:pt x="30" y="25"/>
                </a:cubicBezTo>
                <a:cubicBezTo>
                  <a:pt x="29" y="27"/>
                  <a:pt x="28" y="28"/>
                  <a:pt x="28" y="30"/>
                </a:cubicBezTo>
                <a:close/>
                <a:moveTo>
                  <a:pt x="18" y="24"/>
                </a:moveTo>
                <a:cubicBezTo>
                  <a:pt x="10" y="24"/>
                  <a:pt x="4" y="21"/>
                  <a:pt x="4" y="18"/>
                </a:cubicBezTo>
                <a:cubicBezTo>
                  <a:pt x="4" y="18"/>
                  <a:pt x="4" y="17"/>
                  <a:pt x="5" y="17"/>
                </a:cubicBezTo>
                <a:cubicBezTo>
                  <a:pt x="8" y="19"/>
                  <a:pt x="13" y="20"/>
                  <a:pt x="18" y="20"/>
                </a:cubicBezTo>
                <a:cubicBezTo>
                  <a:pt x="23" y="20"/>
                  <a:pt x="28" y="19"/>
                  <a:pt x="32" y="17"/>
                </a:cubicBezTo>
                <a:cubicBezTo>
                  <a:pt x="32" y="17"/>
                  <a:pt x="32" y="18"/>
                  <a:pt x="32" y="18"/>
                </a:cubicBezTo>
                <a:cubicBezTo>
                  <a:pt x="32" y="21"/>
                  <a:pt x="26" y="24"/>
                  <a:pt x="18" y="24"/>
                </a:cubicBezTo>
                <a:close/>
                <a:moveTo>
                  <a:pt x="46" y="52"/>
                </a:moveTo>
                <a:cubicBezTo>
                  <a:pt x="38" y="52"/>
                  <a:pt x="32" y="49"/>
                  <a:pt x="32" y="46"/>
                </a:cubicBezTo>
                <a:cubicBezTo>
                  <a:pt x="32" y="46"/>
                  <a:pt x="32" y="45"/>
                  <a:pt x="33" y="45"/>
                </a:cubicBezTo>
                <a:cubicBezTo>
                  <a:pt x="36" y="47"/>
                  <a:pt x="41" y="48"/>
                  <a:pt x="46" y="48"/>
                </a:cubicBezTo>
                <a:cubicBezTo>
                  <a:pt x="51" y="48"/>
                  <a:pt x="56" y="47"/>
                  <a:pt x="60" y="45"/>
                </a:cubicBezTo>
                <a:cubicBezTo>
                  <a:pt x="60" y="45"/>
                  <a:pt x="60" y="46"/>
                  <a:pt x="60" y="46"/>
                </a:cubicBezTo>
                <a:cubicBezTo>
                  <a:pt x="60" y="49"/>
                  <a:pt x="54" y="52"/>
                  <a:pt x="46" y="52"/>
                </a:cubicBezTo>
                <a:close/>
                <a:moveTo>
                  <a:pt x="46" y="44"/>
                </a:moveTo>
                <a:cubicBezTo>
                  <a:pt x="38" y="44"/>
                  <a:pt x="32" y="41"/>
                  <a:pt x="32" y="38"/>
                </a:cubicBezTo>
                <a:cubicBezTo>
                  <a:pt x="32" y="38"/>
                  <a:pt x="32" y="37"/>
                  <a:pt x="33" y="37"/>
                </a:cubicBezTo>
                <a:cubicBezTo>
                  <a:pt x="36" y="39"/>
                  <a:pt x="41" y="40"/>
                  <a:pt x="46" y="40"/>
                </a:cubicBezTo>
                <a:cubicBezTo>
                  <a:pt x="51" y="40"/>
                  <a:pt x="56" y="39"/>
                  <a:pt x="60" y="37"/>
                </a:cubicBezTo>
                <a:cubicBezTo>
                  <a:pt x="60" y="37"/>
                  <a:pt x="60" y="38"/>
                  <a:pt x="60" y="38"/>
                </a:cubicBezTo>
                <a:cubicBezTo>
                  <a:pt x="60" y="41"/>
                  <a:pt x="54" y="44"/>
                  <a:pt x="46" y="44"/>
                </a:cubicBezTo>
                <a:close/>
                <a:moveTo>
                  <a:pt x="46" y="36"/>
                </a:moveTo>
                <a:cubicBezTo>
                  <a:pt x="38" y="36"/>
                  <a:pt x="32" y="33"/>
                  <a:pt x="32" y="30"/>
                </a:cubicBezTo>
                <a:cubicBezTo>
                  <a:pt x="32" y="27"/>
                  <a:pt x="38" y="24"/>
                  <a:pt x="46" y="24"/>
                </a:cubicBezTo>
                <a:cubicBezTo>
                  <a:pt x="54" y="24"/>
                  <a:pt x="60" y="27"/>
                  <a:pt x="60" y="30"/>
                </a:cubicBezTo>
                <a:cubicBezTo>
                  <a:pt x="60" y="33"/>
                  <a:pt x="54" y="36"/>
                  <a:pt x="46" y="36"/>
                </a:cubicBezTo>
                <a:close/>
              </a:path>
            </a:pathLst>
          </a:custGeom>
          <a:solidFill>
            <a:srgbClr val="7030A0"/>
          </a:solidFill>
          <a:ln>
            <a:noFill/>
          </a:ln>
          <a:extLst/>
        </p:spPr>
        <p:txBody>
          <a:bodyPr vert="horz" wrap="square" lIns="91440" tIns="45720" rIns="91440" bIns="45720" numCol="1" anchor="t" anchorCtr="0" compatLnSpc="1">
            <a:prstTxWarp prst="textNoShape">
              <a:avLst/>
            </a:prstTxWarp>
          </a:bodyPr>
          <a:lstStyle/>
          <a:p>
            <a:endParaRPr lang="th-TH"/>
          </a:p>
        </p:txBody>
      </p:sp>
      <p:sp>
        <p:nvSpPr>
          <p:cNvPr id="33" name="Freeform 371"/>
          <p:cNvSpPr>
            <a:spLocks noEditPoints="1"/>
          </p:cNvSpPr>
          <p:nvPr/>
        </p:nvSpPr>
        <p:spPr bwMode="auto">
          <a:xfrm>
            <a:off x="312157" y="2219949"/>
            <a:ext cx="532098" cy="375025"/>
          </a:xfrm>
          <a:custGeom>
            <a:avLst/>
            <a:gdLst>
              <a:gd name="T0" fmla="*/ 56 w 64"/>
              <a:gd name="T1" fmla="*/ 16 h 52"/>
              <a:gd name="T2" fmla="*/ 58 w 64"/>
              <a:gd name="T3" fmla="*/ 16 h 52"/>
              <a:gd name="T4" fmla="*/ 60 w 64"/>
              <a:gd name="T5" fmla="*/ 14 h 52"/>
              <a:gd name="T6" fmla="*/ 58 w 64"/>
              <a:gd name="T7" fmla="*/ 12 h 52"/>
              <a:gd name="T8" fmla="*/ 34 w 64"/>
              <a:gd name="T9" fmla="*/ 12 h 52"/>
              <a:gd name="T10" fmla="*/ 32 w 64"/>
              <a:gd name="T11" fmla="*/ 0 h 52"/>
              <a:gd name="T12" fmla="*/ 30 w 64"/>
              <a:gd name="T13" fmla="*/ 12 h 52"/>
              <a:gd name="T14" fmla="*/ 6 w 64"/>
              <a:gd name="T15" fmla="*/ 12 h 52"/>
              <a:gd name="T16" fmla="*/ 4 w 64"/>
              <a:gd name="T17" fmla="*/ 14 h 52"/>
              <a:gd name="T18" fmla="*/ 6 w 64"/>
              <a:gd name="T19" fmla="*/ 16 h 52"/>
              <a:gd name="T20" fmla="*/ 8 w 64"/>
              <a:gd name="T21" fmla="*/ 16 h 52"/>
              <a:gd name="T22" fmla="*/ 0 w 64"/>
              <a:gd name="T23" fmla="*/ 40 h 52"/>
              <a:gd name="T24" fmla="*/ 12 w 64"/>
              <a:gd name="T25" fmla="*/ 52 h 52"/>
              <a:gd name="T26" fmla="*/ 24 w 64"/>
              <a:gd name="T27" fmla="*/ 40 h 52"/>
              <a:gd name="T28" fmla="*/ 16 w 64"/>
              <a:gd name="T29" fmla="*/ 16 h 52"/>
              <a:gd name="T30" fmla="*/ 29 w 64"/>
              <a:gd name="T31" fmla="*/ 16 h 52"/>
              <a:gd name="T32" fmla="*/ 28 w 64"/>
              <a:gd name="T33" fmla="*/ 20 h 52"/>
              <a:gd name="T34" fmla="*/ 32 w 64"/>
              <a:gd name="T35" fmla="*/ 24 h 52"/>
              <a:gd name="T36" fmla="*/ 36 w 64"/>
              <a:gd name="T37" fmla="*/ 20 h 52"/>
              <a:gd name="T38" fmla="*/ 35 w 64"/>
              <a:gd name="T39" fmla="*/ 16 h 52"/>
              <a:gd name="T40" fmla="*/ 48 w 64"/>
              <a:gd name="T41" fmla="*/ 16 h 52"/>
              <a:gd name="T42" fmla="*/ 40 w 64"/>
              <a:gd name="T43" fmla="*/ 40 h 52"/>
              <a:gd name="T44" fmla="*/ 52 w 64"/>
              <a:gd name="T45" fmla="*/ 52 h 52"/>
              <a:gd name="T46" fmla="*/ 64 w 64"/>
              <a:gd name="T47" fmla="*/ 40 h 52"/>
              <a:gd name="T48" fmla="*/ 56 w 64"/>
              <a:gd name="T49" fmla="*/ 16 h 52"/>
              <a:gd name="T50" fmla="*/ 20 w 64"/>
              <a:gd name="T51" fmla="*/ 40 h 52"/>
              <a:gd name="T52" fmla="*/ 4 w 64"/>
              <a:gd name="T53" fmla="*/ 40 h 52"/>
              <a:gd name="T54" fmla="*/ 12 w 64"/>
              <a:gd name="T55" fmla="*/ 16 h 52"/>
              <a:gd name="T56" fmla="*/ 20 w 64"/>
              <a:gd name="T57" fmla="*/ 40 h 52"/>
              <a:gd name="T58" fmla="*/ 44 w 64"/>
              <a:gd name="T59" fmla="*/ 40 h 52"/>
              <a:gd name="T60" fmla="*/ 52 w 64"/>
              <a:gd name="T61" fmla="*/ 16 h 52"/>
              <a:gd name="T62" fmla="*/ 60 w 64"/>
              <a:gd name="T63" fmla="*/ 40 h 52"/>
              <a:gd name="T64" fmla="*/ 44 w 64"/>
              <a:gd name="T65"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52">
                <a:moveTo>
                  <a:pt x="56" y="16"/>
                </a:moveTo>
                <a:cubicBezTo>
                  <a:pt x="58" y="16"/>
                  <a:pt x="58" y="16"/>
                  <a:pt x="58" y="16"/>
                </a:cubicBezTo>
                <a:cubicBezTo>
                  <a:pt x="59" y="16"/>
                  <a:pt x="60" y="15"/>
                  <a:pt x="60" y="14"/>
                </a:cubicBezTo>
                <a:cubicBezTo>
                  <a:pt x="60" y="13"/>
                  <a:pt x="59" y="12"/>
                  <a:pt x="58" y="12"/>
                </a:cubicBezTo>
                <a:cubicBezTo>
                  <a:pt x="34" y="12"/>
                  <a:pt x="34" y="12"/>
                  <a:pt x="34" y="12"/>
                </a:cubicBezTo>
                <a:cubicBezTo>
                  <a:pt x="32" y="0"/>
                  <a:pt x="32" y="0"/>
                  <a:pt x="32" y="0"/>
                </a:cubicBezTo>
                <a:cubicBezTo>
                  <a:pt x="30" y="12"/>
                  <a:pt x="30" y="12"/>
                  <a:pt x="30" y="12"/>
                </a:cubicBezTo>
                <a:cubicBezTo>
                  <a:pt x="6" y="12"/>
                  <a:pt x="6" y="12"/>
                  <a:pt x="6" y="12"/>
                </a:cubicBezTo>
                <a:cubicBezTo>
                  <a:pt x="5" y="12"/>
                  <a:pt x="4" y="13"/>
                  <a:pt x="4" y="14"/>
                </a:cubicBezTo>
                <a:cubicBezTo>
                  <a:pt x="4" y="15"/>
                  <a:pt x="5" y="16"/>
                  <a:pt x="6" y="16"/>
                </a:cubicBezTo>
                <a:cubicBezTo>
                  <a:pt x="8" y="16"/>
                  <a:pt x="8" y="16"/>
                  <a:pt x="8" y="16"/>
                </a:cubicBezTo>
                <a:cubicBezTo>
                  <a:pt x="0" y="40"/>
                  <a:pt x="0" y="40"/>
                  <a:pt x="0" y="40"/>
                </a:cubicBezTo>
                <a:cubicBezTo>
                  <a:pt x="0" y="47"/>
                  <a:pt x="5" y="52"/>
                  <a:pt x="12" y="52"/>
                </a:cubicBezTo>
                <a:cubicBezTo>
                  <a:pt x="19" y="52"/>
                  <a:pt x="24" y="47"/>
                  <a:pt x="24" y="40"/>
                </a:cubicBezTo>
                <a:cubicBezTo>
                  <a:pt x="16" y="16"/>
                  <a:pt x="16" y="16"/>
                  <a:pt x="16" y="16"/>
                </a:cubicBezTo>
                <a:cubicBezTo>
                  <a:pt x="29" y="16"/>
                  <a:pt x="29" y="16"/>
                  <a:pt x="29" y="16"/>
                </a:cubicBezTo>
                <a:cubicBezTo>
                  <a:pt x="28" y="20"/>
                  <a:pt x="28" y="20"/>
                  <a:pt x="28" y="20"/>
                </a:cubicBezTo>
                <a:cubicBezTo>
                  <a:pt x="28" y="22"/>
                  <a:pt x="30" y="24"/>
                  <a:pt x="32" y="24"/>
                </a:cubicBezTo>
                <a:cubicBezTo>
                  <a:pt x="34" y="24"/>
                  <a:pt x="36" y="22"/>
                  <a:pt x="36" y="20"/>
                </a:cubicBezTo>
                <a:cubicBezTo>
                  <a:pt x="35" y="16"/>
                  <a:pt x="35" y="16"/>
                  <a:pt x="35" y="16"/>
                </a:cubicBezTo>
                <a:cubicBezTo>
                  <a:pt x="48" y="16"/>
                  <a:pt x="48" y="16"/>
                  <a:pt x="48" y="16"/>
                </a:cubicBezTo>
                <a:cubicBezTo>
                  <a:pt x="40" y="40"/>
                  <a:pt x="40" y="40"/>
                  <a:pt x="40" y="40"/>
                </a:cubicBezTo>
                <a:cubicBezTo>
                  <a:pt x="40" y="47"/>
                  <a:pt x="45" y="52"/>
                  <a:pt x="52" y="52"/>
                </a:cubicBezTo>
                <a:cubicBezTo>
                  <a:pt x="59" y="52"/>
                  <a:pt x="64" y="47"/>
                  <a:pt x="64" y="40"/>
                </a:cubicBezTo>
                <a:lnTo>
                  <a:pt x="56" y="16"/>
                </a:lnTo>
                <a:close/>
                <a:moveTo>
                  <a:pt x="20" y="40"/>
                </a:moveTo>
                <a:cubicBezTo>
                  <a:pt x="4" y="40"/>
                  <a:pt x="4" y="40"/>
                  <a:pt x="4" y="40"/>
                </a:cubicBezTo>
                <a:cubicBezTo>
                  <a:pt x="12" y="16"/>
                  <a:pt x="12" y="16"/>
                  <a:pt x="12" y="16"/>
                </a:cubicBezTo>
                <a:lnTo>
                  <a:pt x="20" y="40"/>
                </a:lnTo>
                <a:close/>
                <a:moveTo>
                  <a:pt x="44" y="40"/>
                </a:moveTo>
                <a:cubicBezTo>
                  <a:pt x="52" y="16"/>
                  <a:pt x="52" y="16"/>
                  <a:pt x="52" y="16"/>
                </a:cubicBezTo>
                <a:cubicBezTo>
                  <a:pt x="60" y="40"/>
                  <a:pt x="60" y="40"/>
                  <a:pt x="60" y="40"/>
                </a:cubicBezTo>
                <a:lnTo>
                  <a:pt x="44" y="40"/>
                </a:lnTo>
                <a:close/>
              </a:path>
            </a:pathLst>
          </a:custGeom>
          <a:solidFill>
            <a:srgbClr val="7030A0"/>
          </a:solidFill>
          <a:ln>
            <a:noFill/>
          </a:ln>
          <a:extLst/>
        </p:spPr>
        <p:txBody>
          <a:bodyPr vert="horz" wrap="square" lIns="91440" tIns="45720" rIns="91440" bIns="45720" numCol="1" anchor="t" anchorCtr="0" compatLnSpc="1">
            <a:prstTxWarp prst="textNoShape">
              <a:avLst/>
            </a:prstTxWarp>
          </a:bodyPr>
          <a:lstStyle/>
          <a:p>
            <a:endParaRPr lang="th-TH"/>
          </a:p>
        </p:txBody>
      </p:sp>
      <p:sp>
        <p:nvSpPr>
          <p:cNvPr id="35" name="Tekstboks 34"/>
          <p:cNvSpPr txBox="1"/>
          <p:nvPr/>
        </p:nvSpPr>
        <p:spPr>
          <a:xfrm>
            <a:off x="991361" y="2691142"/>
            <a:ext cx="5789952" cy="584769"/>
          </a:xfrm>
          <a:prstGeom prst="rect">
            <a:avLst/>
          </a:prstGeom>
          <a:noFill/>
        </p:spPr>
        <p:txBody>
          <a:bodyPr wrap="square" lIns="91433" tIns="45717" rIns="91433" bIns="45717" rtlCol="0" anchor="ctr">
            <a:spAutoFit/>
          </a:bodyPr>
          <a:lstStyle/>
          <a:p>
            <a:r>
              <a:rPr lang="da-DK" sz="1600" dirty="0" smtClean="0">
                <a:solidFill>
                  <a:srgbClr val="7030A0"/>
                </a:solidFill>
                <a:latin typeface="Corbel" pitchFamily="34" charset="0"/>
              </a:rPr>
              <a:t>Synes at Danmark bruger for mange penge på udviklingsbistand (100 %)</a:t>
            </a:r>
          </a:p>
        </p:txBody>
      </p:sp>
      <p:sp>
        <p:nvSpPr>
          <p:cNvPr id="40" name="Tekstboks 39"/>
          <p:cNvSpPr txBox="1"/>
          <p:nvPr/>
        </p:nvSpPr>
        <p:spPr>
          <a:xfrm>
            <a:off x="980728" y="2238186"/>
            <a:ext cx="5800585" cy="338548"/>
          </a:xfrm>
          <a:prstGeom prst="rect">
            <a:avLst/>
          </a:prstGeom>
          <a:noFill/>
        </p:spPr>
        <p:txBody>
          <a:bodyPr wrap="square" lIns="91433" tIns="45717" rIns="91433" bIns="45717" rtlCol="0" anchor="ctr">
            <a:spAutoFit/>
          </a:bodyPr>
          <a:lstStyle/>
          <a:p>
            <a:r>
              <a:rPr lang="da-DK" sz="1600" dirty="0" smtClean="0">
                <a:solidFill>
                  <a:srgbClr val="7030A0"/>
                </a:solidFill>
                <a:latin typeface="Corbel" pitchFamily="34" charset="0"/>
              </a:rPr>
              <a:t>Modstandere af </a:t>
            </a:r>
            <a:r>
              <a:rPr lang="da-DK" sz="1600" dirty="0">
                <a:solidFill>
                  <a:srgbClr val="7030A0"/>
                </a:solidFill>
                <a:latin typeface="Corbel" pitchFamily="34" charset="0"/>
              </a:rPr>
              <a:t>at Danmark giver </a:t>
            </a:r>
            <a:r>
              <a:rPr lang="da-DK" sz="1600" dirty="0" smtClean="0">
                <a:solidFill>
                  <a:srgbClr val="7030A0"/>
                </a:solidFill>
                <a:latin typeface="Corbel" pitchFamily="34" charset="0"/>
              </a:rPr>
              <a:t>udviklingsbistand (35 %)</a:t>
            </a:r>
            <a:endParaRPr lang="da-DK" sz="1600" dirty="0">
              <a:solidFill>
                <a:srgbClr val="7030A0"/>
              </a:solidFill>
              <a:latin typeface="Corbel" pitchFamily="34" charset="0"/>
            </a:endParaRPr>
          </a:p>
        </p:txBody>
      </p:sp>
      <p:sp>
        <p:nvSpPr>
          <p:cNvPr id="41" name="Tekstboks 40"/>
          <p:cNvSpPr txBox="1"/>
          <p:nvPr/>
        </p:nvSpPr>
        <p:spPr>
          <a:xfrm>
            <a:off x="980728" y="1662122"/>
            <a:ext cx="5800585" cy="338548"/>
          </a:xfrm>
          <a:prstGeom prst="rect">
            <a:avLst/>
          </a:prstGeom>
          <a:noFill/>
        </p:spPr>
        <p:txBody>
          <a:bodyPr wrap="square" lIns="91433" tIns="45717" rIns="91433" bIns="45717" rtlCol="0" anchor="ctr">
            <a:spAutoFit/>
          </a:bodyPr>
          <a:lstStyle/>
          <a:p>
            <a:r>
              <a:rPr lang="da-DK" sz="1600" dirty="0" smtClean="0">
                <a:solidFill>
                  <a:srgbClr val="7030A0"/>
                </a:solidFill>
                <a:latin typeface="Corbel" pitchFamily="34" charset="0"/>
              </a:rPr>
              <a:t>Synes ikke </a:t>
            </a:r>
            <a:r>
              <a:rPr lang="da-DK" sz="1600" dirty="0">
                <a:solidFill>
                  <a:srgbClr val="7030A0"/>
                </a:solidFill>
                <a:latin typeface="Corbel" pitchFamily="34" charset="0"/>
              </a:rPr>
              <a:t>at de ved  ret meget om udviklingsbistand</a:t>
            </a:r>
          </a:p>
        </p:txBody>
      </p:sp>
      <p:cxnSp>
        <p:nvCxnSpPr>
          <p:cNvPr id="42" name="Lige forbindelse 41"/>
          <p:cNvCxnSpPr/>
          <p:nvPr/>
        </p:nvCxnSpPr>
        <p:spPr>
          <a:xfrm>
            <a:off x="337973" y="3368824"/>
            <a:ext cx="6382800" cy="0"/>
          </a:xfrm>
          <a:prstGeom prst="line">
            <a:avLst/>
          </a:prstGeom>
          <a:ln w="3175">
            <a:solidFill>
              <a:srgbClr val="7030A0"/>
            </a:solidFill>
            <a:prstDash val="dash"/>
          </a:ln>
          <a:effectLst/>
        </p:spPr>
        <p:style>
          <a:lnRef idx="2">
            <a:schemeClr val="accent1"/>
          </a:lnRef>
          <a:fillRef idx="0">
            <a:schemeClr val="accent1"/>
          </a:fillRef>
          <a:effectRef idx="1">
            <a:schemeClr val="accent1"/>
          </a:effectRef>
          <a:fontRef idx="minor">
            <a:schemeClr val="tx1"/>
          </a:fontRef>
        </p:style>
      </p:cxnSp>
      <p:sp>
        <p:nvSpPr>
          <p:cNvPr id="45" name="Tekstboks 44"/>
          <p:cNvSpPr txBox="1"/>
          <p:nvPr/>
        </p:nvSpPr>
        <p:spPr>
          <a:xfrm>
            <a:off x="1899237" y="3551711"/>
            <a:ext cx="1159090" cy="338548"/>
          </a:xfrm>
          <a:prstGeom prst="rect">
            <a:avLst/>
          </a:prstGeom>
          <a:noFill/>
        </p:spPr>
        <p:txBody>
          <a:bodyPr wrap="square" lIns="91433" tIns="45717" rIns="91433" bIns="45717" rtlCol="0" anchor="ctr">
            <a:spAutoFit/>
          </a:bodyPr>
          <a:lstStyle/>
          <a:p>
            <a:r>
              <a:rPr lang="da-DK" sz="1600" b="1" dirty="0" smtClean="0">
                <a:solidFill>
                  <a:srgbClr val="7030A0"/>
                </a:solidFill>
                <a:latin typeface="Corbel" pitchFamily="34" charset="0"/>
              </a:rPr>
              <a:t>:   </a:t>
            </a:r>
            <a:r>
              <a:rPr lang="da-DK" sz="1600" dirty="0" smtClean="0">
                <a:solidFill>
                  <a:srgbClr val="7030A0"/>
                </a:solidFill>
                <a:latin typeface="Corbel" pitchFamily="34" charset="0"/>
              </a:rPr>
              <a:t>56 %</a:t>
            </a:r>
          </a:p>
        </p:txBody>
      </p:sp>
      <p:sp>
        <p:nvSpPr>
          <p:cNvPr id="46" name="Tekstboks 45"/>
          <p:cNvSpPr txBox="1"/>
          <p:nvPr/>
        </p:nvSpPr>
        <p:spPr>
          <a:xfrm>
            <a:off x="1895566" y="4110170"/>
            <a:ext cx="1159090" cy="338548"/>
          </a:xfrm>
          <a:prstGeom prst="rect">
            <a:avLst/>
          </a:prstGeom>
          <a:noFill/>
        </p:spPr>
        <p:txBody>
          <a:bodyPr wrap="square" lIns="91433" tIns="45717" rIns="91433" bIns="45717" rtlCol="0" anchor="ctr">
            <a:spAutoFit/>
          </a:bodyPr>
          <a:lstStyle/>
          <a:p>
            <a:r>
              <a:rPr lang="da-DK" sz="1600" b="1" dirty="0" smtClean="0">
                <a:solidFill>
                  <a:srgbClr val="7030A0"/>
                </a:solidFill>
                <a:latin typeface="Corbel" pitchFamily="34" charset="0"/>
              </a:rPr>
              <a:t>:   </a:t>
            </a:r>
            <a:r>
              <a:rPr lang="da-DK" sz="1600" dirty="0" smtClean="0">
                <a:solidFill>
                  <a:srgbClr val="7030A0"/>
                </a:solidFill>
                <a:latin typeface="Corbel" pitchFamily="34" charset="0"/>
              </a:rPr>
              <a:t>44 %</a:t>
            </a:r>
          </a:p>
        </p:txBody>
      </p:sp>
      <p:grpSp>
        <p:nvGrpSpPr>
          <p:cNvPr id="7" name="Gruppe 6"/>
          <p:cNvGrpSpPr/>
          <p:nvPr/>
        </p:nvGrpSpPr>
        <p:grpSpPr>
          <a:xfrm>
            <a:off x="3949190" y="3449042"/>
            <a:ext cx="2000090" cy="1106232"/>
            <a:chOff x="1716942" y="3449042"/>
            <a:chExt cx="2000090" cy="1106232"/>
          </a:xfrm>
        </p:grpSpPr>
        <p:sp>
          <p:nvSpPr>
            <p:cNvPr id="48" name="Tekstboks 47"/>
            <p:cNvSpPr txBox="1"/>
            <p:nvPr/>
          </p:nvSpPr>
          <p:spPr>
            <a:xfrm>
              <a:off x="1716942" y="3449042"/>
              <a:ext cx="1058484" cy="482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a-DK"/>
              </a:defPPr>
              <a:lvl1pPr algn="ctr">
                <a:defRPr sz="1000">
                  <a:latin typeface="Corbel"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l"/>
              <a:r>
                <a:rPr lang="da-DK" sz="1600" b="1" dirty="0" smtClean="0">
                  <a:solidFill>
                    <a:srgbClr val="7030A0"/>
                  </a:solidFill>
                </a:rPr>
                <a:t>18-34 </a:t>
              </a:r>
              <a:r>
                <a:rPr lang="da-DK" sz="1600" b="1" dirty="0">
                  <a:solidFill>
                    <a:srgbClr val="7030A0"/>
                  </a:solidFill>
                </a:rPr>
                <a:t>år</a:t>
              </a:r>
              <a:r>
                <a:rPr lang="da-DK" sz="1600" b="1" dirty="0" smtClean="0">
                  <a:solidFill>
                    <a:srgbClr val="7030A0"/>
                  </a:solidFill>
                </a:rPr>
                <a:t>:</a:t>
              </a:r>
              <a:endParaRPr lang="da-DK" sz="1600" dirty="0">
                <a:solidFill>
                  <a:srgbClr val="7030A0"/>
                </a:solidFill>
              </a:endParaRPr>
            </a:p>
          </p:txBody>
        </p:sp>
        <p:sp>
          <p:nvSpPr>
            <p:cNvPr id="49" name="Tekstboks 48"/>
            <p:cNvSpPr txBox="1"/>
            <p:nvPr/>
          </p:nvSpPr>
          <p:spPr>
            <a:xfrm>
              <a:off x="1727575" y="4070280"/>
              <a:ext cx="1058484" cy="482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a-DK"/>
              </a:defPPr>
              <a:lvl1pPr algn="ctr">
                <a:defRPr sz="1000">
                  <a:latin typeface="Corbel"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l"/>
              <a:r>
                <a:rPr lang="da-DK" sz="1600" b="1" dirty="0" smtClean="0">
                  <a:solidFill>
                    <a:srgbClr val="7030A0"/>
                  </a:solidFill>
                </a:rPr>
                <a:t>      56 år:</a:t>
              </a:r>
              <a:endParaRPr lang="da-DK" sz="1600" dirty="0">
                <a:solidFill>
                  <a:srgbClr val="7030A0"/>
                </a:solidFill>
              </a:endParaRPr>
            </a:p>
          </p:txBody>
        </p:sp>
        <p:sp>
          <p:nvSpPr>
            <p:cNvPr id="50" name="Tekstboks 49"/>
            <p:cNvSpPr txBox="1"/>
            <p:nvPr/>
          </p:nvSpPr>
          <p:spPr>
            <a:xfrm>
              <a:off x="1716942" y="3759661"/>
              <a:ext cx="1058484" cy="482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a-DK"/>
              </a:defPPr>
              <a:lvl1pPr algn="ctr">
                <a:defRPr sz="1000">
                  <a:latin typeface="Corbel"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l"/>
              <a:r>
                <a:rPr lang="da-DK" sz="1600" b="1" dirty="0" smtClean="0">
                  <a:solidFill>
                    <a:srgbClr val="7030A0"/>
                  </a:solidFill>
                </a:rPr>
                <a:t>35-55 </a:t>
              </a:r>
              <a:r>
                <a:rPr lang="da-DK" sz="1600" b="1" dirty="0">
                  <a:solidFill>
                    <a:srgbClr val="7030A0"/>
                  </a:solidFill>
                </a:rPr>
                <a:t>år</a:t>
              </a:r>
              <a:r>
                <a:rPr lang="da-DK" sz="1600" b="1" dirty="0" smtClean="0">
                  <a:solidFill>
                    <a:srgbClr val="7030A0"/>
                  </a:solidFill>
                </a:rPr>
                <a:t>:</a:t>
              </a:r>
              <a:endParaRPr lang="da-DK" sz="1600" dirty="0">
                <a:solidFill>
                  <a:srgbClr val="7030A0"/>
                </a:solidFill>
              </a:endParaRPr>
            </a:p>
          </p:txBody>
        </p:sp>
        <p:sp>
          <p:nvSpPr>
            <p:cNvPr id="51" name="Tekstboks 50"/>
            <p:cNvSpPr txBox="1"/>
            <p:nvPr/>
          </p:nvSpPr>
          <p:spPr>
            <a:xfrm>
              <a:off x="2658548" y="3451465"/>
              <a:ext cx="1058484" cy="482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a-DK"/>
              </a:defPPr>
              <a:lvl1pPr algn="ctr">
                <a:defRPr sz="1000">
                  <a:latin typeface="Corbel"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l"/>
              <a:r>
                <a:rPr lang="da-DK" sz="1600" dirty="0" smtClean="0">
                  <a:solidFill>
                    <a:srgbClr val="7030A0"/>
                  </a:solidFill>
                </a:rPr>
                <a:t>28 %</a:t>
              </a:r>
              <a:endParaRPr lang="da-DK" sz="1600" dirty="0">
                <a:solidFill>
                  <a:srgbClr val="7030A0"/>
                </a:solidFill>
              </a:endParaRPr>
            </a:p>
          </p:txBody>
        </p:sp>
        <p:sp>
          <p:nvSpPr>
            <p:cNvPr id="52" name="Tekstboks 51"/>
            <p:cNvSpPr txBox="1"/>
            <p:nvPr/>
          </p:nvSpPr>
          <p:spPr>
            <a:xfrm>
              <a:off x="2658548" y="4072703"/>
              <a:ext cx="1058484" cy="482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a-DK"/>
              </a:defPPr>
              <a:lvl1pPr algn="ctr">
                <a:defRPr sz="1000">
                  <a:latin typeface="Corbel"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l"/>
              <a:r>
                <a:rPr lang="da-DK" sz="1600" dirty="0" smtClean="0">
                  <a:solidFill>
                    <a:srgbClr val="7030A0"/>
                  </a:solidFill>
                </a:rPr>
                <a:t>33 %</a:t>
              </a:r>
              <a:endParaRPr lang="da-DK" sz="1600" dirty="0">
                <a:solidFill>
                  <a:srgbClr val="7030A0"/>
                </a:solidFill>
              </a:endParaRPr>
            </a:p>
          </p:txBody>
        </p:sp>
        <p:sp>
          <p:nvSpPr>
            <p:cNvPr id="53" name="Tekstboks 52"/>
            <p:cNvSpPr txBox="1"/>
            <p:nvPr/>
          </p:nvSpPr>
          <p:spPr>
            <a:xfrm>
              <a:off x="2658548" y="3762084"/>
              <a:ext cx="1058484" cy="482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a-DK"/>
              </a:defPPr>
              <a:lvl1pPr algn="ctr">
                <a:defRPr sz="1000">
                  <a:latin typeface="Corbel"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l"/>
              <a:r>
                <a:rPr lang="da-DK" sz="1600" dirty="0" smtClean="0">
                  <a:solidFill>
                    <a:srgbClr val="7030A0"/>
                  </a:solidFill>
                </a:rPr>
                <a:t>39 %</a:t>
              </a:r>
              <a:endParaRPr lang="da-DK" sz="1600" dirty="0">
                <a:solidFill>
                  <a:srgbClr val="7030A0"/>
                </a:solidFill>
              </a:endParaRPr>
            </a:p>
          </p:txBody>
        </p:sp>
      </p:grpSp>
      <p:cxnSp>
        <p:nvCxnSpPr>
          <p:cNvPr id="54" name="Lige forbindelse 53"/>
          <p:cNvCxnSpPr/>
          <p:nvPr/>
        </p:nvCxnSpPr>
        <p:spPr>
          <a:xfrm>
            <a:off x="337973" y="4736976"/>
            <a:ext cx="6382800" cy="0"/>
          </a:xfrm>
          <a:prstGeom prst="line">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grpSp>
        <p:nvGrpSpPr>
          <p:cNvPr id="26" name="Group 9078"/>
          <p:cNvGrpSpPr>
            <a:grpSpLocks noChangeAspect="1"/>
          </p:cNvGrpSpPr>
          <p:nvPr/>
        </p:nvGrpSpPr>
        <p:grpSpPr>
          <a:xfrm>
            <a:off x="1480068" y="4095074"/>
            <a:ext cx="335250" cy="536400"/>
            <a:chOff x="3032125" y="348531"/>
            <a:chExt cx="127000" cy="203200"/>
          </a:xfrm>
          <a:solidFill>
            <a:srgbClr val="7030A0"/>
          </a:solidFill>
        </p:grpSpPr>
        <p:sp>
          <p:nvSpPr>
            <p:cNvPr id="27" name="Oval 355"/>
            <p:cNvSpPr>
              <a:spLocks noChangeArrowheads="1"/>
            </p:cNvSpPr>
            <p:nvPr/>
          </p:nvSpPr>
          <p:spPr bwMode="auto">
            <a:xfrm>
              <a:off x="3076575" y="348531"/>
              <a:ext cx="38100" cy="38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8" name="Freeform 356"/>
            <p:cNvSpPr>
              <a:spLocks/>
            </p:cNvSpPr>
            <p:nvPr/>
          </p:nvSpPr>
          <p:spPr bwMode="auto">
            <a:xfrm>
              <a:off x="3032125" y="399331"/>
              <a:ext cx="127000" cy="152400"/>
            </a:xfrm>
            <a:custGeom>
              <a:avLst/>
              <a:gdLst>
                <a:gd name="T0" fmla="*/ 36 w 40"/>
                <a:gd name="T1" fmla="*/ 20 h 48"/>
                <a:gd name="T2" fmla="*/ 40 w 40"/>
                <a:gd name="T3" fmla="*/ 20 h 48"/>
                <a:gd name="T4" fmla="*/ 33 w 40"/>
                <a:gd name="T5" fmla="*/ 4 h 48"/>
                <a:gd name="T6" fmla="*/ 28 w 40"/>
                <a:gd name="T7" fmla="*/ 0 h 48"/>
                <a:gd name="T8" fmla="*/ 24 w 40"/>
                <a:gd name="T9" fmla="*/ 0 h 48"/>
                <a:gd name="T10" fmla="*/ 20 w 40"/>
                <a:gd name="T11" fmla="*/ 8 h 48"/>
                <a:gd name="T12" fmla="*/ 16 w 40"/>
                <a:gd name="T13" fmla="*/ 0 h 48"/>
                <a:gd name="T14" fmla="*/ 12 w 40"/>
                <a:gd name="T15" fmla="*/ 0 h 48"/>
                <a:gd name="T16" fmla="*/ 6 w 40"/>
                <a:gd name="T17" fmla="*/ 4 h 48"/>
                <a:gd name="T18" fmla="*/ 0 w 40"/>
                <a:gd name="T19" fmla="*/ 20 h 48"/>
                <a:gd name="T20" fmla="*/ 4 w 40"/>
                <a:gd name="T21" fmla="*/ 20 h 48"/>
                <a:gd name="T22" fmla="*/ 12 w 40"/>
                <a:gd name="T23" fmla="*/ 8 h 48"/>
                <a:gd name="T24" fmla="*/ 15 w 40"/>
                <a:gd name="T25" fmla="*/ 14 h 48"/>
                <a:gd name="T26" fmla="*/ 4 w 40"/>
                <a:gd name="T27" fmla="*/ 32 h 48"/>
                <a:gd name="T28" fmla="*/ 14 w 40"/>
                <a:gd name="T29" fmla="*/ 32 h 48"/>
                <a:gd name="T30" fmla="*/ 16 w 40"/>
                <a:gd name="T31" fmla="*/ 48 h 48"/>
                <a:gd name="T32" fmla="*/ 24 w 40"/>
                <a:gd name="T33" fmla="*/ 48 h 48"/>
                <a:gd name="T34" fmla="*/ 25 w 40"/>
                <a:gd name="T35" fmla="*/ 32 h 48"/>
                <a:gd name="T36" fmla="*/ 36 w 40"/>
                <a:gd name="T37" fmla="*/ 32 h 48"/>
                <a:gd name="T38" fmla="*/ 25 w 40"/>
                <a:gd name="T39" fmla="*/ 14 h 48"/>
                <a:gd name="T40" fmla="*/ 28 w 40"/>
                <a:gd name="T41" fmla="*/ 8 h 48"/>
                <a:gd name="T42" fmla="*/ 36 w 40"/>
                <a:gd name="T43"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8">
                  <a:moveTo>
                    <a:pt x="36" y="20"/>
                  </a:moveTo>
                  <a:cubicBezTo>
                    <a:pt x="40" y="20"/>
                    <a:pt x="40" y="20"/>
                    <a:pt x="40" y="20"/>
                  </a:cubicBezTo>
                  <a:cubicBezTo>
                    <a:pt x="33" y="4"/>
                    <a:pt x="33" y="4"/>
                    <a:pt x="33" y="4"/>
                  </a:cubicBezTo>
                  <a:cubicBezTo>
                    <a:pt x="32" y="1"/>
                    <a:pt x="30" y="0"/>
                    <a:pt x="28" y="0"/>
                  </a:cubicBezTo>
                  <a:cubicBezTo>
                    <a:pt x="24" y="0"/>
                    <a:pt x="24" y="0"/>
                    <a:pt x="24" y="0"/>
                  </a:cubicBezTo>
                  <a:cubicBezTo>
                    <a:pt x="20" y="8"/>
                    <a:pt x="20" y="8"/>
                    <a:pt x="20" y="8"/>
                  </a:cubicBezTo>
                  <a:cubicBezTo>
                    <a:pt x="16" y="0"/>
                    <a:pt x="16" y="0"/>
                    <a:pt x="16" y="0"/>
                  </a:cubicBezTo>
                  <a:cubicBezTo>
                    <a:pt x="12" y="0"/>
                    <a:pt x="12" y="0"/>
                    <a:pt x="12" y="0"/>
                  </a:cubicBezTo>
                  <a:cubicBezTo>
                    <a:pt x="9" y="0"/>
                    <a:pt x="7" y="1"/>
                    <a:pt x="6" y="4"/>
                  </a:cubicBezTo>
                  <a:cubicBezTo>
                    <a:pt x="0" y="20"/>
                    <a:pt x="0" y="20"/>
                    <a:pt x="0" y="20"/>
                  </a:cubicBezTo>
                  <a:cubicBezTo>
                    <a:pt x="4" y="20"/>
                    <a:pt x="4" y="20"/>
                    <a:pt x="4" y="20"/>
                  </a:cubicBezTo>
                  <a:cubicBezTo>
                    <a:pt x="12" y="8"/>
                    <a:pt x="12" y="8"/>
                    <a:pt x="12" y="8"/>
                  </a:cubicBezTo>
                  <a:cubicBezTo>
                    <a:pt x="15" y="14"/>
                    <a:pt x="15" y="14"/>
                    <a:pt x="15" y="14"/>
                  </a:cubicBezTo>
                  <a:cubicBezTo>
                    <a:pt x="4" y="32"/>
                    <a:pt x="4" y="32"/>
                    <a:pt x="4" y="32"/>
                  </a:cubicBezTo>
                  <a:cubicBezTo>
                    <a:pt x="14" y="32"/>
                    <a:pt x="14" y="32"/>
                    <a:pt x="14" y="32"/>
                  </a:cubicBezTo>
                  <a:cubicBezTo>
                    <a:pt x="16" y="48"/>
                    <a:pt x="16" y="48"/>
                    <a:pt x="16" y="48"/>
                  </a:cubicBezTo>
                  <a:cubicBezTo>
                    <a:pt x="24" y="48"/>
                    <a:pt x="24" y="48"/>
                    <a:pt x="24" y="48"/>
                  </a:cubicBezTo>
                  <a:cubicBezTo>
                    <a:pt x="25" y="32"/>
                    <a:pt x="25" y="32"/>
                    <a:pt x="25" y="32"/>
                  </a:cubicBezTo>
                  <a:cubicBezTo>
                    <a:pt x="36" y="32"/>
                    <a:pt x="36" y="32"/>
                    <a:pt x="36" y="32"/>
                  </a:cubicBezTo>
                  <a:cubicBezTo>
                    <a:pt x="25" y="14"/>
                    <a:pt x="25" y="14"/>
                    <a:pt x="25" y="14"/>
                  </a:cubicBezTo>
                  <a:cubicBezTo>
                    <a:pt x="28" y="8"/>
                    <a:pt x="28" y="8"/>
                    <a:pt x="28" y="8"/>
                  </a:cubicBezTo>
                  <a:lnTo>
                    <a:pt x="3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29" name="Group 9077"/>
          <p:cNvGrpSpPr>
            <a:grpSpLocks noChangeAspect="1"/>
          </p:cNvGrpSpPr>
          <p:nvPr/>
        </p:nvGrpSpPr>
        <p:grpSpPr>
          <a:xfrm>
            <a:off x="1547118" y="3461717"/>
            <a:ext cx="201150" cy="536400"/>
            <a:chOff x="2660650" y="348531"/>
            <a:chExt cx="76200" cy="203200"/>
          </a:xfrm>
          <a:solidFill>
            <a:srgbClr val="7030A0"/>
          </a:solidFill>
        </p:grpSpPr>
        <p:sp>
          <p:nvSpPr>
            <p:cNvPr id="30" name="Oval 685"/>
            <p:cNvSpPr>
              <a:spLocks noChangeArrowheads="1"/>
            </p:cNvSpPr>
            <p:nvPr/>
          </p:nvSpPr>
          <p:spPr bwMode="auto">
            <a:xfrm>
              <a:off x="2679700" y="348531"/>
              <a:ext cx="38100" cy="38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2" name="Freeform 686"/>
            <p:cNvSpPr>
              <a:spLocks/>
            </p:cNvSpPr>
            <p:nvPr/>
          </p:nvSpPr>
          <p:spPr bwMode="auto">
            <a:xfrm>
              <a:off x="2660650" y="402506"/>
              <a:ext cx="76200" cy="149225"/>
            </a:xfrm>
            <a:custGeom>
              <a:avLst/>
              <a:gdLst>
                <a:gd name="T0" fmla="*/ 18 w 24"/>
                <a:gd name="T1" fmla="*/ 0 h 47"/>
                <a:gd name="T2" fmla="*/ 12 w 24"/>
                <a:gd name="T3" fmla="*/ 11 h 47"/>
                <a:gd name="T4" fmla="*/ 6 w 24"/>
                <a:gd name="T5" fmla="*/ 0 h 47"/>
                <a:gd name="T6" fmla="*/ 0 w 24"/>
                <a:gd name="T7" fmla="*/ 2 h 47"/>
                <a:gd name="T8" fmla="*/ 0 w 24"/>
                <a:gd name="T9" fmla="*/ 23 h 47"/>
                <a:gd name="T10" fmla="*/ 6 w 24"/>
                <a:gd name="T11" fmla="*/ 23 h 47"/>
                <a:gd name="T12" fmla="*/ 8 w 24"/>
                <a:gd name="T13" fmla="*/ 47 h 47"/>
                <a:gd name="T14" fmla="*/ 16 w 24"/>
                <a:gd name="T15" fmla="*/ 47 h 47"/>
                <a:gd name="T16" fmla="*/ 18 w 24"/>
                <a:gd name="T17" fmla="*/ 23 h 47"/>
                <a:gd name="T18" fmla="*/ 24 w 24"/>
                <a:gd name="T19" fmla="*/ 23 h 47"/>
                <a:gd name="T20" fmla="*/ 24 w 24"/>
                <a:gd name="T21" fmla="*/ 2 h 47"/>
                <a:gd name="T22" fmla="*/ 18 w 24"/>
                <a:gd name="T2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47">
                  <a:moveTo>
                    <a:pt x="18" y="0"/>
                  </a:moveTo>
                  <a:cubicBezTo>
                    <a:pt x="12" y="11"/>
                    <a:pt x="12" y="11"/>
                    <a:pt x="12" y="11"/>
                  </a:cubicBezTo>
                  <a:cubicBezTo>
                    <a:pt x="6" y="0"/>
                    <a:pt x="6" y="0"/>
                    <a:pt x="6" y="0"/>
                  </a:cubicBezTo>
                  <a:cubicBezTo>
                    <a:pt x="4" y="0"/>
                    <a:pt x="2" y="1"/>
                    <a:pt x="0" y="2"/>
                  </a:cubicBezTo>
                  <a:cubicBezTo>
                    <a:pt x="0" y="23"/>
                    <a:pt x="0" y="23"/>
                    <a:pt x="0" y="23"/>
                  </a:cubicBezTo>
                  <a:cubicBezTo>
                    <a:pt x="6" y="23"/>
                    <a:pt x="6" y="23"/>
                    <a:pt x="6" y="23"/>
                  </a:cubicBezTo>
                  <a:cubicBezTo>
                    <a:pt x="8" y="47"/>
                    <a:pt x="8" y="47"/>
                    <a:pt x="8" y="47"/>
                  </a:cubicBezTo>
                  <a:cubicBezTo>
                    <a:pt x="16" y="47"/>
                    <a:pt x="16" y="47"/>
                    <a:pt x="16" y="47"/>
                  </a:cubicBezTo>
                  <a:cubicBezTo>
                    <a:pt x="18" y="23"/>
                    <a:pt x="18" y="23"/>
                    <a:pt x="18" y="23"/>
                  </a:cubicBezTo>
                  <a:cubicBezTo>
                    <a:pt x="24" y="23"/>
                    <a:pt x="24" y="23"/>
                    <a:pt x="24" y="23"/>
                  </a:cubicBezTo>
                  <a:cubicBezTo>
                    <a:pt x="24" y="2"/>
                    <a:pt x="24" y="2"/>
                    <a:pt x="24" y="2"/>
                  </a:cubicBezTo>
                  <a:cubicBezTo>
                    <a:pt x="22" y="1"/>
                    <a:pt x="20"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34" name="Group 11053"/>
          <p:cNvGrpSpPr>
            <a:grpSpLocks noChangeAspect="1"/>
          </p:cNvGrpSpPr>
          <p:nvPr/>
        </p:nvGrpSpPr>
        <p:grpSpPr>
          <a:xfrm>
            <a:off x="313012" y="1547416"/>
            <a:ext cx="536400" cy="536400"/>
            <a:chOff x="2503488" y="1547391"/>
            <a:chExt cx="203200" cy="203200"/>
          </a:xfrm>
          <a:solidFill>
            <a:srgbClr val="7030A0"/>
          </a:solidFill>
        </p:grpSpPr>
        <p:sp>
          <p:nvSpPr>
            <p:cNvPr id="36" name="Freeform 845"/>
            <p:cNvSpPr>
              <a:spLocks/>
            </p:cNvSpPr>
            <p:nvPr/>
          </p:nvSpPr>
          <p:spPr bwMode="auto">
            <a:xfrm>
              <a:off x="2535238" y="1569616"/>
              <a:ext cx="22225" cy="22225"/>
            </a:xfrm>
            <a:custGeom>
              <a:avLst/>
              <a:gdLst>
                <a:gd name="T0" fmla="*/ 6 w 7"/>
                <a:gd name="T1" fmla="*/ 4 h 7"/>
                <a:gd name="T2" fmla="*/ 4 w 7"/>
                <a:gd name="T3" fmla="*/ 1 h 7"/>
                <a:gd name="T4" fmla="*/ 1 w 7"/>
                <a:gd name="T5" fmla="*/ 1 h 7"/>
                <a:gd name="T6" fmla="*/ 1 w 7"/>
                <a:gd name="T7" fmla="*/ 4 h 7"/>
                <a:gd name="T8" fmla="*/ 4 w 7"/>
                <a:gd name="T9" fmla="*/ 7 h 7"/>
                <a:gd name="T10" fmla="*/ 6 w 7"/>
                <a:gd name="T11" fmla="*/ 7 h 7"/>
                <a:gd name="T12" fmla="*/ 6 w 7"/>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4"/>
                  </a:moveTo>
                  <a:cubicBezTo>
                    <a:pt x="4" y="1"/>
                    <a:pt x="4" y="1"/>
                    <a:pt x="4" y="1"/>
                  </a:cubicBezTo>
                  <a:cubicBezTo>
                    <a:pt x="3" y="0"/>
                    <a:pt x="2" y="0"/>
                    <a:pt x="1" y="1"/>
                  </a:cubicBezTo>
                  <a:cubicBezTo>
                    <a:pt x="0" y="2"/>
                    <a:pt x="0" y="3"/>
                    <a:pt x="1" y="4"/>
                  </a:cubicBezTo>
                  <a:cubicBezTo>
                    <a:pt x="4" y="7"/>
                    <a:pt x="4" y="7"/>
                    <a:pt x="4" y="7"/>
                  </a:cubicBezTo>
                  <a:cubicBezTo>
                    <a:pt x="4" y="7"/>
                    <a:pt x="6" y="7"/>
                    <a:pt x="6" y="7"/>
                  </a:cubicBezTo>
                  <a:cubicBezTo>
                    <a:pt x="7" y="6"/>
                    <a:pt x="7" y="5"/>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7" name="Freeform 846"/>
            <p:cNvSpPr>
              <a:spLocks/>
            </p:cNvSpPr>
            <p:nvPr/>
          </p:nvSpPr>
          <p:spPr bwMode="auto">
            <a:xfrm>
              <a:off x="2503488" y="1636291"/>
              <a:ext cx="25400" cy="12700"/>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8" name="Freeform 847"/>
            <p:cNvSpPr>
              <a:spLocks/>
            </p:cNvSpPr>
            <p:nvPr/>
          </p:nvSpPr>
          <p:spPr bwMode="auto">
            <a:xfrm>
              <a:off x="2681288" y="1648991"/>
              <a:ext cx="25400" cy="12700"/>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9" name="Freeform 848"/>
            <p:cNvSpPr>
              <a:spLocks/>
            </p:cNvSpPr>
            <p:nvPr/>
          </p:nvSpPr>
          <p:spPr bwMode="auto">
            <a:xfrm>
              <a:off x="2662238" y="1579141"/>
              <a:ext cx="22225" cy="22225"/>
            </a:xfrm>
            <a:custGeom>
              <a:avLst/>
              <a:gdLst>
                <a:gd name="T0" fmla="*/ 6 w 7"/>
                <a:gd name="T1" fmla="*/ 1 h 7"/>
                <a:gd name="T2" fmla="*/ 3 w 7"/>
                <a:gd name="T3" fmla="*/ 1 h 7"/>
                <a:gd name="T4" fmla="*/ 0 w 7"/>
                <a:gd name="T5" fmla="*/ 4 h 7"/>
                <a:gd name="T6" fmla="*/ 0 w 7"/>
                <a:gd name="T7" fmla="*/ 6 h 7"/>
                <a:gd name="T8" fmla="*/ 3 w 7"/>
                <a:gd name="T9" fmla="*/ 6 h 7"/>
                <a:gd name="T10" fmla="*/ 6 w 7"/>
                <a:gd name="T11" fmla="*/ 4 h 7"/>
                <a:gd name="T12" fmla="*/ 6 w 7"/>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1"/>
                  </a:moveTo>
                  <a:cubicBezTo>
                    <a:pt x="5" y="0"/>
                    <a:pt x="4" y="0"/>
                    <a:pt x="3" y="1"/>
                  </a:cubicBezTo>
                  <a:cubicBezTo>
                    <a:pt x="0" y="4"/>
                    <a:pt x="0" y="4"/>
                    <a:pt x="0" y="4"/>
                  </a:cubicBezTo>
                  <a:cubicBezTo>
                    <a:pt x="0" y="4"/>
                    <a:pt x="0" y="6"/>
                    <a:pt x="0" y="6"/>
                  </a:cubicBezTo>
                  <a:cubicBezTo>
                    <a:pt x="1" y="7"/>
                    <a:pt x="2" y="7"/>
                    <a:pt x="3" y="6"/>
                  </a:cubicBezTo>
                  <a:cubicBezTo>
                    <a:pt x="6" y="4"/>
                    <a:pt x="6" y="4"/>
                    <a:pt x="6" y="4"/>
                  </a:cubicBezTo>
                  <a:cubicBezTo>
                    <a:pt x="7" y="3"/>
                    <a:pt x="7" y="2"/>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7" name="Freeform 849"/>
            <p:cNvSpPr>
              <a:spLocks/>
            </p:cNvSpPr>
            <p:nvPr/>
          </p:nvSpPr>
          <p:spPr bwMode="auto">
            <a:xfrm>
              <a:off x="2605088" y="1547391"/>
              <a:ext cx="12700" cy="25400"/>
            </a:xfrm>
            <a:custGeom>
              <a:avLst/>
              <a:gdLst>
                <a:gd name="T0" fmla="*/ 2 w 4"/>
                <a:gd name="T1" fmla="*/ 8 h 8"/>
                <a:gd name="T2" fmla="*/ 3 w 4"/>
                <a:gd name="T3" fmla="*/ 7 h 8"/>
                <a:gd name="T4" fmla="*/ 4 w 4"/>
                <a:gd name="T5" fmla="*/ 6 h 8"/>
                <a:gd name="T6" fmla="*/ 4 w 4"/>
                <a:gd name="T7" fmla="*/ 2 h 8"/>
                <a:gd name="T8" fmla="*/ 2 w 4"/>
                <a:gd name="T9" fmla="*/ 0 h 8"/>
                <a:gd name="T10" fmla="*/ 0 w 4"/>
                <a:gd name="T11" fmla="*/ 1 h 8"/>
                <a:gd name="T12" fmla="*/ 0 w 4"/>
                <a:gd name="T13" fmla="*/ 2 h 8"/>
                <a:gd name="T14" fmla="*/ 0 w 4"/>
                <a:gd name="T15" fmla="*/ 6 h 8"/>
                <a:gd name="T16" fmla="*/ 2 w 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2" y="8"/>
                  </a:moveTo>
                  <a:cubicBezTo>
                    <a:pt x="3" y="8"/>
                    <a:pt x="3" y="8"/>
                    <a:pt x="3" y="7"/>
                  </a:cubicBezTo>
                  <a:cubicBezTo>
                    <a:pt x="4" y="7"/>
                    <a:pt x="4" y="7"/>
                    <a:pt x="4" y="6"/>
                  </a:cubicBezTo>
                  <a:cubicBezTo>
                    <a:pt x="4" y="2"/>
                    <a:pt x="4" y="2"/>
                    <a:pt x="4" y="2"/>
                  </a:cubicBezTo>
                  <a:cubicBezTo>
                    <a:pt x="4" y="1"/>
                    <a:pt x="3" y="0"/>
                    <a:pt x="2" y="0"/>
                  </a:cubicBezTo>
                  <a:cubicBezTo>
                    <a:pt x="1" y="0"/>
                    <a:pt x="0" y="1"/>
                    <a:pt x="0" y="1"/>
                  </a:cubicBezTo>
                  <a:cubicBezTo>
                    <a:pt x="0" y="2"/>
                    <a:pt x="0" y="2"/>
                    <a:pt x="0" y="2"/>
                  </a:cubicBezTo>
                  <a:cubicBezTo>
                    <a:pt x="0" y="6"/>
                    <a:pt x="0" y="6"/>
                    <a:pt x="0" y="6"/>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5" name="Freeform 850"/>
            <p:cNvSpPr>
              <a:spLocks noEditPoints="1"/>
            </p:cNvSpPr>
            <p:nvPr/>
          </p:nvSpPr>
          <p:spPr bwMode="auto">
            <a:xfrm>
              <a:off x="2554288" y="1598191"/>
              <a:ext cx="101600" cy="114300"/>
            </a:xfrm>
            <a:custGeom>
              <a:avLst/>
              <a:gdLst>
                <a:gd name="T0" fmla="*/ 16 w 32"/>
                <a:gd name="T1" fmla="*/ 0 h 36"/>
                <a:gd name="T2" fmla="*/ 0 w 32"/>
                <a:gd name="T3" fmla="*/ 16 h 36"/>
                <a:gd name="T4" fmla="*/ 8 w 32"/>
                <a:gd name="T5" fmla="*/ 30 h 36"/>
                <a:gd name="T6" fmla="*/ 8 w 32"/>
                <a:gd name="T7" fmla="*/ 36 h 36"/>
                <a:gd name="T8" fmla="*/ 24 w 32"/>
                <a:gd name="T9" fmla="*/ 36 h 36"/>
                <a:gd name="T10" fmla="*/ 24 w 32"/>
                <a:gd name="T11" fmla="*/ 30 h 36"/>
                <a:gd name="T12" fmla="*/ 32 w 32"/>
                <a:gd name="T13" fmla="*/ 16 h 36"/>
                <a:gd name="T14" fmla="*/ 16 w 32"/>
                <a:gd name="T15" fmla="*/ 0 h 36"/>
                <a:gd name="T16" fmla="*/ 22 w 32"/>
                <a:gd name="T17" fmla="*/ 26 h 36"/>
                <a:gd name="T18" fmla="*/ 20 w 32"/>
                <a:gd name="T19" fmla="*/ 27 h 36"/>
                <a:gd name="T20" fmla="*/ 20 w 32"/>
                <a:gd name="T21" fmla="*/ 30 h 36"/>
                <a:gd name="T22" fmla="*/ 20 w 32"/>
                <a:gd name="T23" fmla="*/ 32 h 36"/>
                <a:gd name="T24" fmla="*/ 12 w 32"/>
                <a:gd name="T25" fmla="*/ 32 h 36"/>
                <a:gd name="T26" fmla="*/ 12 w 32"/>
                <a:gd name="T27" fmla="*/ 30 h 36"/>
                <a:gd name="T28" fmla="*/ 12 w 32"/>
                <a:gd name="T29" fmla="*/ 27 h 36"/>
                <a:gd name="T30" fmla="*/ 10 w 32"/>
                <a:gd name="T31" fmla="*/ 26 h 36"/>
                <a:gd name="T32" fmla="*/ 4 w 32"/>
                <a:gd name="T33" fmla="*/ 16 h 36"/>
                <a:gd name="T34" fmla="*/ 16 w 32"/>
                <a:gd name="T35" fmla="*/ 4 h 36"/>
                <a:gd name="T36" fmla="*/ 28 w 32"/>
                <a:gd name="T37" fmla="*/ 16 h 36"/>
                <a:gd name="T38" fmla="*/ 22 w 32"/>
                <a:gd name="T3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6">
                  <a:moveTo>
                    <a:pt x="16" y="0"/>
                  </a:moveTo>
                  <a:cubicBezTo>
                    <a:pt x="7" y="0"/>
                    <a:pt x="0" y="7"/>
                    <a:pt x="0" y="16"/>
                  </a:cubicBezTo>
                  <a:cubicBezTo>
                    <a:pt x="0" y="22"/>
                    <a:pt x="3" y="27"/>
                    <a:pt x="8" y="30"/>
                  </a:cubicBezTo>
                  <a:cubicBezTo>
                    <a:pt x="8" y="36"/>
                    <a:pt x="8" y="36"/>
                    <a:pt x="8" y="36"/>
                  </a:cubicBezTo>
                  <a:cubicBezTo>
                    <a:pt x="24" y="36"/>
                    <a:pt x="24" y="36"/>
                    <a:pt x="24" y="36"/>
                  </a:cubicBezTo>
                  <a:cubicBezTo>
                    <a:pt x="24" y="30"/>
                    <a:pt x="24" y="30"/>
                    <a:pt x="24" y="30"/>
                  </a:cubicBezTo>
                  <a:cubicBezTo>
                    <a:pt x="29" y="27"/>
                    <a:pt x="32" y="22"/>
                    <a:pt x="32" y="16"/>
                  </a:cubicBezTo>
                  <a:cubicBezTo>
                    <a:pt x="32" y="7"/>
                    <a:pt x="25" y="0"/>
                    <a:pt x="16" y="0"/>
                  </a:cubicBezTo>
                  <a:close/>
                  <a:moveTo>
                    <a:pt x="22" y="26"/>
                  </a:moveTo>
                  <a:cubicBezTo>
                    <a:pt x="20" y="27"/>
                    <a:pt x="20" y="27"/>
                    <a:pt x="20" y="27"/>
                  </a:cubicBezTo>
                  <a:cubicBezTo>
                    <a:pt x="20" y="30"/>
                    <a:pt x="20" y="30"/>
                    <a:pt x="20" y="30"/>
                  </a:cubicBezTo>
                  <a:cubicBezTo>
                    <a:pt x="20" y="32"/>
                    <a:pt x="20" y="32"/>
                    <a:pt x="20" y="32"/>
                  </a:cubicBezTo>
                  <a:cubicBezTo>
                    <a:pt x="12" y="32"/>
                    <a:pt x="12" y="32"/>
                    <a:pt x="12" y="32"/>
                  </a:cubicBezTo>
                  <a:cubicBezTo>
                    <a:pt x="12" y="30"/>
                    <a:pt x="12" y="30"/>
                    <a:pt x="12" y="30"/>
                  </a:cubicBezTo>
                  <a:cubicBezTo>
                    <a:pt x="12" y="27"/>
                    <a:pt x="12" y="27"/>
                    <a:pt x="12" y="27"/>
                  </a:cubicBezTo>
                  <a:cubicBezTo>
                    <a:pt x="10" y="26"/>
                    <a:pt x="10" y="26"/>
                    <a:pt x="10" y="26"/>
                  </a:cubicBezTo>
                  <a:cubicBezTo>
                    <a:pt x="6" y="24"/>
                    <a:pt x="4" y="20"/>
                    <a:pt x="4" y="16"/>
                  </a:cubicBezTo>
                  <a:cubicBezTo>
                    <a:pt x="4" y="9"/>
                    <a:pt x="9" y="4"/>
                    <a:pt x="16" y="4"/>
                  </a:cubicBezTo>
                  <a:cubicBezTo>
                    <a:pt x="23" y="4"/>
                    <a:pt x="28" y="9"/>
                    <a:pt x="28" y="16"/>
                  </a:cubicBezTo>
                  <a:cubicBezTo>
                    <a:pt x="28" y="20"/>
                    <a:pt x="26" y="24"/>
                    <a:pt x="2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6" name="Freeform 851"/>
            <p:cNvSpPr>
              <a:spLocks/>
            </p:cNvSpPr>
            <p:nvPr/>
          </p:nvSpPr>
          <p:spPr bwMode="auto">
            <a:xfrm>
              <a:off x="2579688" y="1725191"/>
              <a:ext cx="50800" cy="25400"/>
            </a:xfrm>
            <a:custGeom>
              <a:avLst/>
              <a:gdLst>
                <a:gd name="T0" fmla="*/ 0 w 16"/>
                <a:gd name="T1" fmla="*/ 4 h 8"/>
                <a:gd name="T2" fmla="*/ 4 w 16"/>
                <a:gd name="T3" fmla="*/ 4 h 8"/>
                <a:gd name="T4" fmla="*/ 4 w 16"/>
                <a:gd name="T5" fmla="*/ 4 h 8"/>
                <a:gd name="T6" fmla="*/ 8 w 16"/>
                <a:gd name="T7" fmla="*/ 8 h 8"/>
                <a:gd name="T8" fmla="*/ 12 w 16"/>
                <a:gd name="T9" fmla="*/ 4 h 8"/>
                <a:gd name="T10" fmla="*/ 12 w 16"/>
                <a:gd name="T11" fmla="*/ 4 h 8"/>
                <a:gd name="T12" fmla="*/ 16 w 16"/>
                <a:gd name="T13" fmla="*/ 4 h 8"/>
                <a:gd name="T14" fmla="*/ 16 w 16"/>
                <a:gd name="T15" fmla="*/ 0 h 8"/>
                <a:gd name="T16" fmla="*/ 0 w 16"/>
                <a:gd name="T17" fmla="*/ 0 h 8"/>
                <a:gd name="T18" fmla="*/ 0 w 16"/>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0" y="4"/>
                  </a:moveTo>
                  <a:cubicBezTo>
                    <a:pt x="4" y="4"/>
                    <a:pt x="4" y="4"/>
                    <a:pt x="4" y="4"/>
                  </a:cubicBezTo>
                  <a:cubicBezTo>
                    <a:pt x="4" y="4"/>
                    <a:pt x="4" y="4"/>
                    <a:pt x="4" y="4"/>
                  </a:cubicBezTo>
                  <a:cubicBezTo>
                    <a:pt x="4" y="6"/>
                    <a:pt x="6" y="8"/>
                    <a:pt x="8" y="8"/>
                  </a:cubicBezTo>
                  <a:cubicBezTo>
                    <a:pt x="10" y="8"/>
                    <a:pt x="12" y="6"/>
                    <a:pt x="12" y="4"/>
                  </a:cubicBezTo>
                  <a:cubicBezTo>
                    <a:pt x="12" y="4"/>
                    <a:pt x="12" y="4"/>
                    <a:pt x="12" y="4"/>
                  </a:cubicBezTo>
                  <a:cubicBezTo>
                    <a:pt x="16" y="4"/>
                    <a:pt x="16" y="4"/>
                    <a:pt x="16" y="4"/>
                  </a:cubicBezTo>
                  <a:cubicBezTo>
                    <a:pt x="16" y="0"/>
                    <a:pt x="16" y="0"/>
                    <a:pt x="16" y="0"/>
                  </a:cubicBezTo>
                  <a:cubicBezTo>
                    <a:pt x="0" y="0"/>
                    <a:pt x="0" y="0"/>
                    <a:pt x="0" y="0"/>
                  </a:cubicBez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spTree>
    <p:extLst>
      <p:ext uri="{BB962C8B-B14F-4D97-AF65-F5344CB8AC3E}">
        <p14:creationId xmlns:p14="http://schemas.microsoft.com/office/powerpoint/2010/main" val="2792759329"/>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0426" y="288001"/>
            <a:ext cx="6473590" cy="333078"/>
          </a:xfrm>
        </p:spPr>
        <p:txBody>
          <a:bodyPr/>
          <a:lstStyle/>
          <a:p>
            <a:r>
              <a:rPr lang="da-DK" sz="1800" dirty="0" smtClean="0">
                <a:solidFill>
                  <a:schemeClr val="tx1"/>
                </a:solidFill>
              </a:rPr>
              <a:t>Segmentprofil – </a:t>
            </a:r>
            <a:r>
              <a:rPr lang="da-DK" sz="1800" b="1" i="1" dirty="0" smtClean="0">
                <a:solidFill>
                  <a:schemeClr val="tx1"/>
                </a:solidFill>
              </a:rPr>
              <a:t>De </a:t>
            </a:r>
            <a:r>
              <a:rPr lang="da-DK" sz="1800" b="1" i="1" dirty="0">
                <a:solidFill>
                  <a:schemeClr val="tx1"/>
                </a:solidFill>
              </a:rPr>
              <a:t>skeptiske</a:t>
            </a:r>
          </a:p>
        </p:txBody>
      </p:sp>
      <p:sp>
        <p:nvSpPr>
          <p:cNvPr id="14" name="Titel 1"/>
          <p:cNvSpPr txBox="1">
            <a:spLocks/>
          </p:cNvSpPr>
          <p:nvPr/>
        </p:nvSpPr>
        <p:spPr>
          <a:xfrm>
            <a:off x="240427" y="4262400"/>
            <a:ext cx="6579474" cy="333078"/>
          </a:xfrm>
          <a:prstGeom prst="rect">
            <a:avLst/>
          </a:prstGeom>
        </p:spPr>
        <p:txBody>
          <a:bodyPr lIns="103155" tIns="51577" rIns="103155" bIns="51577"/>
          <a:lstStyle/>
          <a:p>
            <a:pPr lvl="0">
              <a:defRPr/>
            </a:pPr>
            <a:r>
              <a:rPr lang="da-DK" sz="1400" smtClean="0">
                <a:latin typeface="Corbel" pitchFamily="34" charset="0"/>
              </a:rPr>
              <a:t>Figur 42</a:t>
            </a:r>
            <a:r>
              <a:rPr lang="da-DK" sz="1400" dirty="0" smtClean="0">
                <a:latin typeface="Corbel" pitchFamily="34" charset="0"/>
              </a:rPr>
              <a:t>: </a:t>
            </a:r>
            <a:r>
              <a:rPr lang="da-DK" sz="1400" dirty="0" smtClean="0">
                <a:latin typeface="Corbel" pitchFamily="34" charset="0"/>
                <a:ea typeface="+mj-ea"/>
                <a:cs typeface="+mj-cs"/>
              </a:rPr>
              <a:t>Demografi</a:t>
            </a:r>
            <a:endParaRPr lang="da-DK" sz="1400" dirty="0">
              <a:latin typeface="Corbel" pitchFamily="34" charset="0"/>
              <a:ea typeface="+mj-ea"/>
              <a:cs typeface="+mj-cs"/>
            </a:endParaRPr>
          </a:p>
        </p:txBody>
      </p:sp>
      <p:pic>
        <p:nvPicPr>
          <p:cNvPr id="4" name="Billede 3"/>
          <p:cNvPicPr>
            <a:picLocks noChangeAspect="1" noChangeArrowheads="1"/>
          </p:cNvPicPr>
          <p:nvPr>
            <p:extLst>
              <p:ext uri="{D42A27DB-BD31-4B8C-83A1-F6EECF244321}">
                <p14:modId xmlns:p14="http://schemas.microsoft.com/office/powerpoint/2010/main" val="106933018"/>
              </p:ext>
            </p:extLst>
          </p:nvPr>
        </p:nvPicPr>
        <p:blipFill>
          <a:blip r:embed="rId2"/>
          <a:srcRect/>
          <a:stretch>
            <a:fillRect/>
          </a:stretch>
        </p:blipFill>
        <p:spPr bwMode="auto">
          <a:xfrm>
            <a:off x="390250" y="4766400"/>
            <a:ext cx="6062663" cy="3282950"/>
          </a:xfrm>
          <a:prstGeom prst="rect">
            <a:avLst/>
          </a:prstGeom>
          <a:noFill/>
          <a:extLst>
            <a:ext uri="{909E8E84-426E-40DD-AFC4-6F175D3DCCD1}">
              <a14:hiddenFill xmlns:a14="http://schemas.microsoft.com/office/drawing/2010/main">
                <a:solidFill>
                  <a:srgbClr val="FFFFFF"/>
                </a:solidFill>
              </a14:hiddenFill>
            </a:ext>
          </a:extLst>
        </p:spPr>
      </p:pic>
      <p:sp>
        <p:nvSpPr>
          <p:cNvPr id="9" name="Tekstboks 8"/>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3 – Segmenter</a:t>
            </a:r>
            <a:endParaRPr lang="da-DK" sz="1100" dirty="0">
              <a:latin typeface="Corbel" pitchFamily="34" charset="0"/>
            </a:endParaRPr>
          </a:p>
        </p:txBody>
      </p:sp>
      <p:sp>
        <p:nvSpPr>
          <p:cNvPr id="6" name="Tekstboks 5"/>
          <p:cNvSpPr txBox="1"/>
          <p:nvPr/>
        </p:nvSpPr>
        <p:spPr>
          <a:xfrm>
            <a:off x="404664" y="921600"/>
            <a:ext cx="6217704" cy="3416314"/>
          </a:xfrm>
          <a:prstGeom prst="rect">
            <a:avLst/>
          </a:prstGeom>
          <a:noFill/>
        </p:spPr>
        <p:txBody>
          <a:bodyPr wrap="square" lIns="91433" tIns="45717" rIns="91433" bIns="45717" rtlCol="0">
            <a:spAutoFit/>
          </a:bodyPr>
          <a:lstStyle/>
          <a:p>
            <a:pPr algn="just"/>
            <a:r>
              <a:rPr lang="da-DK" sz="1200" dirty="0">
                <a:latin typeface="Corbel" pitchFamily="34" charset="0"/>
              </a:rPr>
              <a:t>Selvom segmentets medievaner følger samme mønster som befolkningen, er segmentet kendetegnet ved, at det i </a:t>
            </a:r>
            <a:r>
              <a:rPr lang="da-DK" sz="1200" u="sng" dirty="0">
                <a:latin typeface="Corbel" pitchFamily="34" charset="0"/>
              </a:rPr>
              <a:t>lavere</a:t>
            </a:r>
            <a:r>
              <a:rPr lang="da-DK" sz="1200" dirty="0">
                <a:latin typeface="Corbel" pitchFamily="34" charset="0"/>
              </a:rPr>
              <a:t> grad bruger landsdækkende </a:t>
            </a:r>
            <a:r>
              <a:rPr lang="da-DK" sz="1200" dirty="0" smtClean="0">
                <a:latin typeface="Corbel" pitchFamily="34" charset="0"/>
              </a:rPr>
              <a:t>dagblade, men omvendt i højere grad bruger lokale ugeaviser. </a:t>
            </a:r>
            <a:r>
              <a:rPr lang="da-DK" sz="1200" dirty="0">
                <a:latin typeface="Corbel" pitchFamily="34" charset="0"/>
              </a:rPr>
              <a:t>Når det kommer til at opnå viden om udviklingsbistand og forholdene i udviklingslandene, adskiller segmentet sig ved i lavere grad at bruge </a:t>
            </a:r>
            <a:r>
              <a:rPr lang="da-DK" sz="1200" dirty="0" err="1" smtClean="0">
                <a:latin typeface="Corbel" pitchFamily="34" charset="0"/>
              </a:rPr>
              <a:t>lands-dækkende</a:t>
            </a:r>
            <a:r>
              <a:rPr lang="da-DK" sz="1200" dirty="0" smtClean="0">
                <a:latin typeface="Corbel" pitchFamily="34" charset="0"/>
              </a:rPr>
              <a:t> </a:t>
            </a:r>
            <a:r>
              <a:rPr lang="da-DK" sz="1200" dirty="0">
                <a:latin typeface="Corbel" pitchFamily="34" charset="0"/>
              </a:rPr>
              <a:t>dagblade, radio og internettet til inspiration</a:t>
            </a:r>
            <a:r>
              <a:rPr lang="da-DK" sz="1200" dirty="0" smtClean="0">
                <a:latin typeface="Corbel" pitchFamily="34" charset="0"/>
              </a:rPr>
              <a:t>. Segmentets </a:t>
            </a:r>
            <a:r>
              <a:rPr lang="da-DK" sz="1200" dirty="0">
                <a:latin typeface="Corbel" pitchFamily="34" charset="0"/>
              </a:rPr>
              <a:t>brug af sociale medier (f.eks. F</a:t>
            </a:r>
            <a:r>
              <a:rPr lang="da-DK" sz="1200" dirty="0" smtClean="0">
                <a:latin typeface="Corbel" pitchFamily="34" charset="0"/>
              </a:rPr>
              <a:t>acebook</a:t>
            </a:r>
            <a:r>
              <a:rPr lang="da-DK" sz="1200" dirty="0">
                <a:latin typeface="Corbel" pitchFamily="34" charset="0"/>
              </a:rPr>
              <a:t>) er steget ift. tidligere år.</a:t>
            </a:r>
          </a:p>
          <a:p>
            <a:pPr algn="just"/>
            <a:endParaRPr lang="da-DK" sz="1200" dirty="0">
              <a:latin typeface="Corbel" pitchFamily="34" charset="0"/>
            </a:endParaRPr>
          </a:p>
          <a:p>
            <a:pPr algn="just"/>
            <a:r>
              <a:rPr lang="da-DK" sz="1200" dirty="0" smtClean="0">
                <a:latin typeface="Corbel" pitchFamily="34" charset="0"/>
              </a:rPr>
              <a:t>Modstanden mod udviklingsbistand viser </a:t>
            </a:r>
            <a:r>
              <a:rPr lang="da-DK" sz="1200" dirty="0">
                <a:latin typeface="Corbel" pitchFamily="34" charset="0"/>
              </a:rPr>
              <a:t>sig også i en lavere grad af deltagelse ved </a:t>
            </a:r>
            <a:r>
              <a:rPr lang="da-DK" sz="1200" dirty="0" smtClean="0">
                <a:latin typeface="Corbel" pitchFamily="34" charset="0"/>
              </a:rPr>
              <a:t>forskellige </a:t>
            </a:r>
            <a:r>
              <a:rPr lang="da-DK" sz="1200" dirty="0">
                <a:latin typeface="Corbel" pitchFamily="34" charset="0"/>
              </a:rPr>
              <a:t>velgørende aktiviteter. I forhold til hele befolkningen er der f.eks. færre af </a:t>
            </a:r>
            <a:r>
              <a:rPr lang="da-DK" sz="1200" dirty="0" smtClean="0">
                <a:latin typeface="Corbel" pitchFamily="34" charset="0"/>
              </a:rPr>
              <a:t>De </a:t>
            </a:r>
            <a:r>
              <a:rPr lang="da-DK" sz="1200" dirty="0">
                <a:latin typeface="Corbel" pitchFamily="34" charset="0"/>
              </a:rPr>
              <a:t>skeptiske, der giver penge, når der er </a:t>
            </a:r>
            <a:r>
              <a:rPr lang="da-DK" sz="1200" dirty="0" smtClean="0">
                <a:latin typeface="Corbel" pitchFamily="34" charset="0"/>
              </a:rPr>
              <a:t>husstandsindsamling, </a:t>
            </a:r>
            <a:r>
              <a:rPr lang="da-DK" sz="1200" dirty="0">
                <a:latin typeface="Corbel" pitchFamily="34" charset="0"/>
              </a:rPr>
              <a:t>eller ved donation af </a:t>
            </a:r>
            <a:r>
              <a:rPr lang="da-DK" sz="1200" dirty="0" smtClean="0">
                <a:latin typeface="Corbel" pitchFamily="34" charset="0"/>
              </a:rPr>
              <a:t>tøj </a:t>
            </a:r>
            <a:r>
              <a:rPr lang="da-DK" sz="1200" dirty="0">
                <a:latin typeface="Corbel" pitchFamily="34" charset="0"/>
              </a:rPr>
              <a:t>og andre genstande til indsamlinger eller genbrugsbutikker (som støtter udviklingslande).</a:t>
            </a:r>
          </a:p>
          <a:p>
            <a:pPr algn="just"/>
            <a:endParaRPr lang="da-DK" sz="1200" dirty="0">
              <a:latin typeface="Corbel" pitchFamily="34" charset="0"/>
            </a:endParaRPr>
          </a:p>
          <a:p>
            <a:pPr algn="just"/>
            <a:r>
              <a:rPr lang="da-DK" sz="1200" dirty="0">
                <a:latin typeface="Corbel" pitchFamily="34" charset="0"/>
              </a:rPr>
              <a:t>Segmentet skiller sig ud fra gennemsnittet ved, at en større andel (</a:t>
            </a:r>
            <a:r>
              <a:rPr lang="da-DK" sz="1200" dirty="0" smtClean="0">
                <a:latin typeface="Corbel" pitchFamily="34" charset="0"/>
              </a:rPr>
              <a:t>49% </a:t>
            </a:r>
            <a:r>
              <a:rPr lang="da-DK" sz="1200" dirty="0">
                <a:latin typeface="Corbel" pitchFamily="34" charset="0"/>
              </a:rPr>
              <a:t>mod </a:t>
            </a:r>
            <a:r>
              <a:rPr lang="da-DK" sz="1200" dirty="0" smtClean="0">
                <a:latin typeface="Corbel" pitchFamily="34" charset="0"/>
              </a:rPr>
              <a:t>24% </a:t>
            </a:r>
            <a:r>
              <a:rPr lang="da-DK" sz="1200" dirty="0">
                <a:latin typeface="Corbel" pitchFamily="34" charset="0"/>
              </a:rPr>
              <a:t>for hele befolkningen) angiver, at de ikke støtter eller deltager i nogle af de nævnte aktiviteter.</a:t>
            </a:r>
          </a:p>
          <a:p>
            <a:pPr algn="just"/>
            <a:endParaRPr lang="da-DK" sz="1200" dirty="0">
              <a:latin typeface="Corbel" pitchFamily="34" charset="0"/>
            </a:endParaRPr>
          </a:p>
          <a:p>
            <a:pPr algn="just"/>
            <a:endParaRPr lang="da-DK" sz="1200" dirty="0">
              <a:latin typeface="Corbel" pitchFamily="34" charset="0"/>
            </a:endParaRPr>
          </a:p>
          <a:p>
            <a:pPr algn="just"/>
            <a:endParaRPr lang="da-DK" sz="1200" dirty="0">
              <a:latin typeface="Corbel" pitchFamily="34" charset="0"/>
            </a:endParaRPr>
          </a:p>
          <a:p>
            <a:pPr algn="just"/>
            <a:endParaRPr lang="da-DK" sz="1200" dirty="0" err="1">
              <a:latin typeface="Corbel" pitchFamily="34" charset="0"/>
            </a:endParaRPr>
          </a:p>
        </p:txBody>
      </p:sp>
      <p:cxnSp>
        <p:nvCxnSpPr>
          <p:cNvPr id="7" name="Lige forbindelse 6"/>
          <p:cNvCxnSpPr/>
          <p:nvPr/>
        </p:nvCxnSpPr>
        <p:spPr>
          <a:xfrm>
            <a:off x="332658" y="3944888"/>
            <a:ext cx="6047953" cy="0"/>
          </a:xfrm>
          <a:prstGeom prst="line">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9215343"/>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0427" y="288001"/>
            <a:ext cx="6473591" cy="333078"/>
          </a:xfrm>
        </p:spPr>
        <p:txBody>
          <a:bodyPr/>
          <a:lstStyle/>
          <a:p>
            <a:r>
              <a:rPr lang="da-DK" sz="1800" dirty="0" smtClean="0">
                <a:solidFill>
                  <a:schemeClr val="tx1"/>
                </a:solidFill>
              </a:rPr>
              <a:t>Segmentprofil – </a:t>
            </a:r>
            <a:r>
              <a:rPr lang="da-DK" sz="1800" b="1" i="1" dirty="0" smtClean="0">
                <a:solidFill>
                  <a:schemeClr val="tx1"/>
                </a:solidFill>
              </a:rPr>
              <a:t>De </a:t>
            </a:r>
            <a:r>
              <a:rPr lang="da-DK" sz="1800" b="1" i="1" dirty="0">
                <a:solidFill>
                  <a:schemeClr val="tx1"/>
                </a:solidFill>
              </a:rPr>
              <a:t>skeptiske</a:t>
            </a:r>
          </a:p>
        </p:txBody>
      </p:sp>
      <p:sp>
        <p:nvSpPr>
          <p:cNvPr id="11" name="Titel 1"/>
          <p:cNvSpPr txBox="1">
            <a:spLocks/>
          </p:cNvSpPr>
          <p:nvPr/>
        </p:nvSpPr>
        <p:spPr>
          <a:xfrm>
            <a:off x="240427" y="921601"/>
            <a:ext cx="6579474" cy="333078"/>
          </a:xfrm>
          <a:prstGeom prst="rect">
            <a:avLst/>
          </a:prstGeom>
        </p:spPr>
        <p:txBody>
          <a:bodyPr lIns="103155" tIns="51577" rIns="103155" bIns="51577"/>
          <a:lstStyle/>
          <a:p>
            <a:pPr lvl="0">
              <a:defRPr/>
            </a:pPr>
            <a:r>
              <a:rPr lang="da-DK" sz="1400" dirty="0" smtClean="0">
                <a:latin typeface="Corbel" pitchFamily="34" charset="0"/>
              </a:rPr>
              <a:t>Figur 43: </a:t>
            </a:r>
            <a:r>
              <a:rPr lang="da-DK" sz="1400" dirty="0" smtClean="0">
                <a:latin typeface="Corbel" pitchFamily="34" charset="0"/>
                <a:ea typeface="+mj-ea"/>
                <a:cs typeface="+mj-cs"/>
              </a:rPr>
              <a:t>Holdninger til udviklingsbistand (Top2)</a:t>
            </a:r>
            <a:endParaRPr lang="da-DK" sz="1400" dirty="0">
              <a:latin typeface="Corbel" pitchFamily="34" charset="0"/>
              <a:ea typeface="+mj-ea"/>
              <a:cs typeface="+mj-cs"/>
            </a:endParaRPr>
          </a:p>
        </p:txBody>
      </p:sp>
      <p:sp>
        <p:nvSpPr>
          <p:cNvPr id="7" name="Tekstboks 6"/>
          <p:cNvSpPr txBox="1"/>
          <p:nvPr/>
        </p:nvSpPr>
        <p:spPr>
          <a:xfrm>
            <a:off x="333376" y="7275113"/>
            <a:ext cx="6192000" cy="1769709"/>
          </a:xfrm>
          <a:prstGeom prst="rect">
            <a:avLst/>
          </a:prstGeom>
          <a:noFill/>
        </p:spPr>
        <p:txBody>
          <a:bodyPr wrap="square" lIns="91433" tIns="45717" rIns="91433" bIns="45717" rtlCol="0">
            <a:spAutoFit/>
          </a:bodyPr>
          <a:lstStyle/>
          <a:p>
            <a:r>
              <a:rPr lang="da-DK" sz="1000" i="1" dirty="0" smtClean="0">
                <a:latin typeface="Corbel" pitchFamily="34" charset="0"/>
              </a:rPr>
              <a:t>Kilde:</a:t>
            </a:r>
          </a:p>
          <a:p>
            <a:r>
              <a:rPr lang="da-DK" sz="1000" i="1" dirty="0" smtClean="0">
                <a:latin typeface="Corbel" pitchFamily="34" charset="0"/>
              </a:rPr>
              <a:t>Q2. </a:t>
            </a:r>
            <a:r>
              <a:rPr lang="da-DK" sz="1000" i="1" dirty="0">
                <a:latin typeface="Corbel" pitchFamily="34" charset="0"/>
              </a:rPr>
              <a:t>I hvilken grad synes du, det er interessant at høre om udviklingsbistand og forholdene i udviklingslandene?</a:t>
            </a:r>
          </a:p>
          <a:p>
            <a:r>
              <a:rPr lang="da-DK" sz="1000" i="1" dirty="0">
                <a:latin typeface="Corbel" pitchFamily="34" charset="0"/>
              </a:rPr>
              <a:t>Top2 er her den samlede andel, der svarer ”i høj grad” og ”i meget høj grad”</a:t>
            </a:r>
          </a:p>
          <a:p>
            <a:endParaRPr lang="da-DK" sz="1000" i="1" dirty="0">
              <a:latin typeface="Corbel" pitchFamily="34" charset="0"/>
            </a:endParaRPr>
          </a:p>
          <a:p>
            <a:r>
              <a:rPr lang="da-DK" sz="1000" i="1" dirty="0" smtClean="0">
                <a:latin typeface="Corbel" pitchFamily="34" charset="0"/>
              </a:rPr>
              <a:t>Q18. </a:t>
            </a:r>
            <a:r>
              <a:rPr lang="da-DK" sz="1000" i="1" dirty="0">
                <a:latin typeface="Corbel" pitchFamily="34" charset="0"/>
              </a:rPr>
              <a:t>I hvilken grad mener du, at udviklingsbistanden hjælper? </a:t>
            </a:r>
          </a:p>
          <a:p>
            <a:r>
              <a:rPr lang="da-DK" sz="1000" i="1" dirty="0">
                <a:latin typeface="Corbel" pitchFamily="34" charset="0"/>
              </a:rPr>
              <a:t>Top2 er her den samlede andel, der svarer ”i nogen grad” og ”i høj grad”</a:t>
            </a:r>
          </a:p>
          <a:p>
            <a:endParaRPr lang="da-DK" sz="1000" i="1" dirty="0" smtClean="0">
              <a:latin typeface="Corbel" pitchFamily="34" charset="0"/>
            </a:endParaRPr>
          </a:p>
          <a:p>
            <a:r>
              <a:rPr lang="da-DK" sz="1000" i="1" dirty="0" smtClean="0">
                <a:latin typeface="Corbel" pitchFamily="34" charset="0"/>
              </a:rPr>
              <a:t>**Kilde</a:t>
            </a:r>
          </a:p>
          <a:p>
            <a:r>
              <a:rPr lang="da-DK" sz="1000" i="1" dirty="0" smtClean="0">
                <a:latin typeface="Corbel" pitchFamily="34" charset="0"/>
              </a:rPr>
              <a:t>Q19. I det følgende nævnes en række udsagn om forskellige holdninger til udviklingsbistand – og hvilken betydning, den har. For hvert udsagn bedes du angive, hvor enig eller uenig du er i det pågældende udsagn</a:t>
            </a:r>
          </a:p>
          <a:p>
            <a:r>
              <a:rPr lang="da-DK" sz="1000" i="1" dirty="0" smtClean="0">
                <a:latin typeface="Corbel" pitchFamily="34" charset="0"/>
              </a:rPr>
              <a:t>Top2 er her den samlede andel, der svarer ”enig” eller ”helt enig”</a:t>
            </a:r>
          </a:p>
        </p:txBody>
      </p:sp>
      <p:pic>
        <p:nvPicPr>
          <p:cNvPr id="4" name="Billede 3"/>
          <p:cNvPicPr>
            <a:picLocks noChangeAspect="1" noChangeArrowheads="1"/>
          </p:cNvPicPr>
          <p:nvPr>
            <p:extLst>
              <p:ext uri="{D42A27DB-BD31-4B8C-83A1-F6EECF244321}">
                <p14:modId xmlns:p14="http://schemas.microsoft.com/office/powerpoint/2010/main" val="818902278"/>
              </p:ext>
            </p:extLst>
          </p:nvPr>
        </p:nvPicPr>
        <p:blipFill>
          <a:blip r:embed="rId2"/>
          <a:srcRect/>
          <a:stretch>
            <a:fillRect/>
          </a:stretch>
        </p:blipFill>
        <p:spPr bwMode="auto">
          <a:xfrm>
            <a:off x="101600" y="1560513"/>
            <a:ext cx="6667500" cy="4946650"/>
          </a:xfrm>
          <a:prstGeom prst="rect">
            <a:avLst/>
          </a:prstGeom>
          <a:noFill/>
          <a:extLst>
            <a:ext uri="{909E8E84-426E-40DD-AFC4-6F175D3DCCD1}">
              <a14:hiddenFill xmlns:a14="http://schemas.microsoft.com/office/drawing/2010/main">
                <a:solidFill>
                  <a:srgbClr val="FFFFFF"/>
                </a:solidFill>
              </a14:hiddenFill>
            </a:ext>
          </a:extLst>
        </p:spPr>
      </p:pic>
      <p:sp>
        <p:nvSpPr>
          <p:cNvPr id="6" name="Tekstboks 5"/>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3 – Segmenter</a:t>
            </a:r>
            <a:endParaRPr lang="da-DK" sz="1100" dirty="0">
              <a:latin typeface="Corbel" pitchFamily="34" charset="0"/>
            </a:endParaRPr>
          </a:p>
        </p:txBody>
      </p:sp>
    </p:spTree>
    <p:extLst>
      <p:ext uri="{BB962C8B-B14F-4D97-AF65-F5344CB8AC3E}">
        <p14:creationId xmlns:p14="http://schemas.microsoft.com/office/powerpoint/2010/main" val="3078977846"/>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0426" y="288001"/>
            <a:ext cx="6473590" cy="333078"/>
          </a:xfrm>
        </p:spPr>
        <p:txBody>
          <a:bodyPr/>
          <a:lstStyle/>
          <a:p>
            <a:r>
              <a:rPr lang="da-DK" sz="1800" dirty="0" smtClean="0">
                <a:solidFill>
                  <a:schemeClr val="tx1"/>
                </a:solidFill>
              </a:rPr>
              <a:t>Segmentprofil – </a:t>
            </a:r>
            <a:r>
              <a:rPr lang="da-DK" sz="1800" b="1" i="1" dirty="0" smtClean="0">
                <a:solidFill>
                  <a:schemeClr val="tx1"/>
                </a:solidFill>
              </a:rPr>
              <a:t>De </a:t>
            </a:r>
            <a:r>
              <a:rPr lang="da-DK" sz="1800" b="1" i="1" dirty="0">
                <a:solidFill>
                  <a:schemeClr val="tx1"/>
                </a:solidFill>
              </a:rPr>
              <a:t>skeptiske</a:t>
            </a:r>
          </a:p>
        </p:txBody>
      </p:sp>
      <p:sp>
        <p:nvSpPr>
          <p:cNvPr id="11" name="Titel 1"/>
          <p:cNvSpPr txBox="1">
            <a:spLocks/>
          </p:cNvSpPr>
          <p:nvPr/>
        </p:nvSpPr>
        <p:spPr>
          <a:xfrm>
            <a:off x="278526" y="921601"/>
            <a:ext cx="6579474" cy="333078"/>
          </a:xfrm>
          <a:prstGeom prst="rect">
            <a:avLst/>
          </a:prstGeom>
        </p:spPr>
        <p:txBody>
          <a:bodyPr lIns="103155" tIns="51577" rIns="103155" bIns="51577"/>
          <a:lstStyle/>
          <a:p>
            <a:pPr lvl="0">
              <a:defRPr/>
            </a:pPr>
            <a:r>
              <a:rPr lang="da-DK" sz="1400" dirty="0" smtClean="0">
                <a:latin typeface="Corbel" pitchFamily="34" charset="0"/>
              </a:rPr>
              <a:t>Figur 44: </a:t>
            </a:r>
            <a:r>
              <a:rPr lang="da-DK" sz="1400" dirty="0" smtClean="0">
                <a:latin typeface="Corbel" pitchFamily="34" charset="0"/>
                <a:ea typeface="+mj-ea"/>
                <a:cs typeface="+mj-cs"/>
              </a:rPr>
              <a:t>Medievaner</a:t>
            </a:r>
            <a:endParaRPr lang="da-DK" sz="1400" dirty="0">
              <a:latin typeface="Corbel" pitchFamily="34" charset="0"/>
              <a:ea typeface="+mj-ea"/>
              <a:cs typeface="+mj-cs"/>
            </a:endParaRPr>
          </a:p>
        </p:txBody>
      </p:sp>
      <p:sp>
        <p:nvSpPr>
          <p:cNvPr id="7" name="Tekstboks 6"/>
          <p:cNvSpPr txBox="1"/>
          <p:nvPr/>
        </p:nvSpPr>
        <p:spPr>
          <a:xfrm>
            <a:off x="333376" y="7866916"/>
            <a:ext cx="6192000" cy="861768"/>
          </a:xfrm>
          <a:prstGeom prst="rect">
            <a:avLst/>
          </a:prstGeom>
          <a:noFill/>
        </p:spPr>
        <p:txBody>
          <a:bodyPr wrap="square" lIns="91433" tIns="45717" rIns="91433" bIns="45717" rtlCol="0">
            <a:spAutoFit/>
          </a:bodyPr>
          <a:lstStyle/>
          <a:p>
            <a:r>
              <a:rPr lang="da-DK" sz="1000" i="1" dirty="0" smtClean="0">
                <a:latin typeface="Corbel" pitchFamily="34" charset="0"/>
              </a:rPr>
              <a:t>Kilde:</a:t>
            </a:r>
          </a:p>
          <a:p>
            <a:r>
              <a:rPr lang="da-DK" sz="1000" i="1" dirty="0" smtClean="0">
                <a:latin typeface="Corbel" pitchFamily="34" charset="0"/>
              </a:rPr>
              <a:t>Q22. Hvor får du generelt ny viden fra? Her menes generelt - dvs. ikke kun om udviklingsbistand (Du må gerne markere flere svarmuligheder). </a:t>
            </a:r>
          </a:p>
          <a:p>
            <a:r>
              <a:rPr lang="da-DK" sz="1000" i="1" dirty="0" smtClean="0">
                <a:latin typeface="Corbel" pitchFamily="34" charset="0"/>
              </a:rPr>
              <a:t>Q23. Hvorfra får du i hverdagen viden om udviklingsbistand og forhold i udviklingslandene? (Du må gerne markere flere svarmuligheder)</a:t>
            </a:r>
          </a:p>
        </p:txBody>
      </p:sp>
      <p:pic>
        <p:nvPicPr>
          <p:cNvPr id="3" name="Billede 2"/>
          <p:cNvPicPr>
            <a:picLocks noChangeAspect="1" noChangeArrowheads="1"/>
          </p:cNvPicPr>
          <p:nvPr>
            <p:extLst>
              <p:ext uri="{D42A27DB-BD31-4B8C-83A1-F6EECF244321}">
                <p14:modId xmlns:p14="http://schemas.microsoft.com/office/powerpoint/2010/main" val="978908847"/>
              </p:ext>
            </p:extLst>
          </p:nvPr>
        </p:nvPicPr>
        <p:blipFill>
          <a:blip r:embed="rId2"/>
          <a:srcRect/>
          <a:stretch>
            <a:fillRect/>
          </a:stretch>
        </p:blipFill>
        <p:spPr bwMode="auto">
          <a:xfrm>
            <a:off x="222251" y="1425601"/>
            <a:ext cx="6375400" cy="5573713"/>
          </a:xfrm>
          <a:prstGeom prst="rect">
            <a:avLst/>
          </a:prstGeom>
          <a:noFill/>
          <a:extLst>
            <a:ext uri="{909E8E84-426E-40DD-AFC4-6F175D3DCCD1}">
              <a14:hiddenFill xmlns:a14="http://schemas.microsoft.com/office/drawing/2010/main">
                <a:solidFill>
                  <a:srgbClr val="FFFFFF"/>
                </a:solidFill>
              </a14:hiddenFill>
            </a:ext>
          </a:extLst>
        </p:spPr>
      </p:pic>
      <p:sp>
        <p:nvSpPr>
          <p:cNvPr id="6" name="Tekstboks 5"/>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3 – Segmenter</a:t>
            </a:r>
            <a:endParaRPr lang="da-DK" sz="1100" dirty="0">
              <a:latin typeface="Corbel" pitchFamily="34" charset="0"/>
            </a:endParaRPr>
          </a:p>
        </p:txBody>
      </p:sp>
    </p:spTree>
    <p:extLst>
      <p:ext uri="{BB962C8B-B14F-4D97-AF65-F5344CB8AC3E}">
        <p14:creationId xmlns:p14="http://schemas.microsoft.com/office/powerpoint/2010/main" val="1905218714"/>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231860" y="931185"/>
            <a:ext cx="6579474" cy="333078"/>
          </a:xfrm>
          <a:prstGeom prst="rect">
            <a:avLst/>
          </a:prstGeom>
        </p:spPr>
        <p:txBody>
          <a:bodyPr lIns="103155" tIns="51577" rIns="103155" bIns="51577"/>
          <a:lstStyle/>
          <a:p>
            <a:pPr lvl="0">
              <a:defRPr/>
            </a:pPr>
            <a:r>
              <a:rPr lang="da-DK" sz="1400" dirty="0" smtClean="0">
                <a:latin typeface="Corbel" pitchFamily="34" charset="0"/>
              </a:rPr>
              <a:t>Figur 45: </a:t>
            </a:r>
            <a:r>
              <a:rPr lang="da-DK" sz="1400" dirty="0" smtClean="0">
                <a:latin typeface="Corbel" pitchFamily="34" charset="0"/>
                <a:ea typeface="+mj-ea"/>
                <a:cs typeface="+mj-cs"/>
              </a:rPr>
              <a:t>Segmentets bidrag/støtte til udviklingslande</a:t>
            </a:r>
            <a:endParaRPr lang="da-DK" sz="1400" dirty="0">
              <a:latin typeface="Corbel" pitchFamily="34" charset="0"/>
              <a:ea typeface="+mj-ea"/>
              <a:cs typeface="+mj-cs"/>
            </a:endParaRPr>
          </a:p>
        </p:txBody>
      </p:sp>
      <p:sp>
        <p:nvSpPr>
          <p:cNvPr id="2" name="Titel 1"/>
          <p:cNvSpPr>
            <a:spLocks noGrp="1"/>
          </p:cNvSpPr>
          <p:nvPr>
            <p:ph type="title"/>
          </p:nvPr>
        </p:nvSpPr>
        <p:spPr>
          <a:xfrm>
            <a:off x="240426" y="288001"/>
            <a:ext cx="6473590" cy="333078"/>
          </a:xfrm>
        </p:spPr>
        <p:txBody>
          <a:bodyPr/>
          <a:lstStyle/>
          <a:p>
            <a:r>
              <a:rPr lang="da-DK" sz="1800" dirty="0" smtClean="0">
                <a:solidFill>
                  <a:schemeClr val="tx1"/>
                </a:solidFill>
              </a:rPr>
              <a:t>Segmentprofil – </a:t>
            </a:r>
            <a:r>
              <a:rPr lang="da-DK" sz="1800" b="1" i="1" dirty="0" smtClean="0">
                <a:solidFill>
                  <a:schemeClr val="tx1"/>
                </a:solidFill>
              </a:rPr>
              <a:t>De </a:t>
            </a:r>
            <a:r>
              <a:rPr lang="da-DK" sz="1800" b="1" i="1" dirty="0">
                <a:solidFill>
                  <a:schemeClr val="tx1"/>
                </a:solidFill>
              </a:rPr>
              <a:t>skeptiske</a:t>
            </a:r>
          </a:p>
        </p:txBody>
      </p:sp>
      <p:sp>
        <p:nvSpPr>
          <p:cNvPr id="7" name="Tekstboks 6"/>
          <p:cNvSpPr txBox="1"/>
          <p:nvPr/>
        </p:nvSpPr>
        <p:spPr>
          <a:xfrm>
            <a:off x="348643" y="8033502"/>
            <a:ext cx="6192000" cy="553992"/>
          </a:xfrm>
          <a:prstGeom prst="rect">
            <a:avLst/>
          </a:prstGeom>
          <a:noFill/>
        </p:spPr>
        <p:txBody>
          <a:bodyPr wrap="square" lIns="91433" tIns="45717" rIns="91433" bIns="45717" rtlCol="0">
            <a:spAutoFit/>
          </a:bodyPr>
          <a:lstStyle/>
          <a:p>
            <a:r>
              <a:rPr lang="da-DK" sz="1000" i="1" dirty="0" smtClean="0">
                <a:latin typeface="Corbel" pitchFamily="34" charset="0"/>
              </a:rPr>
              <a:t>Kilde:</a:t>
            </a:r>
          </a:p>
          <a:p>
            <a:r>
              <a:rPr lang="da-DK" sz="1000" i="1" dirty="0" smtClean="0">
                <a:latin typeface="Corbel" pitchFamily="34" charset="0"/>
              </a:rPr>
              <a:t>Q28. Udover den bistand, der gives via skatten, har du som borger også mulighed for selv at deltage og bidrage med støtte til udviklingslande. Støtter eller deltager du i en eller flere af de viste muligheder?</a:t>
            </a:r>
          </a:p>
        </p:txBody>
      </p:sp>
      <p:pic>
        <p:nvPicPr>
          <p:cNvPr id="3" name="Billede 2"/>
          <p:cNvPicPr>
            <a:picLocks noChangeAspect="1" noChangeArrowheads="1"/>
          </p:cNvPicPr>
          <p:nvPr>
            <p:extLst>
              <p:ext uri="{D42A27DB-BD31-4B8C-83A1-F6EECF244321}">
                <p14:modId xmlns:p14="http://schemas.microsoft.com/office/powerpoint/2010/main" val="4036411050"/>
              </p:ext>
            </p:extLst>
          </p:nvPr>
        </p:nvPicPr>
        <p:blipFill>
          <a:blip r:embed="rId2"/>
          <a:srcRect/>
          <a:stretch>
            <a:fillRect/>
          </a:stretch>
        </p:blipFill>
        <p:spPr bwMode="auto">
          <a:xfrm>
            <a:off x="255935" y="1435184"/>
            <a:ext cx="6376988" cy="2112962"/>
          </a:xfrm>
          <a:prstGeom prst="rect">
            <a:avLst/>
          </a:prstGeom>
          <a:noFill/>
          <a:extLst>
            <a:ext uri="{909E8E84-426E-40DD-AFC4-6F175D3DCCD1}">
              <a14:hiddenFill xmlns:a14="http://schemas.microsoft.com/office/drawing/2010/main">
                <a:solidFill>
                  <a:srgbClr val="FFFFFF"/>
                </a:solidFill>
              </a14:hiddenFill>
            </a:ext>
          </a:extLst>
        </p:spPr>
      </p:pic>
      <p:sp>
        <p:nvSpPr>
          <p:cNvPr id="9" name="Tekstboks 8"/>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3 – Segmenter</a:t>
            </a:r>
            <a:endParaRPr lang="da-DK" sz="1100" dirty="0">
              <a:latin typeface="Corbel" pitchFamily="34" charset="0"/>
            </a:endParaRPr>
          </a:p>
        </p:txBody>
      </p:sp>
    </p:spTree>
    <p:extLst>
      <p:ext uri="{BB962C8B-B14F-4D97-AF65-F5344CB8AC3E}">
        <p14:creationId xmlns:p14="http://schemas.microsoft.com/office/powerpoint/2010/main" val="488377597"/>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543" y="370801"/>
            <a:ext cx="6579474" cy="333078"/>
          </a:xfrm>
        </p:spPr>
        <p:txBody>
          <a:bodyPr/>
          <a:lstStyle/>
          <a:p>
            <a:r>
              <a:rPr lang="da-DK" sz="1800" dirty="0" smtClean="0">
                <a:solidFill>
                  <a:schemeClr val="tx1"/>
                </a:solidFill>
              </a:rPr>
              <a:t>Segmentprofiler</a:t>
            </a:r>
            <a:endParaRPr lang="da-DK" sz="1800" dirty="0">
              <a:solidFill>
                <a:schemeClr val="tx1"/>
              </a:solidFill>
            </a:endParaRPr>
          </a:p>
        </p:txBody>
      </p:sp>
      <p:sp>
        <p:nvSpPr>
          <p:cNvPr id="31" name="Titel 1"/>
          <p:cNvSpPr txBox="1">
            <a:spLocks/>
          </p:cNvSpPr>
          <p:nvPr/>
        </p:nvSpPr>
        <p:spPr>
          <a:xfrm>
            <a:off x="332656" y="8985448"/>
            <a:ext cx="6579474" cy="250246"/>
          </a:xfrm>
          <a:prstGeom prst="rect">
            <a:avLst/>
          </a:prstGeom>
        </p:spPr>
        <p:txBody>
          <a:bodyPr lIns="103155" tIns="51577" rIns="103155" bIns="51577"/>
          <a:lstStyle/>
          <a:p>
            <a:pPr>
              <a:defRPr/>
            </a:pPr>
            <a:r>
              <a:rPr lang="da-DK" sz="1000" i="1" dirty="0">
                <a:solidFill>
                  <a:schemeClr val="tx1">
                    <a:lumMod val="65000"/>
                    <a:lumOff val="35000"/>
                  </a:schemeClr>
                </a:solidFill>
                <a:latin typeface="Corbel" pitchFamily="34" charset="0"/>
              </a:rPr>
              <a:t>I 2014 udgjorde segmentet </a:t>
            </a:r>
            <a:r>
              <a:rPr lang="da-DK" sz="1000" i="1" dirty="0" smtClean="0">
                <a:solidFill>
                  <a:schemeClr val="tx1">
                    <a:lumMod val="65000"/>
                    <a:lumOff val="35000"/>
                  </a:schemeClr>
                </a:solidFill>
                <a:latin typeface="Corbel" pitchFamily="34" charset="0"/>
              </a:rPr>
              <a:t>6 </a:t>
            </a:r>
            <a:r>
              <a:rPr lang="da-DK" sz="1000" i="1" dirty="0">
                <a:solidFill>
                  <a:schemeClr val="tx1">
                    <a:lumMod val="65000"/>
                    <a:lumOff val="35000"/>
                  </a:schemeClr>
                </a:solidFill>
                <a:latin typeface="Corbel" pitchFamily="34" charset="0"/>
              </a:rPr>
              <a:t>% af befolkningen og i 2013 var andelen </a:t>
            </a:r>
            <a:r>
              <a:rPr lang="da-DK" sz="1000" i="1" dirty="0" smtClean="0">
                <a:solidFill>
                  <a:schemeClr val="tx1">
                    <a:lumMod val="65000"/>
                    <a:lumOff val="35000"/>
                  </a:schemeClr>
                </a:solidFill>
                <a:latin typeface="Corbel" pitchFamily="34" charset="0"/>
              </a:rPr>
              <a:t>7 </a:t>
            </a:r>
            <a:r>
              <a:rPr lang="da-DK" sz="1000" i="1" dirty="0">
                <a:solidFill>
                  <a:schemeClr val="tx1">
                    <a:lumMod val="65000"/>
                    <a:lumOff val="35000"/>
                  </a:schemeClr>
                </a:solidFill>
                <a:latin typeface="Corbel" pitchFamily="34" charset="0"/>
              </a:rPr>
              <a:t>%.</a:t>
            </a:r>
          </a:p>
          <a:p>
            <a:pPr>
              <a:defRPr/>
            </a:pPr>
            <a:r>
              <a:rPr lang="da-DK" sz="1000" i="1" dirty="0" smtClean="0">
                <a:solidFill>
                  <a:schemeClr val="tx1">
                    <a:lumMod val="65000"/>
                    <a:lumOff val="35000"/>
                  </a:schemeClr>
                </a:solidFill>
                <a:latin typeface="Corbel" pitchFamily="34" charset="0"/>
                <a:ea typeface="+mj-ea"/>
                <a:cs typeface="+mj-cs"/>
              </a:rPr>
              <a:t>*Kilde: segmentnøgle er lavet af UM og </a:t>
            </a:r>
            <a:r>
              <a:rPr lang="da-DK" sz="1000" i="1" dirty="0" err="1" smtClean="0">
                <a:solidFill>
                  <a:schemeClr val="tx1">
                    <a:lumMod val="65000"/>
                    <a:lumOff val="35000"/>
                  </a:schemeClr>
                </a:solidFill>
                <a:latin typeface="Corbel" pitchFamily="34" charset="0"/>
                <a:ea typeface="+mj-ea"/>
                <a:cs typeface="+mj-cs"/>
              </a:rPr>
              <a:t>Epinion</a:t>
            </a:r>
            <a:r>
              <a:rPr lang="da-DK" sz="1000" i="1" dirty="0" smtClean="0">
                <a:solidFill>
                  <a:schemeClr val="tx1">
                    <a:lumMod val="65000"/>
                    <a:lumOff val="35000"/>
                  </a:schemeClr>
                </a:solidFill>
                <a:latin typeface="Corbel" pitchFamily="34" charset="0"/>
                <a:ea typeface="+mj-ea"/>
                <a:cs typeface="+mj-cs"/>
              </a:rPr>
              <a:t> og anvendt i tidligere års undersøgelser.</a:t>
            </a:r>
            <a:endParaRPr lang="da-DK" sz="1000" i="1" dirty="0">
              <a:solidFill>
                <a:schemeClr val="tx1">
                  <a:lumMod val="65000"/>
                  <a:lumOff val="35000"/>
                </a:schemeClr>
              </a:solidFill>
              <a:latin typeface="Corbel" pitchFamily="34" charset="0"/>
              <a:ea typeface="+mj-ea"/>
              <a:cs typeface="+mj-cs"/>
            </a:endParaRPr>
          </a:p>
        </p:txBody>
      </p:sp>
      <p:sp>
        <p:nvSpPr>
          <p:cNvPr id="10" name="Tekstboks 9"/>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1 – Danskernes holdninger og kendskab til udviklingsbistand</a:t>
            </a:r>
            <a:endParaRPr lang="da-DK" sz="1100" dirty="0">
              <a:latin typeface="Corbel" pitchFamily="34" charset="0"/>
            </a:endParaRPr>
          </a:p>
        </p:txBody>
      </p:sp>
      <p:sp>
        <p:nvSpPr>
          <p:cNvPr id="14" name="Tekstboks 13"/>
          <p:cNvSpPr txBox="1"/>
          <p:nvPr/>
        </p:nvSpPr>
        <p:spPr>
          <a:xfrm>
            <a:off x="404664" y="4839762"/>
            <a:ext cx="6217200" cy="3970312"/>
          </a:xfrm>
          <a:prstGeom prst="rect">
            <a:avLst/>
          </a:prstGeom>
          <a:noFill/>
        </p:spPr>
        <p:txBody>
          <a:bodyPr wrap="square" lIns="91433" tIns="45717" rIns="91433" bIns="45717" rtlCol="0">
            <a:spAutoFit/>
          </a:bodyPr>
          <a:lstStyle/>
          <a:p>
            <a:pPr algn="just"/>
            <a:r>
              <a:rPr lang="da-DK" sz="1200" dirty="0">
                <a:latin typeface="Corbel" pitchFamily="34" charset="0"/>
              </a:rPr>
              <a:t>Segmentet </a:t>
            </a:r>
            <a:r>
              <a:rPr lang="da-DK" sz="1200" i="1" dirty="0" smtClean="0">
                <a:latin typeface="Corbel" pitchFamily="34" charset="0"/>
              </a:rPr>
              <a:t>De negative</a:t>
            </a:r>
            <a:r>
              <a:rPr lang="da-DK" sz="1200" dirty="0" smtClean="0">
                <a:latin typeface="Corbel" pitchFamily="34" charset="0"/>
              </a:rPr>
              <a:t> </a:t>
            </a:r>
            <a:r>
              <a:rPr lang="da-DK" sz="1200" dirty="0">
                <a:latin typeface="Corbel" pitchFamily="34" charset="0"/>
              </a:rPr>
              <a:t>er det mindste segment. </a:t>
            </a:r>
            <a:r>
              <a:rPr lang="da-DK" sz="1200" dirty="0" smtClean="0">
                <a:latin typeface="Corbel" pitchFamily="34" charset="0"/>
              </a:rPr>
              <a:t>De </a:t>
            </a:r>
            <a:r>
              <a:rPr lang="da-DK" sz="1200" dirty="0">
                <a:latin typeface="Corbel" pitchFamily="34" charset="0"/>
              </a:rPr>
              <a:t>udgør 6% af befolkningen. Segmentet er kendetegnet ved, at det synes, at det ved meget om </a:t>
            </a:r>
            <a:r>
              <a:rPr lang="da-DK" sz="1200" dirty="0" smtClean="0">
                <a:latin typeface="Corbel" pitchFamily="34" charset="0"/>
              </a:rPr>
              <a:t>området </a:t>
            </a:r>
            <a:r>
              <a:rPr lang="da-DK" sz="1200" dirty="0">
                <a:latin typeface="Corbel" pitchFamily="34" charset="0"/>
              </a:rPr>
              <a:t>men er modstander af udviklingsbistand.</a:t>
            </a:r>
          </a:p>
          <a:p>
            <a:pPr algn="just"/>
            <a:endParaRPr lang="da-DK" sz="1200" dirty="0">
              <a:latin typeface="Corbel" pitchFamily="34" charset="0"/>
            </a:endParaRPr>
          </a:p>
          <a:p>
            <a:pPr algn="just"/>
            <a:r>
              <a:rPr lang="da-DK" sz="1200" dirty="0">
                <a:latin typeface="Corbel" pitchFamily="34" charset="0"/>
              </a:rPr>
              <a:t>Der er flere mænd end kvinder i segmentet </a:t>
            </a:r>
            <a:r>
              <a:rPr lang="da-DK" sz="1200" dirty="0" smtClean="0">
                <a:latin typeface="Corbel" pitchFamily="34" charset="0"/>
              </a:rPr>
              <a:t>(72% </a:t>
            </a:r>
            <a:r>
              <a:rPr lang="da-DK" sz="1200" dirty="0">
                <a:latin typeface="Corbel" pitchFamily="34" charset="0"/>
              </a:rPr>
              <a:t>mod </a:t>
            </a:r>
            <a:r>
              <a:rPr lang="da-DK" sz="1200" dirty="0" smtClean="0">
                <a:latin typeface="Corbel" pitchFamily="34" charset="0"/>
              </a:rPr>
              <a:t>28%), </a:t>
            </a:r>
            <a:r>
              <a:rPr lang="da-DK" sz="1200" dirty="0">
                <a:latin typeface="Corbel" pitchFamily="34" charset="0"/>
              </a:rPr>
              <a:t>ligesom der er flere </a:t>
            </a:r>
            <a:r>
              <a:rPr lang="da-DK" sz="1200" dirty="0" smtClean="0">
                <a:latin typeface="Corbel" pitchFamily="34" charset="0"/>
              </a:rPr>
              <a:t>af </a:t>
            </a:r>
            <a:r>
              <a:rPr lang="da-DK" sz="1200" i="1" dirty="0">
                <a:latin typeface="Corbel" pitchFamily="34" charset="0"/>
              </a:rPr>
              <a:t>De </a:t>
            </a:r>
            <a:r>
              <a:rPr lang="da-DK" sz="1200" i="1" dirty="0" smtClean="0">
                <a:latin typeface="Corbel" pitchFamily="34" charset="0"/>
              </a:rPr>
              <a:t>negative, </a:t>
            </a:r>
            <a:r>
              <a:rPr lang="da-DK" sz="1200" dirty="0" smtClean="0">
                <a:latin typeface="Corbel" pitchFamily="34" charset="0"/>
              </a:rPr>
              <a:t>der </a:t>
            </a:r>
            <a:r>
              <a:rPr lang="da-DK" sz="1200" dirty="0">
                <a:latin typeface="Corbel" pitchFamily="34" charset="0"/>
              </a:rPr>
              <a:t>synes at være bosat i Region </a:t>
            </a:r>
            <a:r>
              <a:rPr lang="da-DK" sz="1200" dirty="0" smtClean="0">
                <a:latin typeface="Corbel" pitchFamily="34" charset="0"/>
              </a:rPr>
              <a:t>Sjælland.</a:t>
            </a:r>
            <a:endParaRPr lang="da-DK" sz="1200" dirty="0">
              <a:latin typeface="Corbel" pitchFamily="34" charset="0"/>
            </a:endParaRPr>
          </a:p>
          <a:p>
            <a:pPr algn="just"/>
            <a:endParaRPr lang="da-DK" sz="1200" dirty="0">
              <a:latin typeface="Corbel" pitchFamily="34" charset="0"/>
            </a:endParaRPr>
          </a:p>
          <a:p>
            <a:pPr algn="just"/>
            <a:r>
              <a:rPr lang="da-DK" sz="1200" dirty="0">
                <a:latin typeface="Corbel" pitchFamily="34" charset="0"/>
              </a:rPr>
              <a:t>Segmentet </a:t>
            </a:r>
            <a:r>
              <a:rPr lang="da-DK" sz="1200" i="1" dirty="0">
                <a:latin typeface="Corbel" pitchFamily="34" charset="0"/>
              </a:rPr>
              <a:t>De negative </a:t>
            </a:r>
            <a:r>
              <a:rPr lang="da-DK" sz="1200" dirty="0">
                <a:latin typeface="Corbel" pitchFamily="34" charset="0"/>
              </a:rPr>
              <a:t>er, som navnet antyder, modstandere af udviklingsbistand. Dette viser sig tydeligt på tværs af alle holdningsspørgsmål, hvor </a:t>
            </a:r>
            <a:r>
              <a:rPr lang="da-DK" sz="1200" i="1" dirty="0">
                <a:latin typeface="Corbel" pitchFamily="34" charset="0"/>
              </a:rPr>
              <a:t>De negative </a:t>
            </a:r>
            <a:r>
              <a:rPr lang="da-DK" sz="1200" dirty="0">
                <a:latin typeface="Corbel" pitchFamily="34" charset="0"/>
              </a:rPr>
              <a:t>grundlæggende har en anden holdning til udviklingsbistand end den øvrige befolkning.</a:t>
            </a:r>
          </a:p>
          <a:p>
            <a:pPr algn="just"/>
            <a:endParaRPr lang="da-DK" sz="1200" dirty="0">
              <a:latin typeface="Corbel" pitchFamily="34" charset="0"/>
            </a:endParaRPr>
          </a:p>
          <a:p>
            <a:pPr algn="just"/>
            <a:r>
              <a:rPr lang="da-DK" sz="1200" i="1" dirty="0">
                <a:latin typeface="Corbel" pitchFamily="34" charset="0"/>
              </a:rPr>
              <a:t>De negative </a:t>
            </a:r>
            <a:r>
              <a:rPr lang="da-DK" sz="1200" dirty="0">
                <a:latin typeface="Corbel" pitchFamily="34" charset="0"/>
              </a:rPr>
              <a:t>ser mere indad end de øvrige segmenter og vil f.eks. hellere have, at vi sikrer velfærden i Danmark, før vi bruger penge på udviklingsbistand (</a:t>
            </a:r>
            <a:r>
              <a:rPr lang="da-DK" sz="1200" dirty="0" smtClean="0">
                <a:latin typeface="Corbel" pitchFamily="34" charset="0"/>
              </a:rPr>
              <a:t>87% </a:t>
            </a:r>
            <a:r>
              <a:rPr lang="da-DK" sz="1200" dirty="0">
                <a:latin typeface="Corbel" pitchFamily="34" charset="0"/>
              </a:rPr>
              <a:t>mod </a:t>
            </a:r>
            <a:r>
              <a:rPr lang="da-DK" sz="1200" dirty="0" smtClean="0">
                <a:latin typeface="Corbel" pitchFamily="34" charset="0"/>
              </a:rPr>
              <a:t>40% </a:t>
            </a:r>
            <a:r>
              <a:rPr lang="da-DK" sz="1200" dirty="0">
                <a:latin typeface="Corbel" pitchFamily="34" charset="0"/>
              </a:rPr>
              <a:t>i hele befolkningen). De har nærmest heller ingen tiltro til, at bistanden hjælper </a:t>
            </a:r>
            <a:r>
              <a:rPr lang="da-DK" sz="1200" dirty="0" smtClean="0">
                <a:latin typeface="Corbel" pitchFamily="34" charset="0"/>
              </a:rPr>
              <a:t>(8% </a:t>
            </a:r>
            <a:r>
              <a:rPr lang="da-DK" sz="1200" dirty="0">
                <a:latin typeface="Corbel" pitchFamily="34" charset="0"/>
              </a:rPr>
              <a:t>mod </a:t>
            </a:r>
            <a:r>
              <a:rPr lang="da-DK" sz="1200" dirty="0" smtClean="0">
                <a:latin typeface="Corbel" pitchFamily="34" charset="0"/>
              </a:rPr>
              <a:t>49% </a:t>
            </a:r>
            <a:r>
              <a:rPr lang="da-DK" sz="1200" dirty="0">
                <a:latin typeface="Corbel" pitchFamily="34" charset="0"/>
              </a:rPr>
              <a:t>blandt hele befolkningen). I forlængelse af dette er </a:t>
            </a:r>
            <a:r>
              <a:rPr lang="da-DK" sz="1200" dirty="0" smtClean="0">
                <a:latin typeface="Corbel" pitchFamily="34" charset="0"/>
              </a:rPr>
              <a:t>92% </a:t>
            </a:r>
            <a:r>
              <a:rPr lang="da-DK" sz="1200" dirty="0">
                <a:latin typeface="Corbel" pitchFamily="34" charset="0"/>
              </a:rPr>
              <a:t>enige eller meget enige i, at størstedelen af udviklingsbistanden ender i de forkerte lommer.</a:t>
            </a:r>
          </a:p>
          <a:p>
            <a:pPr algn="just"/>
            <a:endParaRPr lang="da-DK" sz="1200" dirty="0">
              <a:latin typeface="Corbel" pitchFamily="34" charset="0"/>
            </a:endParaRPr>
          </a:p>
          <a:p>
            <a:pPr algn="just"/>
            <a:r>
              <a:rPr lang="da-DK" sz="1200" dirty="0">
                <a:latin typeface="Corbel" pitchFamily="34" charset="0"/>
              </a:rPr>
              <a:t>Segmentets medievaner følger i store træk de samme vaner, som gør sig gældende på tværs af befolkningen. Således opnås der primært ny viden via TV (nyhedsudsendelser, dokumentarer og debat), internettet (avisers hjemmesider, faglige hjemmesider m.v.) og radio.</a:t>
            </a:r>
          </a:p>
          <a:p>
            <a:pPr algn="just"/>
            <a:endParaRPr lang="da-DK" sz="1200" dirty="0">
              <a:latin typeface="Corbel" pitchFamily="34" charset="0"/>
            </a:endParaRPr>
          </a:p>
        </p:txBody>
      </p:sp>
      <p:sp>
        <p:nvSpPr>
          <p:cNvPr id="3" name="Rektangel 2"/>
          <p:cNvSpPr/>
          <p:nvPr/>
        </p:nvSpPr>
        <p:spPr>
          <a:xfrm>
            <a:off x="332656" y="776536"/>
            <a:ext cx="6381361" cy="576064"/>
          </a:xfrm>
          <a:prstGeom prst="rect">
            <a:avLst/>
          </a:prstGeom>
          <a:solidFill>
            <a:srgbClr val="FFC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33" tIns="45717" rIns="91433" bIns="45717" rtlCol="0" anchor="ctr"/>
          <a:lstStyle/>
          <a:p>
            <a:pPr algn="ctr"/>
            <a:r>
              <a:rPr lang="da-DK" sz="1400" b="1" i="1" dirty="0">
                <a:latin typeface="Corbel" pitchFamily="34" charset="0"/>
              </a:rPr>
              <a:t>De negative</a:t>
            </a:r>
          </a:p>
          <a:p>
            <a:pPr algn="ctr"/>
            <a:r>
              <a:rPr lang="da-DK" sz="1400" b="1" dirty="0">
                <a:latin typeface="Corbel" pitchFamily="34" charset="0"/>
              </a:rPr>
              <a:t>6 %</a:t>
            </a:r>
          </a:p>
        </p:txBody>
      </p:sp>
      <p:sp>
        <p:nvSpPr>
          <p:cNvPr id="20" name="Freeform 482"/>
          <p:cNvSpPr>
            <a:spLocks noEditPoints="1"/>
          </p:cNvSpPr>
          <p:nvPr/>
        </p:nvSpPr>
        <p:spPr bwMode="auto">
          <a:xfrm>
            <a:off x="347297" y="2771784"/>
            <a:ext cx="461819" cy="423484"/>
          </a:xfrm>
          <a:custGeom>
            <a:avLst/>
            <a:gdLst>
              <a:gd name="T0" fmla="*/ 64 w 64"/>
              <a:gd name="T1" fmla="*/ 30 h 56"/>
              <a:gd name="T2" fmla="*/ 35 w 64"/>
              <a:gd name="T3" fmla="*/ 22 h 56"/>
              <a:gd name="T4" fmla="*/ 36 w 64"/>
              <a:gd name="T5" fmla="*/ 18 h 56"/>
              <a:gd name="T6" fmla="*/ 36 w 64"/>
              <a:gd name="T7" fmla="*/ 10 h 56"/>
              <a:gd name="T8" fmla="*/ 0 w 64"/>
              <a:gd name="T9" fmla="*/ 10 h 56"/>
              <a:gd name="T10" fmla="*/ 0 w 64"/>
              <a:gd name="T11" fmla="*/ 18 h 56"/>
              <a:gd name="T12" fmla="*/ 0 w 64"/>
              <a:gd name="T13" fmla="*/ 26 h 56"/>
              <a:gd name="T14" fmla="*/ 0 w 64"/>
              <a:gd name="T15" fmla="*/ 34 h 56"/>
              <a:gd name="T16" fmla="*/ 0 w 64"/>
              <a:gd name="T17" fmla="*/ 42 h 56"/>
              <a:gd name="T18" fmla="*/ 29 w 64"/>
              <a:gd name="T19" fmla="*/ 50 h 56"/>
              <a:gd name="T20" fmla="*/ 64 w 64"/>
              <a:gd name="T21" fmla="*/ 46 h 56"/>
              <a:gd name="T22" fmla="*/ 64 w 64"/>
              <a:gd name="T23" fmla="*/ 38 h 56"/>
              <a:gd name="T24" fmla="*/ 18 w 64"/>
              <a:gd name="T25" fmla="*/ 4 h 56"/>
              <a:gd name="T26" fmla="*/ 18 w 64"/>
              <a:gd name="T27" fmla="*/ 16 h 56"/>
              <a:gd name="T28" fmla="*/ 18 w 64"/>
              <a:gd name="T29" fmla="*/ 4 h 56"/>
              <a:gd name="T30" fmla="*/ 28 w 64"/>
              <a:gd name="T31" fmla="*/ 46 h 56"/>
              <a:gd name="T32" fmla="*/ 4 w 64"/>
              <a:gd name="T33" fmla="*/ 42 h 56"/>
              <a:gd name="T34" fmla="*/ 18 w 64"/>
              <a:gd name="T35" fmla="*/ 44 h 56"/>
              <a:gd name="T36" fmla="*/ 29 w 64"/>
              <a:gd name="T37" fmla="*/ 42 h 56"/>
              <a:gd name="T38" fmla="*/ 28 w 64"/>
              <a:gd name="T39" fmla="*/ 38 h 56"/>
              <a:gd name="T40" fmla="*/ 18 w 64"/>
              <a:gd name="T41" fmla="*/ 40 h 56"/>
              <a:gd name="T42" fmla="*/ 5 w 64"/>
              <a:gd name="T43" fmla="*/ 33 h 56"/>
              <a:gd name="T44" fmla="*/ 29 w 64"/>
              <a:gd name="T45" fmla="*/ 34 h 56"/>
              <a:gd name="T46" fmla="*/ 28 w 64"/>
              <a:gd name="T47" fmla="*/ 38 h 56"/>
              <a:gd name="T48" fmla="*/ 28 w 64"/>
              <a:gd name="T49" fmla="*/ 30 h 56"/>
              <a:gd name="T50" fmla="*/ 4 w 64"/>
              <a:gd name="T51" fmla="*/ 26 h 56"/>
              <a:gd name="T52" fmla="*/ 18 w 64"/>
              <a:gd name="T53" fmla="*/ 28 h 56"/>
              <a:gd name="T54" fmla="*/ 28 w 64"/>
              <a:gd name="T55" fmla="*/ 30 h 56"/>
              <a:gd name="T56" fmla="*/ 4 w 64"/>
              <a:gd name="T57" fmla="*/ 18 h 56"/>
              <a:gd name="T58" fmla="*/ 18 w 64"/>
              <a:gd name="T59" fmla="*/ 20 h 56"/>
              <a:gd name="T60" fmla="*/ 32 w 64"/>
              <a:gd name="T61" fmla="*/ 18 h 56"/>
              <a:gd name="T62" fmla="*/ 46 w 64"/>
              <a:gd name="T63" fmla="*/ 52 h 56"/>
              <a:gd name="T64" fmla="*/ 33 w 64"/>
              <a:gd name="T65" fmla="*/ 45 h 56"/>
              <a:gd name="T66" fmla="*/ 60 w 64"/>
              <a:gd name="T67" fmla="*/ 45 h 56"/>
              <a:gd name="T68" fmla="*/ 46 w 64"/>
              <a:gd name="T69" fmla="*/ 52 h 56"/>
              <a:gd name="T70" fmla="*/ 32 w 64"/>
              <a:gd name="T71" fmla="*/ 38 h 56"/>
              <a:gd name="T72" fmla="*/ 46 w 64"/>
              <a:gd name="T73" fmla="*/ 40 h 56"/>
              <a:gd name="T74" fmla="*/ 60 w 64"/>
              <a:gd name="T75" fmla="*/ 38 h 56"/>
              <a:gd name="T76" fmla="*/ 46 w 64"/>
              <a:gd name="T77" fmla="*/ 36 h 56"/>
              <a:gd name="T78" fmla="*/ 46 w 64"/>
              <a:gd name="T79" fmla="*/ 24 h 56"/>
              <a:gd name="T80" fmla="*/ 46 w 64"/>
              <a:gd name="T81"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 h="56">
                <a:moveTo>
                  <a:pt x="63" y="34"/>
                </a:moveTo>
                <a:cubicBezTo>
                  <a:pt x="63" y="33"/>
                  <a:pt x="64" y="31"/>
                  <a:pt x="64" y="30"/>
                </a:cubicBezTo>
                <a:cubicBezTo>
                  <a:pt x="64" y="24"/>
                  <a:pt x="56" y="20"/>
                  <a:pt x="46" y="20"/>
                </a:cubicBezTo>
                <a:cubicBezTo>
                  <a:pt x="42" y="20"/>
                  <a:pt x="38" y="21"/>
                  <a:pt x="35" y="22"/>
                </a:cubicBezTo>
                <a:cubicBezTo>
                  <a:pt x="35" y="22"/>
                  <a:pt x="35" y="22"/>
                  <a:pt x="35" y="22"/>
                </a:cubicBezTo>
                <a:cubicBezTo>
                  <a:pt x="35" y="21"/>
                  <a:pt x="36" y="19"/>
                  <a:pt x="36" y="18"/>
                </a:cubicBezTo>
                <a:cubicBezTo>
                  <a:pt x="36" y="17"/>
                  <a:pt x="35" y="15"/>
                  <a:pt x="35" y="14"/>
                </a:cubicBezTo>
                <a:cubicBezTo>
                  <a:pt x="35" y="13"/>
                  <a:pt x="36" y="11"/>
                  <a:pt x="36" y="10"/>
                </a:cubicBezTo>
                <a:cubicBezTo>
                  <a:pt x="36" y="4"/>
                  <a:pt x="28" y="0"/>
                  <a:pt x="18" y="0"/>
                </a:cubicBezTo>
                <a:cubicBezTo>
                  <a:pt x="8" y="0"/>
                  <a:pt x="0" y="4"/>
                  <a:pt x="0" y="10"/>
                </a:cubicBezTo>
                <a:cubicBezTo>
                  <a:pt x="0" y="11"/>
                  <a:pt x="1" y="13"/>
                  <a:pt x="1" y="14"/>
                </a:cubicBezTo>
                <a:cubicBezTo>
                  <a:pt x="1" y="15"/>
                  <a:pt x="0" y="17"/>
                  <a:pt x="0" y="18"/>
                </a:cubicBezTo>
                <a:cubicBezTo>
                  <a:pt x="0" y="19"/>
                  <a:pt x="1" y="21"/>
                  <a:pt x="1" y="22"/>
                </a:cubicBezTo>
                <a:cubicBezTo>
                  <a:pt x="1" y="23"/>
                  <a:pt x="0" y="25"/>
                  <a:pt x="0" y="26"/>
                </a:cubicBezTo>
                <a:cubicBezTo>
                  <a:pt x="0" y="27"/>
                  <a:pt x="1" y="29"/>
                  <a:pt x="1" y="30"/>
                </a:cubicBezTo>
                <a:cubicBezTo>
                  <a:pt x="1" y="31"/>
                  <a:pt x="0" y="33"/>
                  <a:pt x="0" y="34"/>
                </a:cubicBezTo>
                <a:cubicBezTo>
                  <a:pt x="0" y="35"/>
                  <a:pt x="1" y="37"/>
                  <a:pt x="1" y="38"/>
                </a:cubicBezTo>
                <a:cubicBezTo>
                  <a:pt x="1" y="39"/>
                  <a:pt x="0" y="41"/>
                  <a:pt x="0" y="42"/>
                </a:cubicBezTo>
                <a:cubicBezTo>
                  <a:pt x="0" y="48"/>
                  <a:pt x="8" y="52"/>
                  <a:pt x="18" y="52"/>
                </a:cubicBezTo>
                <a:cubicBezTo>
                  <a:pt x="22" y="52"/>
                  <a:pt x="26" y="51"/>
                  <a:pt x="29" y="50"/>
                </a:cubicBezTo>
                <a:cubicBezTo>
                  <a:pt x="32" y="53"/>
                  <a:pt x="38" y="56"/>
                  <a:pt x="46" y="56"/>
                </a:cubicBezTo>
                <a:cubicBezTo>
                  <a:pt x="56" y="56"/>
                  <a:pt x="64" y="52"/>
                  <a:pt x="64" y="46"/>
                </a:cubicBezTo>
                <a:cubicBezTo>
                  <a:pt x="64" y="45"/>
                  <a:pt x="63" y="43"/>
                  <a:pt x="63" y="42"/>
                </a:cubicBezTo>
                <a:cubicBezTo>
                  <a:pt x="63" y="41"/>
                  <a:pt x="64" y="39"/>
                  <a:pt x="64" y="38"/>
                </a:cubicBezTo>
                <a:cubicBezTo>
                  <a:pt x="64" y="37"/>
                  <a:pt x="63" y="35"/>
                  <a:pt x="63" y="34"/>
                </a:cubicBezTo>
                <a:close/>
                <a:moveTo>
                  <a:pt x="18" y="4"/>
                </a:moveTo>
                <a:cubicBezTo>
                  <a:pt x="26" y="4"/>
                  <a:pt x="32" y="7"/>
                  <a:pt x="32" y="10"/>
                </a:cubicBezTo>
                <a:cubicBezTo>
                  <a:pt x="32" y="13"/>
                  <a:pt x="26" y="16"/>
                  <a:pt x="18" y="16"/>
                </a:cubicBezTo>
                <a:cubicBezTo>
                  <a:pt x="10" y="16"/>
                  <a:pt x="4" y="13"/>
                  <a:pt x="4" y="10"/>
                </a:cubicBezTo>
                <a:cubicBezTo>
                  <a:pt x="4" y="7"/>
                  <a:pt x="10" y="4"/>
                  <a:pt x="18" y="4"/>
                </a:cubicBezTo>
                <a:close/>
                <a:moveTo>
                  <a:pt x="28" y="46"/>
                </a:moveTo>
                <a:cubicBezTo>
                  <a:pt x="28" y="46"/>
                  <a:pt x="28" y="46"/>
                  <a:pt x="28" y="46"/>
                </a:cubicBezTo>
                <a:cubicBezTo>
                  <a:pt x="26" y="47"/>
                  <a:pt x="22" y="48"/>
                  <a:pt x="18" y="48"/>
                </a:cubicBezTo>
                <a:cubicBezTo>
                  <a:pt x="10" y="48"/>
                  <a:pt x="4" y="45"/>
                  <a:pt x="4" y="42"/>
                </a:cubicBezTo>
                <a:cubicBezTo>
                  <a:pt x="4" y="42"/>
                  <a:pt x="4" y="41"/>
                  <a:pt x="5" y="41"/>
                </a:cubicBezTo>
                <a:cubicBezTo>
                  <a:pt x="8" y="43"/>
                  <a:pt x="13" y="44"/>
                  <a:pt x="18" y="44"/>
                </a:cubicBezTo>
                <a:cubicBezTo>
                  <a:pt x="22" y="44"/>
                  <a:pt x="26" y="43"/>
                  <a:pt x="29" y="42"/>
                </a:cubicBezTo>
                <a:cubicBezTo>
                  <a:pt x="29" y="42"/>
                  <a:pt x="29" y="42"/>
                  <a:pt x="29" y="42"/>
                </a:cubicBezTo>
                <a:cubicBezTo>
                  <a:pt x="29" y="43"/>
                  <a:pt x="28" y="45"/>
                  <a:pt x="28" y="46"/>
                </a:cubicBezTo>
                <a:close/>
                <a:moveTo>
                  <a:pt x="28" y="38"/>
                </a:moveTo>
                <a:cubicBezTo>
                  <a:pt x="28" y="38"/>
                  <a:pt x="28" y="38"/>
                  <a:pt x="28" y="38"/>
                </a:cubicBezTo>
                <a:cubicBezTo>
                  <a:pt x="26" y="39"/>
                  <a:pt x="22" y="40"/>
                  <a:pt x="18" y="40"/>
                </a:cubicBezTo>
                <a:cubicBezTo>
                  <a:pt x="10" y="40"/>
                  <a:pt x="4" y="37"/>
                  <a:pt x="4" y="34"/>
                </a:cubicBezTo>
                <a:cubicBezTo>
                  <a:pt x="4" y="34"/>
                  <a:pt x="4" y="33"/>
                  <a:pt x="5" y="33"/>
                </a:cubicBezTo>
                <a:cubicBezTo>
                  <a:pt x="8" y="35"/>
                  <a:pt x="13" y="36"/>
                  <a:pt x="18" y="36"/>
                </a:cubicBezTo>
                <a:cubicBezTo>
                  <a:pt x="22" y="36"/>
                  <a:pt x="26" y="35"/>
                  <a:pt x="29" y="34"/>
                </a:cubicBezTo>
                <a:cubicBezTo>
                  <a:pt x="29" y="34"/>
                  <a:pt x="29" y="34"/>
                  <a:pt x="29" y="34"/>
                </a:cubicBezTo>
                <a:cubicBezTo>
                  <a:pt x="29" y="35"/>
                  <a:pt x="28" y="37"/>
                  <a:pt x="28" y="38"/>
                </a:cubicBezTo>
                <a:close/>
                <a:moveTo>
                  <a:pt x="28" y="30"/>
                </a:moveTo>
                <a:cubicBezTo>
                  <a:pt x="28" y="30"/>
                  <a:pt x="28" y="30"/>
                  <a:pt x="28" y="30"/>
                </a:cubicBezTo>
                <a:cubicBezTo>
                  <a:pt x="26" y="31"/>
                  <a:pt x="22" y="32"/>
                  <a:pt x="18" y="32"/>
                </a:cubicBezTo>
                <a:cubicBezTo>
                  <a:pt x="10" y="32"/>
                  <a:pt x="4" y="29"/>
                  <a:pt x="4" y="26"/>
                </a:cubicBezTo>
                <a:cubicBezTo>
                  <a:pt x="4" y="26"/>
                  <a:pt x="4" y="25"/>
                  <a:pt x="5" y="25"/>
                </a:cubicBezTo>
                <a:cubicBezTo>
                  <a:pt x="8" y="27"/>
                  <a:pt x="13" y="28"/>
                  <a:pt x="18" y="28"/>
                </a:cubicBezTo>
                <a:cubicBezTo>
                  <a:pt x="23" y="28"/>
                  <a:pt x="27" y="27"/>
                  <a:pt x="30" y="25"/>
                </a:cubicBezTo>
                <a:cubicBezTo>
                  <a:pt x="29" y="27"/>
                  <a:pt x="28" y="28"/>
                  <a:pt x="28" y="30"/>
                </a:cubicBezTo>
                <a:close/>
                <a:moveTo>
                  <a:pt x="18" y="24"/>
                </a:moveTo>
                <a:cubicBezTo>
                  <a:pt x="10" y="24"/>
                  <a:pt x="4" y="21"/>
                  <a:pt x="4" y="18"/>
                </a:cubicBezTo>
                <a:cubicBezTo>
                  <a:pt x="4" y="18"/>
                  <a:pt x="4" y="17"/>
                  <a:pt x="5" y="17"/>
                </a:cubicBezTo>
                <a:cubicBezTo>
                  <a:pt x="8" y="19"/>
                  <a:pt x="13" y="20"/>
                  <a:pt x="18" y="20"/>
                </a:cubicBezTo>
                <a:cubicBezTo>
                  <a:pt x="23" y="20"/>
                  <a:pt x="28" y="19"/>
                  <a:pt x="32" y="17"/>
                </a:cubicBezTo>
                <a:cubicBezTo>
                  <a:pt x="32" y="17"/>
                  <a:pt x="32" y="18"/>
                  <a:pt x="32" y="18"/>
                </a:cubicBezTo>
                <a:cubicBezTo>
                  <a:pt x="32" y="21"/>
                  <a:pt x="26" y="24"/>
                  <a:pt x="18" y="24"/>
                </a:cubicBezTo>
                <a:close/>
                <a:moveTo>
                  <a:pt x="46" y="52"/>
                </a:moveTo>
                <a:cubicBezTo>
                  <a:pt x="38" y="52"/>
                  <a:pt x="32" y="49"/>
                  <a:pt x="32" y="46"/>
                </a:cubicBezTo>
                <a:cubicBezTo>
                  <a:pt x="32" y="46"/>
                  <a:pt x="32" y="45"/>
                  <a:pt x="33" y="45"/>
                </a:cubicBezTo>
                <a:cubicBezTo>
                  <a:pt x="36" y="47"/>
                  <a:pt x="41" y="48"/>
                  <a:pt x="46" y="48"/>
                </a:cubicBezTo>
                <a:cubicBezTo>
                  <a:pt x="51" y="48"/>
                  <a:pt x="56" y="47"/>
                  <a:pt x="60" y="45"/>
                </a:cubicBezTo>
                <a:cubicBezTo>
                  <a:pt x="60" y="45"/>
                  <a:pt x="60" y="46"/>
                  <a:pt x="60" y="46"/>
                </a:cubicBezTo>
                <a:cubicBezTo>
                  <a:pt x="60" y="49"/>
                  <a:pt x="54" y="52"/>
                  <a:pt x="46" y="52"/>
                </a:cubicBezTo>
                <a:close/>
                <a:moveTo>
                  <a:pt x="46" y="44"/>
                </a:moveTo>
                <a:cubicBezTo>
                  <a:pt x="38" y="44"/>
                  <a:pt x="32" y="41"/>
                  <a:pt x="32" y="38"/>
                </a:cubicBezTo>
                <a:cubicBezTo>
                  <a:pt x="32" y="38"/>
                  <a:pt x="32" y="37"/>
                  <a:pt x="33" y="37"/>
                </a:cubicBezTo>
                <a:cubicBezTo>
                  <a:pt x="36" y="39"/>
                  <a:pt x="41" y="40"/>
                  <a:pt x="46" y="40"/>
                </a:cubicBezTo>
                <a:cubicBezTo>
                  <a:pt x="51" y="40"/>
                  <a:pt x="56" y="39"/>
                  <a:pt x="60" y="37"/>
                </a:cubicBezTo>
                <a:cubicBezTo>
                  <a:pt x="60" y="37"/>
                  <a:pt x="60" y="38"/>
                  <a:pt x="60" y="38"/>
                </a:cubicBezTo>
                <a:cubicBezTo>
                  <a:pt x="60" y="41"/>
                  <a:pt x="54" y="44"/>
                  <a:pt x="46" y="44"/>
                </a:cubicBezTo>
                <a:close/>
                <a:moveTo>
                  <a:pt x="46" y="36"/>
                </a:moveTo>
                <a:cubicBezTo>
                  <a:pt x="38" y="36"/>
                  <a:pt x="32" y="33"/>
                  <a:pt x="32" y="30"/>
                </a:cubicBezTo>
                <a:cubicBezTo>
                  <a:pt x="32" y="27"/>
                  <a:pt x="38" y="24"/>
                  <a:pt x="46" y="24"/>
                </a:cubicBezTo>
                <a:cubicBezTo>
                  <a:pt x="54" y="24"/>
                  <a:pt x="60" y="27"/>
                  <a:pt x="60" y="30"/>
                </a:cubicBezTo>
                <a:cubicBezTo>
                  <a:pt x="60" y="33"/>
                  <a:pt x="54" y="36"/>
                  <a:pt x="46" y="36"/>
                </a:cubicBezTo>
                <a:close/>
              </a:path>
            </a:pathLst>
          </a:custGeom>
          <a:solidFill>
            <a:srgbClr val="FFC000"/>
          </a:solidFill>
          <a:ln>
            <a:noFill/>
          </a:ln>
          <a:extLst/>
        </p:spPr>
        <p:txBody>
          <a:bodyPr vert="horz" wrap="square" lIns="91440" tIns="45720" rIns="91440" bIns="45720" numCol="1" anchor="t" anchorCtr="0" compatLnSpc="1">
            <a:prstTxWarp prst="textNoShape">
              <a:avLst/>
            </a:prstTxWarp>
          </a:bodyPr>
          <a:lstStyle/>
          <a:p>
            <a:endParaRPr lang="th-TH"/>
          </a:p>
        </p:txBody>
      </p:sp>
      <p:sp>
        <p:nvSpPr>
          <p:cNvPr id="33" name="Freeform 371"/>
          <p:cNvSpPr>
            <a:spLocks noEditPoints="1"/>
          </p:cNvSpPr>
          <p:nvPr/>
        </p:nvSpPr>
        <p:spPr bwMode="auto">
          <a:xfrm>
            <a:off x="312157" y="2219949"/>
            <a:ext cx="532098" cy="375025"/>
          </a:xfrm>
          <a:custGeom>
            <a:avLst/>
            <a:gdLst>
              <a:gd name="T0" fmla="*/ 56 w 64"/>
              <a:gd name="T1" fmla="*/ 16 h 52"/>
              <a:gd name="T2" fmla="*/ 58 w 64"/>
              <a:gd name="T3" fmla="*/ 16 h 52"/>
              <a:gd name="T4" fmla="*/ 60 w 64"/>
              <a:gd name="T5" fmla="*/ 14 h 52"/>
              <a:gd name="T6" fmla="*/ 58 w 64"/>
              <a:gd name="T7" fmla="*/ 12 h 52"/>
              <a:gd name="T8" fmla="*/ 34 w 64"/>
              <a:gd name="T9" fmla="*/ 12 h 52"/>
              <a:gd name="T10" fmla="*/ 32 w 64"/>
              <a:gd name="T11" fmla="*/ 0 h 52"/>
              <a:gd name="T12" fmla="*/ 30 w 64"/>
              <a:gd name="T13" fmla="*/ 12 h 52"/>
              <a:gd name="T14" fmla="*/ 6 w 64"/>
              <a:gd name="T15" fmla="*/ 12 h 52"/>
              <a:gd name="T16" fmla="*/ 4 w 64"/>
              <a:gd name="T17" fmla="*/ 14 h 52"/>
              <a:gd name="T18" fmla="*/ 6 w 64"/>
              <a:gd name="T19" fmla="*/ 16 h 52"/>
              <a:gd name="T20" fmla="*/ 8 w 64"/>
              <a:gd name="T21" fmla="*/ 16 h 52"/>
              <a:gd name="T22" fmla="*/ 0 w 64"/>
              <a:gd name="T23" fmla="*/ 40 h 52"/>
              <a:gd name="T24" fmla="*/ 12 w 64"/>
              <a:gd name="T25" fmla="*/ 52 h 52"/>
              <a:gd name="T26" fmla="*/ 24 w 64"/>
              <a:gd name="T27" fmla="*/ 40 h 52"/>
              <a:gd name="T28" fmla="*/ 16 w 64"/>
              <a:gd name="T29" fmla="*/ 16 h 52"/>
              <a:gd name="T30" fmla="*/ 29 w 64"/>
              <a:gd name="T31" fmla="*/ 16 h 52"/>
              <a:gd name="T32" fmla="*/ 28 w 64"/>
              <a:gd name="T33" fmla="*/ 20 h 52"/>
              <a:gd name="T34" fmla="*/ 32 w 64"/>
              <a:gd name="T35" fmla="*/ 24 h 52"/>
              <a:gd name="T36" fmla="*/ 36 w 64"/>
              <a:gd name="T37" fmla="*/ 20 h 52"/>
              <a:gd name="T38" fmla="*/ 35 w 64"/>
              <a:gd name="T39" fmla="*/ 16 h 52"/>
              <a:gd name="T40" fmla="*/ 48 w 64"/>
              <a:gd name="T41" fmla="*/ 16 h 52"/>
              <a:gd name="T42" fmla="*/ 40 w 64"/>
              <a:gd name="T43" fmla="*/ 40 h 52"/>
              <a:gd name="T44" fmla="*/ 52 w 64"/>
              <a:gd name="T45" fmla="*/ 52 h 52"/>
              <a:gd name="T46" fmla="*/ 64 w 64"/>
              <a:gd name="T47" fmla="*/ 40 h 52"/>
              <a:gd name="T48" fmla="*/ 56 w 64"/>
              <a:gd name="T49" fmla="*/ 16 h 52"/>
              <a:gd name="T50" fmla="*/ 20 w 64"/>
              <a:gd name="T51" fmla="*/ 40 h 52"/>
              <a:gd name="T52" fmla="*/ 4 w 64"/>
              <a:gd name="T53" fmla="*/ 40 h 52"/>
              <a:gd name="T54" fmla="*/ 12 w 64"/>
              <a:gd name="T55" fmla="*/ 16 h 52"/>
              <a:gd name="T56" fmla="*/ 20 w 64"/>
              <a:gd name="T57" fmla="*/ 40 h 52"/>
              <a:gd name="T58" fmla="*/ 44 w 64"/>
              <a:gd name="T59" fmla="*/ 40 h 52"/>
              <a:gd name="T60" fmla="*/ 52 w 64"/>
              <a:gd name="T61" fmla="*/ 16 h 52"/>
              <a:gd name="T62" fmla="*/ 60 w 64"/>
              <a:gd name="T63" fmla="*/ 40 h 52"/>
              <a:gd name="T64" fmla="*/ 44 w 64"/>
              <a:gd name="T65"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52">
                <a:moveTo>
                  <a:pt x="56" y="16"/>
                </a:moveTo>
                <a:cubicBezTo>
                  <a:pt x="58" y="16"/>
                  <a:pt x="58" y="16"/>
                  <a:pt x="58" y="16"/>
                </a:cubicBezTo>
                <a:cubicBezTo>
                  <a:pt x="59" y="16"/>
                  <a:pt x="60" y="15"/>
                  <a:pt x="60" y="14"/>
                </a:cubicBezTo>
                <a:cubicBezTo>
                  <a:pt x="60" y="13"/>
                  <a:pt x="59" y="12"/>
                  <a:pt x="58" y="12"/>
                </a:cubicBezTo>
                <a:cubicBezTo>
                  <a:pt x="34" y="12"/>
                  <a:pt x="34" y="12"/>
                  <a:pt x="34" y="12"/>
                </a:cubicBezTo>
                <a:cubicBezTo>
                  <a:pt x="32" y="0"/>
                  <a:pt x="32" y="0"/>
                  <a:pt x="32" y="0"/>
                </a:cubicBezTo>
                <a:cubicBezTo>
                  <a:pt x="30" y="12"/>
                  <a:pt x="30" y="12"/>
                  <a:pt x="30" y="12"/>
                </a:cubicBezTo>
                <a:cubicBezTo>
                  <a:pt x="6" y="12"/>
                  <a:pt x="6" y="12"/>
                  <a:pt x="6" y="12"/>
                </a:cubicBezTo>
                <a:cubicBezTo>
                  <a:pt x="5" y="12"/>
                  <a:pt x="4" y="13"/>
                  <a:pt x="4" y="14"/>
                </a:cubicBezTo>
                <a:cubicBezTo>
                  <a:pt x="4" y="15"/>
                  <a:pt x="5" y="16"/>
                  <a:pt x="6" y="16"/>
                </a:cubicBezTo>
                <a:cubicBezTo>
                  <a:pt x="8" y="16"/>
                  <a:pt x="8" y="16"/>
                  <a:pt x="8" y="16"/>
                </a:cubicBezTo>
                <a:cubicBezTo>
                  <a:pt x="0" y="40"/>
                  <a:pt x="0" y="40"/>
                  <a:pt x="0" y="40"/>
                </a:cubicBezTo>
                <a:cubicBezTo>
                  <a:pt x="0" y="47"/>
                  <a:pt x="5" y="52"/>
                  <a:pt x="12" y="52"/>
                </a:cubicBezTo>
                <a:cubicBezTo>
                  <a:pt x="19" y="52"/>
                  <a:pt x="24" y="47"/>
                  <a:pt x="24" y="40"/>
                </a:cubicBezTo>
                <a:cubicBezTo>
                  <a:pt x="16" y="16"/>
                  <a:pt x="16" y="16"/>
                  <a:pt x="16" y="16"/>
                </a:cubicBezTo>
                <a:cubicBezTo>
                  <a:pt x="29" y="16"/>
                  <a:pt x="29" y="16"/>
                  <a:pt x="29" y="16"/>
                </a:cubicBezTo>
                <a:cubicBezTo>
                  <a:pt x="28" y="20"/>
                  <a:pt x="28" y="20"/>
                  <a:pt x="28" y="20"/>
                </a:cubicBezTo>
                <a:cubicBezTo>
                  <a:pt x="28" y="22"/>
                  <a:pt x="30" y="24"/>
                  <a:pt x="32" y="24"/>
                </a:cubicBezTo>
                <a:cubicBezTo>
                  <a:pt x="34" y="24"/>
                  <a:pt x="36" y="22"/>
                  <a:pt x="36" y="20"/>
                </a:cubicBezTo>
                <a:cubicBezTo>
                  <a:pt x="35" y="16"/>
                  <a:pt x="35" y="16"/>
                  <a:pt x="35" y="16"/>
                </a:cubicBezTo>
                <a:cubicBezTo>
                  <a:pt x="48" y="16"/>
                  <a:pt x="48" y="16"/>
                  <a:pt x="48" y="16"/>
                </a:cubicBezTo>
                <a:cubicBezTo>
                  <a:pt x="40" y="40"/>
                  <a:pt x="40" y="40"/>
                  <a:pt x="40" y="40"/>
                </a:cubicBezTo>
                <a:cubicBezTo>
                  <a:pt x="40" y="47"/>
                  <a:pt x="45" y="52"/>
                  <a:pt x="52" y="52"/>
                </a:cubicBezTo>
                <a:cubicBezTo>
                  <a:pt x="59" y="52"/>
                  <a:pt x="64" y="47"/>
                  <a:pt x="64" y="40"/>
                </a:cubicBezTo>
                <a:lnTo>
                  <a:pt x="56" y="16"/>
                </a:lnTo>
                <a:close/>
                <a:moveTo>
                  <a:pt x="20" y="40"/>
                </a:moveTo>
                <a:cubicBezTo>
                  <a:pt x="4" y="40"/>
                  <a:pt x="4" y="40"/>
                  <a:pt x="4" y="40"/>
                </a:cubicBezTo>
                <a:cubicBezTo>
                  <a:pt x="12" y="16"/>
                  <a:pt x="12" y="16"/>
                  <a:pt x="12" y="16"/>
                </a:cubicBezTo>
                <a:lnTo>
                  <a:pt x="20" y="40"/>
                </a:lnTo>
                <a:close/>
                <a:moveTo>
                  <a:pt x="44" y="40"/>
                </a:moveTo>
                <a:cubicBezTo>
                  <a:pt x="52" y="16"/>
                  <a:pt x="52" y="16"/>
                  <a:pt x="52" y="16"/>
                </a:cubicBezTo>
                <a:cubicBezTo>
                  <a:pt x="60" y="40"/>
                  <a:pt x="60" y="40"/>
                  <a:pt x="60" y="40"/>
                </a:cubicBezTo>
                <a:lnTo>
                  <a:pt x="44" y="40"/>
                </a:lnTo>
                <a:close/>
              </a:path>
            </a:pathLst>
          </a:custGeom>
          <a:solidFill>
            <a:srgbClr val="FFC000"/>
          </a:solidFill>
          <a:ln>
            <a:noFill/>
          </a:ln>
          <a:extLst/>
        </p:spPr>
        <p:txBody>
          <a:bodyPr vert="horz" wrap="square" lIns="91440" tIns="45720" rIns="91440" bIns="45720" numCol="1" anchor="t" anchorCtr="0" compatLnSpc="1">
            <a:prstTxWarp prst="textNoShape">
              <a:avLst/>
            </a:prstTxWarp>
          </a:bodyPr>
          <a:lstStyle/>
          <a:p>
            <a:endParaRPr lang="th-TH"/>
          </a:p>
        </p:txBody>
      </p:sp>
      <p:sp>
        <p:nvSpPr>
          <p:cNvPr id="35" name="Tekstboks 34"/>
          <p:cNvSpPr txBox="1"/>
          <p:nvPr/>
        </p:nvSpPr>
        <p:spPr>
          <a:xfrm>
            <a:off x="980728" y="2691142"/>
            <a:ext cx="5800585" cy="584769"/>
          </a:xfrm>
          <a:prstGeom prst="rect">
            <a:avLst/>
          </a:prstGeom>
          <a:noFill/>
        </p:spPr>
        <p:txBody>
          <a:bodyPr wrap="square" lIns="91433" tIns="45717" rIns="91433" bIns="45717" rtlCol="0" anchor="ctr">
            <a:spAutoFit/>
          </a:bodyPr>
          <a:lstStyle/>
          <a:p>
            <a:r>
              <a:rPr lang="da-DK" sz="1600" dirty="0" smtClean="0">
                <a:solidFill>
                  <a:srgbClr val="FFC000"/>
                </a:solidFill>
                <a:latin typeface="Corbel" pitchFamily="34" charset="0"/>
              </a:rPr>
              <a:t>Synes at Danmark bruger for mange penge på udviklingsbistand (100 %)</a:t>
            </a:r>
          </a:p>
        </p:txBody>
      </p:sp>
      <p:sp>
        <p:nvSpPr>
          <p:cNvPr id="40" name="Tekstboks 39"/>
          <p:cNvSpPr txBox="1"/>
          <p:nvPr/>
        </p:nvSpPr>
        <p:spPr>
          <a:xfrm>
            <a:off x="980728" y="2238186"/>
            <a:ext cx="5800585" cy="338548"/>
          </a:xfrm>
          <a:prstGeom prst="rect">
            <a:avLst/>
          </a:prstGeom>
          <a:noFill/>
        </p:spPr>
        <p:txBody>
          <a:bodyPr wrap="square" lIns="91433" tIns="45717" rIns="91433" bIns="45717" rtlCol="0" anchor="ctr">
            <a:spAutoFit/>
          </a:bodyPr>
          <a:lstStyle/>
          <a:p>
            <a:r>
              <a:rPr lang="da-DK" sz="1600" dirty="0" smtClean="0">
                <a:solidFill>
                  <a:srgbClr val="FFC000"/>
                </a:solidFill>
                <a:latin typeface="Corbel" pitchFamily="34" charset="0"/>
              </a:rPr>
              <a:t>Modstandere af </a:t>
            </a:r>
            <a:r>
              <a:rPr lang="da-DK" sz="1600" dirty="0">
                <a:solidFill>
                  <a:srgbClr val="FFC000"/>
                </a:solidFill>
                <a:latin typeface="Corbel" pitchFamily="34" charset="0"/>
              </a:rPr>
              <a:t>at Danmark giver udviklingsbistand </a:t>
            </a:r>
            <a:r>
              <a:rPr lang="da-DK" sz="1600" dirty="0" smtClean="0">
                <a:solidFill>
                  <a:srgbClr val="FFC000"/>
                </a:solidFill>
                <a:latin typeface="Corbel" pitchFamily="34" charset="0"/>
              </a:rPr>
              <a:t>(50 </a:t>
            </a:r>
            <a:r>
              <a:rPr lang="da-DK" sz="1600" dirty="0">
                <a:solidFill>
                  <a:srgbClr val="FFC000"/>
                </a:solidFill>
                <a:latin typeface="Corbel" pitchFamily="34" charset="0"/>
              </a:rPr>
              <a:t>%)</a:t>
            </a:r>
          </a:p>
        </p:txBody>
      </p:sp>
      <p:sp>
        <p:nvSpPr>
          <p:cNvPr id="41" name="Tekstboks 40"/>
          <p:cNvSpPr txBox="1"/>
          <p:nvPr/>
        </p:nvSpPr>
        <p:spPr>
          <a:xfrm>
            <a:off x="980728" y="1662122"/>
            <a:ext cx="5800585" cy="338548"/>
          </a:xfrm>
          <a:prstGeom prst="rect">
            <a:avLst/>
          </a:prstGeom>
          <a:noFill/>
        </p:spPr>
        <p:txBody>
          <a:bodyPr wrap="square" lIns="91433" tIns="45717" rIns="91433" bIns="45717" rtlCol="0" anchor="ctr">
            <a:spAutoFit/>
          </a:bodyPr>
          <a:lstStyle/>
          <a:p>
            <a:r>
              <a:rPr lang="da-DK" sz="1600" dirty="0">
                <a:solidFill>
                  <a:srgbClr val="FFC000"/>
                </a:solidFill>
                <a:latin typeface="Corbel" pitchFamily="34" charset="0"/>
              </a:rPr>
              <a:t>Synes </a:t>
            </a:r>
            <a:r>
              <a:rPr lang="da-DK" sz="1600" dirty="0" smtClean="0">
                <a:solidFill>
                  <a:srgbClr val="FFC000"/>
                </a:solidFill>
                <a:latin typeface="Corbel" pitchFamily="34" charset="0"/>
              </a:rPr>
              <a:t>selv </a:t>
            </a:r>
            <a:r>
              <a:rPr lang="da-DK" sz="1600" dirty="0">
                <a:solidFill>
                  <a:srgbClr val="FFC000"/>
                </a:solidFill>
                <a:latin typeface="Corbel" pitchFamily="34" charset="0"/>
              </a:rPr>
              <a:t>at de ved meget om udviklingsbistand</a:t>
            </a:r>
          </a:p>
        </p:txBody>
      </p:sp>
      <p:cxnSp>
        <p:nvCxnSpPr>
          <p:cNvPr id="42" name="Lige forbindelse 41"/>
          <p:cNvCxnSpPr/>
          <p:nvPr/>
        </p:nvCxnSpPr>
        <p:spPr>
          <a:xfrm>
            <a:off x="337973" y="3368824"/>
            <a:ext cx="6382800" cy="0"/>
          </a:xfrm>
          <a:prstGeom prst="line">
            <a:avLst/>
          </a:prstGeom>
          <a:ln w="3175">
            <a:solidFill>
              <a:srgbClr val="FFC000"/>
            </a:solidFill>
            <a:prstDash val="dash"/>
          </a:ln>
          <a:effectLst/>
        </p:spPr>
        <p:style>
          <a:lnRef idx="2">
            <a:schemeClr val="accent1"/>
          </a:lnRef>
          <a:fillRef idx="0">
            <a:schemeClr val="accent1"/>
          </a:fillRef>
          <a:effectRef idx="1">
            <a:schemeClr val="accent1"/>
          </a:effectRef>
          <a:fontRef idx="minor">
            <a:schemeClr val="tx1"/>
          </a:fontRef>
        </p:style>
      </p:cxnSp>
      <p:sp>
        <p:nvSpPr>
          <p:cNvPr id="45" name="Tekstboks 44"/>
          <p:cNvSpPr txBox="1"/>
          <p:nvPr/>
        </p:nvSpPr>
        <p:spPr>
          <a:xfrm>
            <a:off x="1899237" y="3551711"/>
            <a:ext cx="1159090" cy="338548"/>
          </a:xfrm>
          <a:prstGeom prst="rect">
            <a:avLst/>
          </a:prstGeom>
          <a:noFill/>
        </p:spPr>
        <p:txBody>
          <a:bodyPr wrap="square" lIns="91433" tIns="45717" rIns="91433" bIns="45717" rtlCol="0" anchor="ctr">
            <a:spAutoFit/>
          </a:bodyPr>
          <a:lstStyle/>
          <a:p>
            <a:r>
              <a:rPr lang="da-DK" sz="1600" b="1" dirty="0" smtClean="0">
                <a:solidFill>
                  <a:srgbClr val="FFC000"/>
                </a:solidFill>
                <a:latin typeface="Corbel" pitchFamily="34" charset="0"/>
              </a:rPr>
              <a:t>:   </a:t>
            </a:r>
            <a:r>
              <a:rPr lang="da-DK" sz="1600" dirty="0" smtClean="0">
                <a:solidFill>
                  <a:srgbClr val="FFC000"/>
                </a:solidFill>
                <a:latin typeface="Corbel" pitchFamily="34" charset="0"/>
              </a:rPr>
              <a:t>72 %</a:t>
            </a:r>
          </a:p>
        </p:txBody>
      </p:sp>
      <p:sp>
        <p:nvSpPr>
          <p:cNvPr id="46" name="Tekstboks 45"/>
          <p:cNvSpPr txBox="1"/>
          <p:nvPr/>
        </p:nvSpPr>
        <p:spPr>
          <a:xfrm>
            <a:off x="1895566" y="4110170"/>
            <a:ext cx="1159090" cy="338548"/>
          </a:xfrm>
          <a:prstGeom prst="rect">
            <a:avLst/>
          </a:prstGeom>
          <a:noFill/>
        </p:spPr>
        <p:txBody>
          <a:bodyPr wrap="square" lIns="91433" tIns="45717" rIns="91433" bIns="45717" rtlCol="0" anchor="ctr">
            <a:spAutoFit/>
          </a:bodyPr>
          <a:lstStyle/>
          <a:p>
            <a:r>
              <a:rPr lang="da-DK" sz="1600" dirty="0" smtClean="0">
                <a:solidFill>
                  <a:srgbClr val="FFC000"/>
                </a:solidFill>
                <a:latin typeface="Corbel" pitchFamily="34" charset="0"/>
              </a:rPr>
              <a:t>:   28 %</a:t>
            </a:r>
          </a:p>
        </p:txBody>
      </p:sp>
      <p:grpSp>
        <p:nvGrpSpPr>
          <p:cNvPr id="7" name="Gruppe 6"/>
          <p:cNvGrpSpPr/>
          <p:nvPr/>
        </p:nvGrpSpPr>
        <p:grpSpPr>
          <a:xfrm>
            <a:off x="3949190" y="3449042"/>
            <a:ext cx="2000090" cy="1106232"/>
            <a:chOff x="1716942" y="3449042"/>
            <a:chExt cx="2000090" cy="1106232"/>
          </a:xfrm>
        </p:grpSpPr>
        <p:sp>
          <p:nvSpPr>
            <p:cNvPr id="48" name="Tekstboks 47"/>
            <p:cNvSpPr txBox="1"/>
            <p:nvPr/>
          </p:nvSpPr>
          <p:spPr>
            <a:xfrm>
              <a:off x="1716942" y="3449042"/>
              <a:ext cx="1058484" cy="482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a-DK"/>
              </a:defPPr>
              <a:lvl1pPr algn="ctr">
                <a:defRPr sz="1000">
                  <a:latin typeface="Corbel"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l"/>
              <a:r>
                <a:rPr lang="da-DK" sz="1600" b="1" dirty="0" smtClean="0">
                  <a:solidFill>
                    <a:srgbClr val="FFC000"/>
                  </a:solidFill>
                </a:rPr>
                <a:t>18-34 </a:t>
              </a:r>
              <a:r>
                <a:rPr lang="da-DK" sz="1600" b="1" dirty="0">
                  <a:solidFill>
                    <a:srgbClr val="FFC000"/>
                  </a:solidFill>
                </a:rPr>
                <a:t>år</a:t>
              </a:r>
              <a:r>
                <a:rPr lang="da-DK" sz="1600" b="1" dirty="0" smtClean="0">
                  <a:solidFill>
                    <a:srgbClr val="FFC000"/>
                  </a:solidFill>
                </a:rPr>
                <a:t>:</a:t>
              </a:r>
              <a:endParaRPr lang="da-DK" sz="1600" dirty="0">
                <a:solidFill>
                  <a:srgbClr val="FFC000"/>
                </a:solidFill>
              </a:endParaRPr>
            </a:p>
          </p:txBody>
        </p:sp>
        <p:sp>
          <p:nvSpPr>
            <p:cNvPr id="49" name="Tekstboks 48"/>
            <p:cNvSpPr txBox="1"/>
            <p:nvPr/>
          </p:nvSpPr>
          <p:spPr>
            <a:xfrm>
              <a:off x="1727575" y="4070280"/>
              <a:ext cx="1058484" cy="482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a-DK"/>
              </a:defPPr>
              <a:lvl1pPr algn="ctr">
                <a:defRPr sz="1000">
                  <a:latin typeface="Corbel"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l"/>
              <a:r>
                <a:rPr lang="da-DK" sz="1600" b="1" dirty="0" smtClean="0">
                  <a:solidFill>
                    <a:srgbClr val="FFC000"/>
                  </a:solidFill>
                </a:rPr>
                <a:t>      56 år:</a:t>
              </a:r>
              <a:endParaRPr lang="da-DK" sz="1600" dirty="0">
                <a:solidFill>
                  <a:srgbClr val="FFC000"/>
                </a:solidFill>
              </a:endParaRPr>
            </a:p>
          </p:txBody>
        </p:sp>
        <p:sp>
          <p:nvSpPr>
            <p:cNvPr id="50" name="Tekstboks 49"/>
            <p:cNvSpPr txBox="1"/>
            <p:nvPr/>
          </p:nvSpPr>
          <p:spPr>
            <a:xfrm>
              <a:off x="1716942" y="3759661"/>
              <a:ext cx="1058484" cy="482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a-DK"/>
              </a:defPPr>
              <a:lvl1pPr algn="ctr">
                <a:defRPr sz="1000">
                  <a:latin typeface="Corbel"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l"/>
              <a:r>
                <a:rPr lang="da-DK" sz="1600" b="1" dirty="0" smtClean="0">
                  <a:solidFill>
                    <a:srgbClr val="FFC000"/>
                  </a:solidFill>
                </a:rPr>
                <a:t>35-55 </a:t>
              </a:r>
              <a:r>
                <a:rPr lang="da-DK" sz="1600" b="1" dirty="0">
                  <a:solidFill>
                    <a:srgbClr val="FFC000"/>
                  </a:solidFill>
                </a:rPr>
                <a:t>år</a:t>
              </a:r>
              <a:r>
                <a:rPr lang="da-DK" sz="1600" b="1" dirty="0" smtClean="0">
                  <a:solidFill>
                    <a:srgbClr val="FFC000"/>
                  </a:solidFill>
                </a:rPr>
                <a:t>:</a:t>
              </a:r>
              <a:endParaRPr lang="da-DK" sz="1600" dirty="0">
                <a:solidFill>
                  <a:srgbClr val="FFC000"/>
                </a:solidFill>
              </a:endParaRPr>
            </a:p>
          </p:txBody>
        </p:sp>
        <p:sp>
          <p:nvSpPr>
            <p:cNvPr id="51" name="Tekstboks 50"/>
            <p:cNvSpPr txBox="1"/>
            <p:nvPr/>
          </p:nvSpPr>
          <p:spPr>
            <a:xfrm>
              <a:off x="2658548" y="3451465"/>
              <a:ext cx="1058484" cy="482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a-DK"/>
              </a:defPPr>
              <a:lvl1pPr algn="ctr">
                <a:defRPr sz="1000">
                  <a:latin typeface="Corbel"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l"/>
              <a:r>
                <a:rPr lang="da-DK" sz="1600" dirty="0" smtClean="0">
                  <a:solidFill>
                    <a:srgbClr val="FFC000"/>
                  </a:solidFill>
                </a:rPr>
                <a:t>27 %</a:t>
              </a:r>
              <a:endParaRPr lang="da-DK" sz="1600" dirty="0">
                <a:solidFill>
                  <a:srgbClr val="FFC000"/>
                </a:solidFill>
              </a:endParaRPr>
            </a:p>
          </p:txBody>
        </p:sp>
        <p:sp>
          <p:nvSpPr>
            <p:cNvPr id="52" name="Tekstboks 51"/>
            <p:cNvSpPr txBox="1"/>
            <p:nvPr/>
          </p:nvSpPr>
          <p:spPr>
            <a:xfrm>
              <a:off x="2658548" y="4072703"/>
              <a:ext cx="1058484" cy="482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a-DK"/>
              </a:defPPr>
              <a:lvl1pPr algn="ctr">
                <a:defRPr sz="1000">
                  <a:latin typeface="Corbel"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l"/>
              <a:r>
                <a:rPr lang="da-DK" sz="1600" dirty="0" smtClean="0">
                  <a:solidFill>
                    <a:srgbClr val="FFC000"/>
                  </a:solidFill>
                </a:rPr>
                <a:t>38 %</a:t>
              </a:r>
              <a:endParaRPr lang="da-DK" sz="1600" dirty="0">
                <a:solidFill>
                  <a:srgbClr val="FFC000"/>
                </a:solidFill>
              </a:endParaRPr>
            </a:p>
          </p:txBody>
        </p:sp>
        <p:sp>
          <p:nvSpPr>
            <p:cNvPr id="53" name="Tekstboks 52"/>
            <p:cNvSpPr txBox="1"/>
            <p:nvPr/>
          </p:nvSpPr>
          <p:spPr>
            <a:xfrm>
              <a:off x="2658548" y="3762084"/>
              <a:ext cx="1058484" cy="482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a-DK"/>
              </a:defPPr>
              <a:lvl1pPr algn="ctr">
                <a:defRPr sz="1000">
                  <a:latin typeface="Corbel"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l"/>
              <a:r>
                <a:rPr lang="da-DK" sz="1600" dirty="0" smtClean="0">
                  <a:solidFill>
                    <a:srgbClr val="FFC000"/>
                  </a:solidFill>
                </a:rPr>
                <a:t>25 %</a:t>
              </a:r>
              <a:endParaRPr lang="da-DK" sz="1600" dirty="0">
                <a:solidFill>
                  <a:srgbClr val="FFC000"/>
                </a:solidFill>
              </a:endParaRPr>
            </a:p>
          </p:txBody>
        </p:sp>
      </p:grpSp>
      <p:cxnSp>
        <p:nvCxnSpPr>
          <p:cNvPr id="54" name="Lige forbindelse 53"/>
          <p:cNvCxnSpPr/>
          <p:nvPr/>
        </p:nvCxnSpPr>
        <p:spPr>
          <a:xfrm>
            <a:off x="337973" y="4736976"/>
            <a:ext cx="6382800" cy="0"/>
          </a:xfrm>
          <a:prstGeom prst="line">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grpSp>
        <p:nvGrpSpPr>
          <p:cNvPr id="26" name="Group 9078"/>
          <p:cNvGrpSpPr>
            <a:grpSpLocks noChangeAspect="1"/>
          </p:cNvGrpSpPr>
          <p:nvPr/>
        </p:nvGrpSpPr>
        <p:grpSpPr>
          <a:xfrm>
            <a:off x="1480068" y="4095074"/>
            <a:ext cx="335250" cy="536400"/>
            <a:chOff x="3032125" y="348531"/>
            <a:chExt cx="127000" cy="203200"/>
          </a:xfrm>
          <a:solidFill>
            <a:srgbClr val="FFC000"/>
          </a:solidFill>
        </p:grpSpPr>
        <p:sp>
          <p:nvSpPr>
            <p:cNvPr id="27" name="Oval 355"/>
            <p:cNvSpPr>
              <a:spLocks noChangeArrowheads="1"/>
            </p:cNvSpPr>
            <p:nvPr/>
          </p:nvSpPr>
          <p:spPr bwMode="auto">
            <a:xfrm>
              <a:off x="3076575" y="348531"/>
              <a:ext cx="38100" cy="38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8" name="Freeform 356"/>
            <p:cNvSpPr>
              <a:spLocks/>
            </p:cNvSpPr>
            <p:nvPr/>
          </p:nvSpPr>
          <p:spPr bwMode="auto">
            <a:xfrm>
              <a:off x="3032125" y="399331"/>
              <a:ext cx="127000" cy="152400"/>
            </a:xfrm>
            <a:custGeom>
              <a:avLst/>
              <a:gdLst>
                <a:gd name="T0" fmla="*/ 36 w 40"/>
                <a:gd name="T1" fmla="*/ 20 h 48"/>
                <a:gd name="T2" fmla="*/ 40 w 40"/>
                <a:gd name="T3" fmla="*/ 20 h 48"/>
                <a:gd name="T4" fmla="*/ 33 w 40"/>
                <a:gd name="T5" fmla="*/ 4 h 48"/>
                <a:gd name="T6" fmla="*/ 28 w 40"/>
                <a:gd name="T7" fmla="*/ 0 h 48"/>
                <a:gd name="T8" fmla="*/ 24 w 40"/>
                <a:gd name="T9" fmla="*/ 0 h 48"/>
                <a:gd name="T10" fmla="*/ 20 w 40"/>
                <a:gd name="T11" fmla="*/ 8 h 48"/>
                <a:gd name="T12" fmla="*/ 16 w 40"/>
                <a:gd name="T13" fmla="*/ 0 h 48"/>
                <a:gd name="T14" fmla="*/ 12 w 40"/>
                <a:gd name="T15" fmla="*/ 0 h 48"/>
                <a:gd name="T16" fmla="*/ 6 w 40"/>
                <a:gd name="T17" fmla="*/ 4 h 48"/>
                <a:gd name="T18" fmla="*/ 0 w 40"/>
                <a:gd name="T19" fmla="*/ 20 h 48"/>
                <a:gd name="T20" fmla="*/ 4 w 40"/>
                <a:gd name="T21" fmla="*/ 20 h 48"/>
                <a:gd name="T22" fmla="*/ 12 w 40"/>
                <a:gd name="T23" fmla="*/ 8 h 48"/>
                <a:gd name="T24" fmla="*/ 15 w 40"/>
                <a:gd name="T25" fmla="*/ 14 h 48"/>
                <a:gd name="T26" fmla="*/ 4 w 40"/>
                <a:gd name="T27" fmla="*/ 32 h 48"/>
                <a:gd name="T28" fmla="*/ 14 w 40"/>
                <a:gd name="T29" fmla="*/ 32 h 48"/>
                <a:gd name="T30" fmla="*/ 16 w 40"/>
                <a:gd name="T31" fmla="*/ 48 h 48"/>
                <a:gd name="T32" fmla="*/ 24 w 40"/>
                <a:gd name="T33" fmla="*/ 48 h 48"/>
                <a:gd name="T34" fmla="*/ 25 w 40"/>
                <a:gd name="T35" fmla="*/ 32 h 48"/>
                <a:gd name="T36" fmla="*/ 36 w 40"/>
                <a:gd name="T37" fmla="*/ 32 h 48"/>
                <a:gd name="T38" fmla="*/ 25 w 40"/>
                <a:gd name="T39" fmla="*/ 14 h 48"/>
                <a:gd name="T40" fmla="*/ 28 w 40"/>
                <a:gd name="T41" fmla="*/ 8 h 48"/>
                <a:gd name="T42" fmla="*/ 36 w 40"/>
                <a:gd name="T43"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8">
                  <a:moveTo>
                    <a:pt x="36" y="20"/>
                  </a:moveTo>
                  <a:cubicBezTo>
                    <a:pt x="40" y="20"/>
                    <a:pt x="40" y="20"/>
                    <a:pt x="40" y="20"/>
                  </a:cubicBezTo>
                  <a:cubicBezTo>
                    <a:pt x="33" y="4"/>
                    <a:pt x="33" y="4"/>
                    <a:pt x="33" y="4"/>
                  </a:cubicBezTo>
                  <a:cubicBezTo>
                    <a:pt x="32" y="1"/>
                    <a:pt x="30" y="0"/>
                    <a:pt x="28" y="0"/>
                  </a:cubicBezTo>
                  <a:cubicBezTo>
                    <a:pt x="24" y="0"/>
                    <a:pt x="24" y="0"/>
                    <a:pt x="24" y="0"/>
                  </a:cubicBezTo>
                  <a:cubicBezTo>
                    <a:pt x="20" y="8"/>
                    <a:pt x="20" y="8"/>
                    <a:pt x="20" y="8"/>
                  </a:cubicBezTo>
                  <a:cubicBezTo>
                    <a:pt x="16" y="0"/>
                    <a:pt x="16" y="0"/>
                    <a:pt x="16" y="0"/>
                  </a:cubicBezTo>
                  <a:cubicBezTo>
                    <a:pt x="12" y="0"/>
                    <a:pt x="12" y="0"/>
                    <a:pt x="12" y="0"/>
                  </a:cubicBezTo>
                  <a:cubicBezTo>
                    <a:pt x="9" y="0"/>
                    <a:pt x="7" y="1"/>
                    <a:pt x="6" y="4"/>
                  </a:cubicBezTo>
                  <a:cubicBezTo>
                    <a:pt x="0" y="20"/>
                    <a:pt x="0" y="20"/>
                    <a:pt x="0" y="20"/>
                  </a:cubicBezTo>
                  <a:cubicBezTo>
                    <a:pt x="4" y="20"/>
                    <a:pt x="4" y="20"/>
                    <a:pt x="4" y="20"/>
                  </a:cubicBezTo>
                  <a:cubicBezTo>
                    <a:pt x="12" y="8"/>
                    <a:pt x="12" y="8"/>
                    <a:pt x="12" y="8"/>
                  </a:cubicBezTo>
                  <a:cubicBezTo>
                    <a:pt x="15" y="14"/>
                    <a:pt x="15" y="14"/>
                    <a:pt x="15" y="14"/>
                  </a:cubicBezTo>
                  <a:cubicBezTo>
                    <a:pt x="4" y="32"/>
                    <a:pt x="4" y="32"/>
                    <a:pt x="4" y="32"/>
                  </a:cubicBezTo>
                  <a:cubicBezTo>
                    <a:pt x="14" y="32"/>
                    <a:pt x="14" y="32"/>
                    <a:pt x="14" y="32"/>
                  </a:cubicBezTo>
                  <a:cubicBezTo>
                    <a:pt x="16" y="48"/>
                    <a:pt x="16" y="48"/>
                    <a:pt x="16" y="48"/>
                  </a:cubicBezTo>
                  <a:cubicBezTo>
                    <a:pt x="24" y="48"/>
                    <a:pt x="24" y="48"/>
                    <a:pt x="24" y="48"/>
                  </a:cubicBezTo>
                  <a:cubicBezTo>
                    <a:pt x="25" y="32"/>
                    <a:pt x="25" y="32"/>
                    <a:pt x="25" y="32"/>
                  </a:cubicBezTo>
                  <a:cubicBezTo>
                    <a:pt x="36" y="32"/>
                    <a:pt x="36" y="32"/>
                    <a:pt x="36" y="32"/>
                  </a:cubicBezTo>
                  <a:cubicBezTo>
                    <a:pt x="25" y="14"/>
                    <a:pt x="25" y="14"/>
                    <a:pt x="25" y="14"/>
                  </a:cubicBezTo>
                  <a:cubicBezTo>
                    <a:pt x="28" y="8"/>
                    <a:pt x="28" y="8"/>
                    <a:pt x="28" y="8"/>
                  </a:cubicBezTo>
                  <a:lnTo>
                    <a:pt x="3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29" name="Group 9077"/>
          <p:cNvGrpSpPr>
            <a:grpSpLocks noChangeAspect="1"/>
          </p:cNvGrpSpPr>
          <p:nvPr/>
        </p:nvGrpSpPr>
        <p:grpSpPr>
          <a:xfrm>
            <a:off x="1547118" y="3461717"/>
            <a:ext cx="201150" cy="536400"/>
            <a:chOff x="2660650" y="348531"/>
            <a:chExt cx="76200" cy="203200"/>
          </a:xfrm>
          <a:solidFill>
            <a:srgbClr val="FFC000"/>
          </a:solidFill>
        </p:grpSpPr>
        <p:sp>
          <p:nvSpPr>
            <p:cNvPr id="30" name="Oval 685"/>
            <p:cNvSpPr>
              <a:spLocks noChangeArrowheads="1"/>
            </p:cNvSpPr>
            <p:nvPr/>
          </p:nvSpPr>
          <p:spPr bwMode="auto">
            <a:xfrm>
              <a:off x="2679700" y="348531"/>
              <a:ext cx="38100" cy="38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2" name="Freeform 686"/>
            <p:cNvSpPr>
              <a:spLocks/>
            </p:cNvSpPr>
            <p:nvPr/>
          </p:nvSpPr>
          <p:spPr bwMode="auto">
            <a:xfrm>
              <a:off x="2660650" y="402506"/>
              <a:ext cx="76200" cy="149225"/>
            </a:xfrm>
            <a:custGeom>
              <a:avLst/>
              <a:gdLst>
                <a:gd name="T0" fmla="*/ 18 w 24"/>
                <a:gd name="T1" fmla="*/ 0 h 47"/>
                <a:gd name="T2" fmla="*/ 12 w 24"/>
                <a:gd name="T3" fmla="*/ 11 h 47"/>
                <a:gd name="T4" fmla="*/ 6 w 24"/>
                <a:gd name="T5" fmla="*/ 0 h 47"/>
                <a:gd name="T6" fmla="*/ 0 w 24"/>
                <a:gd name="T7" fmla="*/ 2 h 47"/>
                <a:gd name="T8" fmla="*/ 0 w 24"/>
                <a:gd name="T9" fmla="*/ 23 h 47"/>
                <a:gd name="T10" fmla="*/ 6 w 24"/>
                <a:gd name="T11" fmla="*/ 23 h 47"/>
                <a:gd name="T12" fmla="*/ 8 w 24"/>
                <a:gd name="T13" fmla="*/ 47 h 47"/>
                <a:gd name="T14" fmla="*/ 16 w 24"/>
                <a:gd name="T15" fmla="*/ 47 h 47"/>
                <a:gd name="T16" fmla="*/ 18 w 24"/>
                <a:gd name="T17" fmla="*/ 23 h 47"/>
                <a:gd name="T18" fmla="*/ 24 w 24"/>
                <a:gd name="T19" fmla="*/ 23 h 47"/>
                <a:gd name="T20" fmla="*/ 24 w 24"/>
                <a:gd name="T21" fmla="*/ 2 h 47"/>
                <a:gd name="T22" fmla="*/ 18 w 24"/>
                <a:gd name="T2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47">
                  <a:moveTo>
                    <a:pt x="18" y="0"/>
                  </a:moveTo>
                  <a:cubicBezTo>
                    <a:pt x="12" y="11"/>
                    <a:pt x="12" y="11"/>
                    <a:pt x="12" y="11"/>
                  </a:cubicBezTo>
                  <a:cubicBezTo>
                    <a:pt x="6" y="0"/>
                    <a:pt x="6" y="0"/>
                    <a:pt x="6" y="0"/>
                  </a:cubicBezTo>
                  <a:cubicBezTo>
                    <a:pt x="4" y="0"/>
                    <a:pt x="2" y="1"/>
                    <a:pt x="0" y="2"/>
                  </a:cubicBezTo>
                  <a:cubicBezTo>
                    <a:pt x="0" y="23"/>
                    <a:pt x="0" y="23"/>
                    <a:pt x="0" y="23"/>
                  </a:cubicBezTo>
                  <a:cubicBezTo>
                    <a:pt x="6" y="23"/>
                    <a:pt x="6" y="23"/>
                    <a:pt x="6" y="23"/>
                  </a:cubicBezTo>
                  <a:cubicBezTo>
                    <a:pt x="8" y="47"/>
                    <a:pt x="8" y="47"/>
                    <a:pt x="8" y="47"/>
                  </a:cubicBezTo>
                  <a:cubicBezTo>
                    <a:pt x="16" y="47"/>
                    <a:pt x="16" y="47"/>
                    <a:pt x="16" y="47"/>
                  </a:cubicBezTo>
                  <a:cubicBezTo>
                    <a:pt x="18" y="23"/>
                    <a:pt x="18" y="23"/>
                    <a:pt x="18" y="23"/>
                  </a:cubicBezTo>
                  <a:cubicBezTo>
                    <a:pt x="24" y="23"/>
                    <a:pt x="24" y="23"/>
                    <a:pt x="24" y="23"/>
                  </a:cubicBezTo>
                  <a:cubicBezTo>
                    <a:pt x="24" y="2"/>
                    <a:pt x="24" y="2"/>
                    <a:pt x="24" y="2"/>
                  </a:cubicBezTo>
                  <a:cubicBezTo>
                    <a:pt x="22" y="1"/>
                    <a:pt x="20" y="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34" name="Group 11053"/>
          <p:cNvGrpSpPr>
            <a:grpSpLocks noChangeAspect="1"/>
          </p:cNvGrpSpPr>
          <p:nvPr/>
        </p:nvGrpSpPr>
        <p:grpSpPr>
          <a:xfrm>
            <a:off x="313012" y="1547416"/>
            <a:ext cx="536400" cy="536400"/>
            <a:chOff x="2503488" y="1547391"/>
            <a:chExt cx="203200" cy="203200"/>
          </a:xfrm>
          <a:solidFill>
            <a:srgbClr val="FFC000"/>
          </a:solidFill>
        </p:grpSpPr>
        <p:sp>
          <p:nvSpPr>
            <p:cNvPr id="36" name="Freeform 845"/>
            <p:cNvSpPr>
              <a:spLocks/>
            </p:cNvSpPr>
            <p:nvPr/>
          </p:nvSpPr>
          <p:spPr bwMode="auto">
            <a:xfrm>
              <a:off x="2535238" y="1569616"/>
              <a:ext cx="22225" cy="22225"/>
            </a:xfrm>
            <a:custGeom>
              <a:avLst/>
              <a:gdLst>
                <a:gd name="T0" fmla="*/ 6 w 7"/>
                <a:gd name="T1" fmla="*/ 4 h 7"/>
                <a:gd name="T2" fmla="*/ 4 w 7"/>
                <a:gd name="T3" fmla="*/ 1 h 7"/>
                <a:gd name="T4" fmla="*/ 1 w 7"/>
                <a:gd name="T5" fmla="*/ 1 h 7"/>
                <a:gd name="T6" fmla="*/ 1 w 7"/>
                <a:gd name="T7" fmla="*/ 4 h 7"/>
                <a:gd name="T8" fmla="*/ 4 w 7"/>
                <a:gd name="T9" fmla="*/ 7 h 7"/>
                <a:gd name="T10" fmla="*/ 6 w 7"/>
                <a:gd name="T11" fmla="*/ 7 h 7"/>
                <a:gd name="T12" fmla="*/ 6 w 7"/>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4"/>
                  </a:moveTo>
                  <a:cubicBezTo>
                    <a:pt x="4" y="1"/>
                    <a:pt x="4" y="1"/>
                    <a:pt x="4" y="1"/>
                  </a:cubicBezTo>
                  <a:cubicBezTo>
                    <a:pt x="3" y="0"/>
                    <a:pt x="2" y="0"/>
                    <a:pt x="1" y="1"/>
                  </a:cubicBezTo>
                  <a:cubicBezTo>
                    <a:pt x="0" y="2"/>
                    <a:pt x="0" y="3"/>
                    <a:pt x="1" y="4"/>
                  </a:cubicBezTo>
                  <a:cubicBezTo>
                    <a:pt x="4" y="7"/>
                    <a:pt x="4" y="7"/>
                    <a:pt x="4" y="7"/>
                  </a:cubicBezTo>
                  <a:cubicBezTo>
                    <a:pt x="4" y="7"/>
                    <a:pt x="6" y="7"/>
                    <a:pt x="6" y="7"/>
                  </a:cubicBezTo>
                  <a:cubicBezTo>
                    <a:pt x="7" y="6"/>
                    <a:pt x="7" y="5"/>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7" name="Freeform 846"/>
            <p:cNvSpPr>
              <a:spLocks/>
            </p:cNvSpPr>
            <p:nvPr/>
          </p:nvSpPr>
          <p:spPr bwMode="auto">
            <a:xfrm>
              <a:off x="2503488" y="1636291"/>
              <a:ext cx="25400" cy="12700"/>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8" name="Freeform 847"/>
            <p:cNvSpPr>
              <a:spLocks/>
            </p:cNvSpPr>
            <p:nvPr/>
          </p:nvSpPr>
          <p:spPr bwMode="auto">
            <a:xfrm>
              <a:off x="2681288" y="1648991"/>
              <a:ext cx="25400" cy="12700"/>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9" name="Freeform 848"/>
            <p:cNvSpPr>
              <a:spLocks/>
            </p:cNvSpPr>
            <p:nvPr/>
          </p:nvSpPr>
          <p:spPr bwMode="auto">
            <a:xfrm>
              <a:off x="2662238" y="1579141"/>
              <a:ext cx="22225" cy="22225"/>
            </a:xfrm>
            <a:custGeom>
              <a:avLst/>
              <a:gdLst>
                <a:gd name="T0" fmla="*/ 6 w 7"/>
                <a:gd name="T1" fmla="*/ 1 h 7"/>
                <a:gd name="T2" fmla="*/ 3 w 7"/>
                <a:gd name="T3" fmla="*/ 1 h 7"/>
                <a:gd name="T4" fmla="*/ 0 w 7"/>
                <a:gd name="T5" fmla="*/ 4 h 7"/>
                <a:gd name="T6" fmla="*/ 0 w 7"/>
                <a:gd name="T7" fmla="*/ 6 h 7"/>
                <a:gd name="T8" fmla="*/ 3 w 7"/>
                <a:gd name="T9" fmla="*/ 6 h 7"/>
                <a:gd name="T10" fmla="*/ 6 w 7"/>
                <a:gd name="T11" fmla="*/ 4 h 7"/>
                <a:gd name="T12" fmla="*/ 6 w 7"/>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1"/>
                  </a:moveTo>
                  <a:cubicBezTo>
                    <a:pt x="5" y="0"/>
                    <a:pt x="4" y="0"/>
                    <a:pt x="3" y="1"/>
                  </a:cubicBezTo>
                  <a:cubicBezTo>
                    <a:pt x="0" y="4"/>
                    <a:pt x="0" y="4"/>
                    <a:pt x="0" y="4"/>
                  </a:cubicBezTo>
                  <a:cubicBezTo>
                    <a:pt x="0" y="4"/>
                    <a:pt x="0" y="6"/>
                    <a:pt x="0" y="6"/>
                  </a:cubicBezTo>
                  <a:cubicBezTo>
                    <a:pt x="1" y="7"/>
                    <a:pt x="2" y="7"/>
                    <a:pt x="3" y="6"/>
                  </a:cubicBezTo>
                  <a:cubicBezTo>
                    <a:pt x="6" y="4"/>
                    <a:pt x="6" y="4"/>
                    <a:pt x="6" y="4"/>
                  </a:cubicBezTo>
                  <a:cubicBezTo>
                    <a:pt x="7" y="3"/>
                    <a:pt x="7" y="2"/>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7" name="Freeform 849"/>
            <p:cNvSpPr>
              <a:spLocks/>
            </p:cNvSpPr>
            <p:nvPr/>
          </p:nvSpPr>
          <p:spPr bwMode="auto">
            <a:xfrm>
              <a:off x="2605088" y="1547391"/>
              <a:ext cx="12700" cy="25400"/>
            </a:xfrm>
            <a:custGeom>
              <a:avLst/>
              <a:gdLst>
                <a:gd name="T0" fmla="*/ 2 w 4"/>
                <a:gd name="T1" fmla="*/ 8 h 8"/>
                <a:gd name="T2" fmla="*/ 3 w 4"/>
                <a:gd name="T3" fmla="*/ 7 h 8"/>
                <a:gd name="T4" fmla="*/ 4 w 4"/>
                <a:gd name="T5" fmla="*/ 6 h 8"/>
                <a:gd name="T6" fmla="*/ 4 w 4"/>
                <a:gd name="T7" fmla="*/ 2 h 8"/>
                <a:gd name="T8" fmla="*/ 2 w 4"/>
                <a:gd name="T9" fmla="*/ 0 h 8"/>
                <a:gd name="T10" fmla="*/ 0 w 4"/>
                <a:gd name="T11" fmla="*/ 1 h 8"/>
                <a:gd name="T12" fmla="*/ 0 w 4"/>
                <a:gd name="T13" fmla="*/ 2 h 8"/>
                <a:gd name="T14" fmla="*/ 0 w 4"/>
                <a:gd name="T15" fmla="*/ 6 h 8"/>
                <a:gd name="T16" fmla="*/ 2 w 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2" y="8"/>
                  </a:moveTo>
                  <a:cubicBezTo>
                    <a:pt x="3" y="8"/>
                    <a:pt x="3" y="8"/>
                    <a:pt x="3" y="7"/>
                  </a:cubicBezTo>
                  <a:cubicBezTo>
                    <a:pt x="4" y="7"/>
                    <a:pt x="4" y="7"/>
                    <a:pt x="4" y="6"/>
                  </a:cubicBezTo>
                  <a:cubicBezTo>
                    <a:pt x="4" y="2"/>
                    <a:pt x="4" y="2"/>
                    <a:pt x="4" y="2"/>
                  </a:cubicBezTo>
                  <a:cubicBezTo>
                    <a:pt x="4" y="1"/>
                    <a:pt x="3" y="0"/>
                    <a:pt x="2" y="0"/>
                  </a:cubicBezTo>
                  <a:cubicBezTo>
                    <a:pt x="1" y="0"/>
                    <a:pt x="0" y="1"/>
                    <a:pt x="0" y="1"/>
                  </a:cubicBezTo>
                  <a:cubicBezTo>
                    <a:pt x="0" y="2"/>
                    <a:pt x="0" y="2"/>
                    <a:pt x="0" y="2"/>
                  </a:cubicBezTo>
                  <a:cubicBezTo>
                    <a:pt x="0" y="6"/>
                    <a:pt x="0" y="6"/>
                    <a:pt x="0" y="6"/>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5" name="Freeform 850"/>
            <p:cNvSpPr>
              <a:spLocks noEditPoints="1"/>
            </p:cNvSpPr>
            <p:nvPr/>
          </p:nvSpPr>
          <p:spPr bwMode="auto">
            <a:xfrm>
              <a:off x="2554288" y="1598191"/>
              <a:ext cx="101600" cy="114300"/>
            </a:xfrm>
            <a:custGeom>
              <a:avLst/>
              <a:gdLst>
                <a:gd name="T0" fmla="*/ 16 w 32"/>
                <a:gd name="T1" fmla="*/ 0 h 36"/>
                <a:gd name="T2" fmla="*/ 0 w 32"/>
                <a:gd name="T3" fmla="*/ 16 h 36"/>
                <a:gd name="T4" fmla="*/ 8 w 32"/>
                <a:gd name="T5" fmla="*/ 30 h 36"/>
                <a:gd name="T6" fmla="*/ 8 w 32"/>
                <a:gd name="T7" fmla="*/ 36 h 36"/>
                <a:gd name="T8" fmla="*/ 24 w 32"/>
                <a:gd name="T9" fmla="*/ 36 h 36"/>
                <a:gd name="T10" fmla="*/ 24 w 32"/>
                <a:gd name="T11" fmla="*/ 30 h 36"/>
                <a:gd name="T12" fmla="*/ 32 w 32"/>
                <a:gd name="T13" fmla="*/ 16 h 36"/>
                <a:gd name="T14" fmla="*/ 16 w 32"/>
                <a:gd name="T15" fmla="*/ 0 h 36"/>
                <a:gd name="T16" fmla="*/ 22 w 32"/>
                <a:gd name="T17" fmla="*/ 26 h 36"/>
                <a:gd name="T18" fmla="*/ 20 w 32"/>
                <a:gd name="T19" fmla="*/ 27 h 36"/>
                <a:gd name="T20" fmla="*/ 20 w 32"/>
                <a:gd name="T21" fmla="*/ 30 h 36"/>
                <a:gd name="T22" fmla="*/ 20 w 32"/>
                <a:gd name="T23" fmla="*/ 32 h 36"/>
                <a:gd name="T24" fmla="*/ 12 w 32"/>
                <a:gd name="T25" fmla="*/ 32 h 36"/>
                <a:gd name="T26" fmla="*/ 12 w 32"/>
                <a:gd name="T27" fmla="*/ 30 h 36"/>
                <a:gd name="T28" fmla="*/ 12 w 32"/>
                <a:gd name="T29" fmla="*/ 27 h 36"/>
                <a:gd name="T30" fmla="*/ 10 w 32"/>
                <a:gd name="T31" fmla="*/ 26 h 36"/>
                <a:gd name="T32" fmla="*/ 4 w 32"/>
                <a:gd name="T33" fmla="*/ 16 h 36"/>
                <a:gd name="T34" fmla="*/ 16 w 32"/>
                <a:gd name="T35" fmla="*/ 4 h 36"/>
                <a:gd name="T36" fmla="*/ 28 w 32"/>
                <a:gd name="T37" fmla="*/ 16 h 36"/>
                <a:gd name="T38" fmla="*/ 22 w 32"/>
                <a:gd name="T3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6">
                  <a:moveTo>
                    <a:pt x="16" y="0"/>
                  </a:moveTo>
                  <a:cubicBezTo>
                    <a:pt x="7" y="0"/>
                    <a:pt x="0" y="7"/>
                    <a:pt x="0" y="16"/>
                  </a:cubicBezTo>
                  <a:cubicBezTo>
                    <a:pt x="0" y="22"/>
                    <a:pt x="3" y="27"/>
                    <a:pt x="8" y="30"/>
                  </a:cubicBezTo>
                  <a:cubicBezTo>
                    <a:pt x="8" y="36"/>
                    <a:pt x="8" y="36"/>
                    <a:pt x="8" y="36"/>
                  </a:cubicBezTo>
                  <a:cubicBezTo>
                    <a:pt x="24" y="36"/>
                    <a:pt x="24" y="36"/>
                    <a:pt x="24" y="36"/>
                  </a:cubicBezTo>
                  <a:cubicBezTo>
                    <a:pt x="24" y="30"/>
                    <a:pt x="24" y="30"/>
                    <a:pt x="24" y="30"/>
                  </a:cubicBezTo>
                  <a:cubicBezTo>
                    <a:pt x="29" y="27"/>
                    <a:pt x="32" y="22"/>
                    <a:pt x="32" y="16"/>
                  </a:cubicBezTo>
                  <a:cubicBezTo>
                    <a:pt x="32" y="7"/>
                    <a:pt x="25" y="0"/>
                    <a:pt x="16" y="0"/>
                  </a:cubicBezTo>
                  <a:close/>
                  <a:moveTo>
                    <a:pt x="22" y="26"/>
                  </a:moveTo>
                  <a:cubicBezTo>
                    <a:pt x="20" y="27"/>
                    <a:pt x="20" y="27"/>
                    <a:pt x="20" y="27"/>
                  </a:cubicBezTo>
                  <a:cubicBezTo>
                    <a:pt x="20" y="30"/>
                    <a:pt x="20" y="30"/>
                    <a:pt x="20" y="30"/>
                  </a:cubicBezTo>
                  <a:cubicBezTo>
                    <a:pt x="20" y="32"/>
                    <a:pt x="20" y="32"/>
                    <a:pt x="20" y="32"/>
                  </a:cubicBezTo>
                  <a:cubicBezTo>
                    <a:pt x="12" y="32"/>
                    <a:pt x="12" y="32"/>
                    <a:pt x="12" y="32"/>
                  </a:cubicBezTo>
                  <a:cubicBezTo>
                    <a:pt x="12" y="30"/>
                    <a:pt x="12" y="30"/>
                    <a:pt x="12" y="30"/>
                  </a:cubicBezTo>
                  <a:cubicBezTo>
                    <a:pt x="12" y="27"/>
                    <a:pt x="12" y="27"/>
                    <a:pt x="12" y="27"/>
                  </a:cubicBezTo>
                  <a:cubicBezTo>
                    <a:pt x="10" y="26"/>
                    <a:pt x="10" y="26"/>
                    <a:pt x="10" y="26"/>
                  </a:cubicBezTo>
                  <a:cubicBezTo>
                    <a:pt x="6" y="24"/>
                    <a:pt x="4" y="20"/>
                    <a:pt x="4" y="16"/>
                  </a:cubicBezTo>
                  <a:cubicBezTo>
                    <a:pt x="4" y="9"/>
                    <a:pt x="9" y="4"/>
                    <a:pt x="16" y="4"/>
                  </a:cubicBezTo>
                  <a:cubicBezTo>
                    <a:pt x="23" y="4"/>
                    <a:pt x="28" y="9"/>
                    <a:pt x="28" y="16"/>
                  </a:cubicBezTo>
                  <a:cubicBezTo>
                    <a:pt x="28" y="20"/>
                    <a:pt x="26" y="24"/>
                    <a:pt x="2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6" name="Freeform 851"/>
            <p:cNvSpPr>
              <a:spLocks/>
            </p:cNvSpPr>
            <p:nvPr/>
          </p:nvSpPr>
          <p:spPr bwMode="auto">
            <a:xfrm>
              <a:off x="2579688" y="1725191"/>
              <a:ext cx="50800" cy="25400"/>
            </a:xfrm>
            <a:custGeom>
              <a:avLst/>
              <a:gdLst>
                <a:gd name="T0" fmla="*/ 0 w 16"/>
                <a:gd name="T1" fmla="*/ 4 h 8"/>
                <a:gd name="T2" fmla="*/ 4 w 16"/>
                <a:gd name="T3" fmla="*/ 4 h 8"/>
                <a:gd name="T4" fmla="*/ 4 w 16"/>
                <a:gd name="T5" fmla="*/ 4 h 8"/>
                <a:gd name="T6" fmla="*/ 8 w 16"/>
                <a:gd name="T7" fmla="*/ 8 h 8"/>
                <a:gd name="T8" fmla="*/ 12 w 16"/>
                <a:gd name="T9" fmla="*/ 4 h 8"/>
                <a:gd name="T10" fmla="*/ 12 w 16"/>
                <a:gd name="T11" fmla="*/ 4 h 8"/>
                <a:gd name="T12" fmla="*/ 16 w 16"/>
                <a:gd name="T13" fmla="*/ 4 h 8"/>
                <a:gd name="T14" fmla="*/ 16 w 16"/>
                <a:gd name="T15" fmla="*/ 0 h 8"/>
                <a:gd name="T16" fmla="*/ 0 w 16"/>
                <a:gd name="T17" fmla="*/ 0 h 8"/>
                <a:gd name="T18" fmla="*/ 0 w 16"/>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0" y="4"/>
                  </a:moveTo>
                  <a:cubicBezTo>
                    <a:pt x="4" y="4"/>
                    <a:pt x="4" y="4"/>
                    <a:pt x="4" y="4"/>
                  </a:cubicBezTo>
                  <a:cubicBezTo>
                    <a:pt x="4" y="4"/>
                    <a:pt x="4" y="4"/>
                    <a:pt x="4" y="4"/>
                  </a:cubicBezTo>
                  <a:cubicBezTo>
                    <a:pt x="4" y="6"/>
                    <a:pt x="6" y="8"/>
                    <a:pt x="8" y="8"/>
                  </a:cubicBezTo>
                  <a:cubicBezTo>
                    <a:pt x="10" y="8"/>
                    <a:pt x="12" y="6"/>
                    <a:pt x="12" y="4"/>
                  </a:cubicBezTo>
                  <a:cubicBezTo>
                    <a:pt x="12" y="4"/>
                    <a:pt x="12" y="4"/>
                    <a:pt x="12" y="4"/>
                  </a:cubicBezTo>
                  <a:cubicBezTo>
                    <a:pt x="16" y="4"/>
                    <a:pt x="16" y="4"/>
                    <a:pt x="16" y="4"/>
                  </a:cubicBezTo>
                  <a:cubicBezTo>
                    <a:pt x="16" y="0"/>
                    <a:pt x="16" y="0"/>
                    <a:pt x="16" y="0"/>
                  </a:cubicBezTo>
                  <a:cubicBezTo>
                    <a:pt x="0" y="0"/>
                    <a:pt x="0" y="0"/>
                    <a:pt x="0" y="0"/>
                  </a:cubicBez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spTree>
    <p:extLst>
      <p:ext uri="{BB962C8B-B14F-4D97-AF65-F5344CB8AC3E}">
        <p14:creationId xmlns:p14="http://schemas.microsoft.com/office/powerpoint/2010/main" val="1470762724"/>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0426" y="288001"/>
            <a:ext cx="6473590" cy="333078"/>
          </a:xfrm>
        </p:spPr>
        <p:txBody>
          <a:bodyPr/>
          <a:lstStyle/>
          <a:p>
            <a:r>
              <a:rPr lang="da-DK" sz="1800" dirty="0" smtClean="0">
                <a:solidFill>
                  <a:schemeClr val="tx1"/>
                </a:solidFill>
              </a:rPr>
              <a:t>Segmentprofil – </a:t>
            </a:r>
            <a:r>
              <a:rPr lang="da-DK" sz="1800" b="1" i="1" dirty="0" smtClean="0">
                <a:solidFill>
                  <a:schemeClr val="tx1"/>
                </a:solidFill>
              </a:rPr>
              <a:t>De negative</a:t>
            </a:r>
            <a:endParaRPr lang="da-DK" sz="1800" b="1" i="1" dirty="0">
              <a:solidFill>
                <a:schemeClr val="tx1"/>
              </a:solidFill>
            </a:endParaRPr>
          </a:p>
        </p:txBody>
      </p:sp>
      <p:sp>
        <p:nvSpPr>
          <p:cNvPr id="14" name="Titel 1"/>
          <p:cNvSpPr txBox="1">
            <a:spLocks/>
          </p:cNvSpPr>
          <p:nvPr/>
        </p:nvSpPr>
        <p:spPr>
          <a:xfrm>
            <a:off x="240427" y="4262394"/>
            <a:ext cx="6579474" cy="333078"/>
          </a:xfrm>
          <a:prstGeom prst="rect">
            <a:avLst/>
          </a:prstGeom>
        </p:spPr>
        <p:txBody>
          <a:bodyPr lIns="103155" tIns="51577" rIns="103155" bIns="51577"/>
          <a:lstStyle/>
          <a:p>
            <a:pPr lvl="0">
              <a:defRPr/>
            </a:pPr>
            <a:r>
              <a:rPr lang="da-DK" sz="1400" dirty="0" smtClean="0">
                <a:latin typeface="Corbel" pitchFamily="34" charset="0"/>
              </a:rPr>
              <a:t>Figur 46: </a:t>
            </a:r>
            <a:r>
              <a:rPr lang="da-DK" sz="1400" dirty="0" smtClean="0">
                <a:latin typeface="Corbel" pitchFamily="34" charset="0"/>
                <a:ea typeface="+mj-ea"/>
                <a:cs typeface="+mj-cs"/>
              </a:rPr>
              <a:t>Demografi</a:t>
            </a:r>
            <a:endParaRPr lang="da-DK" sz="1400" dirty="0">
              <a:latin typeface="Corbel" pitchFamily="34" charset="0"/>
              <a:ea typeface="+mj-ea"/>
              <a:cs typeface="+mj-cs"/>
            </a:endParaRPr>
          </a:p>
        </p:txBody>
      </p:sp>
      <p:pic>
        <p:nvPicPr>
          <p:cNvPr id="3" name="Billede 2"/>
          <p:cNvPicPr>
            <a:picLocks noChangeAspect="1" noChangeArrowheads="1"/>
          </p:cNvPicPr>
          <p:nvPr>
            <p:extLst>
              <p:ext uri="{D42A27DB-BD31-4B8C-83A1-F6EECF244321}">
                <p14:modId xmlns:p14="http://schemas.microsoft.com/office/powerpoint/2010/main" val="952720402"/>
              </p:ext>
            </p:extLst>
          </p:nvPr>
        </p:nvPicPr>
        <p:blipFill>
          <a:blip r:embed="rId2"/>
          <a:srcRect/>
          <a:stretch>
            <a:fillRect/>
          </a:stretch>
        </p:blipFill>
        <p:spPr bwMode="auto">
          <a:xfrm>
            <a:off x="412751" y="4766394"/>
            <a:ext cx="5997575" cy="3282950"/>
          </a:xfrm>
          <a:prstGeom prst="rect">
            <a:avLst/>
          </a:prstGeom>
          <a:noFill/>
          <a:extLst>
            <a:ext uri="{909E8E84-426E-40DD-AFC4-6F175D3DCCD1}">
              <a14:hiddenFill xmlns:a14="http://schemas.microsoft.com/office/drawing/2010/main">
                <a:solidFill>
                  <a:srgbClr val="FFFFFF"/>
                </a:solidFill>
              </a14:hiddenFill>
            </a:ext>
          </a:extLst>
        </p:spPr>
      </p:pic>
      <p:sp>
        <p:nvSpPr>
          <p:cNvPr id="9" name="Tekstboks 8"/>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3 – Segmenter</a:t>
            </a:r>
            <a:endParaRPr lang="da-DK" sz="1100" dirty="0">
              <a:latin typeface="Corbel" pitchFamily="34" charset="0"/>
            </a:endParaRPr>
          </a:p>
        </p:txBody>
      </p:sp>
      <p:sp>
        <p:nvSpPr>
          <p:cNvPr id="6" name="Tekstboks 5"/>
          <p:cNvSpPr txBox="1"/>
          <p:nvPr/>
        </p:nvSpPr>
        <p:spPr>
          <a:xfrm>
            <a:off x="404664" y="921600"/>
            <a:ext cx="6217704" cy="3046982"/>
          </a:xfrm>
          <a:prstGeom prst="rect">
            <a:avLst/>
          </a:prstGeom>
          <a:noFill/>
        </p:spPr>
        <p:txBody>
          <a:bodyPr wrap="square" lIns="91433" tIns="45717" rIns="91433" bIns="45717" rtlCol="0">
            <a:spAutoFit/>
          </a:bodyPr>
          <a:lstStyle/>
          <a:p>
            <a:pPr algn="just"/>
            <a:r>
              <a:rPr lang="da-DK" sz="1200" dirty="0">
                <a:latin typeface="Corbel" pitchFamily="34" charset="0"/>
              </a:rPr>
              <a:t>Selvom segmentets medievaner følger samme mønster som befolkningen, er segmentet kendetegnet ved, at det i </a:t>
            </a:r>
            <a:r>
              <a:rPr lang="da-DK" sz="1200" u="sng" dirty="0">
                <a:latin typeface="Corbel" pitchFamily="34" charset="0"/>
              </a:rPr>
              <a:t>højere</a:t>
            </a:r>
            <a:r>
              <a:rPr lang="da-DK" sz="1200" dirty="0">
                <a:latin typeface="Corbel" pitchFamily="34" charset="0"/>
              </a:rPr>
              <a:t> grad bruger landsdækkende </a:t>
            </a:r>
            <a:r>
              <a:rPr lang="da-DK" sz="1200" dirty="0" smtClean="0">
                <a:latin typeface="Corbel" pitchFamily="34" charset="0"/>
              </a:rPr>
              <a:t>dagblade men </a:t>
            </a:r>
            <a:r>
              <a:rPr lang="da-DK" sz="1200" dirty="0">
                <a:latin typeface="Corbel" pitchFamily="34" charset="0"/>
              </a:rPr>
              <a:t>i lavere grad bruger f.eks. radio. til at få ny viden</a:t>
            </a:r>
            <a:r>
              <a:rPr lang="da-DK" sz="1200" dirty="0" smtClean="0">
                <a:latin typeface="Corbel" pitchFamily="34" charset="0"/>
              </a:rPr>
              <a:t>.</a:t>
            </a:r>
            <a:endParaRPr lang="da-DK" sz="1200" dirty="0">
              <a:latin typeface="Corbel" pitchFamily="34" charset="0"/>
            </a:endParaRPr>
          </a:p>
          <a:p>
            <a:pPr algn="just"/>
            <a:r>
              <a:rPr lang="da-DK" sz="1200" dirty="0">
                <a:latin typeface="Corbel" pitchFamily="34" charset="0"/>
              </a:rPr>
              <a:t>Segmentets brug af sociale medier (f.eks. F</a:t>
            </a:r>
            <a:r>
              <a:rPr lang="da-DK" sz="1200" dirty="0" smtClean="0">
                <a:latin typeface="Corbel" pitchFamily="34" charset="0"/>
              </a:rPr>
              <a:t>acebook</a:t>
            </a:r>
            <a:r>
              <a:rPr lang="da-DK" sz="1200" dirty="0">
                <a:latin typeface="Corbel" pitchFamily="34" charset="0"/>
              </a:rPr>
              <a:t>) er steget ift. tidligere år.</a:t>
            </a:r>
          </a:p>
          <a:p>
            <a:pPr algn="just"/>
            <a:endParaRPr lang="da-DK" sz="1200" dirty="0" smtClean="0">
              <a:latin typeface="Corbel" pitchFamily="34" charset="0"/>
            </a:endParaRPr>
          </a:p>
          <a:p>
            <a:pPr algn="just"/>
            <a:r>
              <a:rPr lang="da-DK" sz="1200" i="1" dirty="0" smtClean="0">
                <a:latin typeface="Corbel" pitchFamily="34" charset="0"/>
              </a:rPr>
              <a:t>De </a:t>
            </a:r>
            <a:r>
              <a:rPr lang="da-DK" sz="1200" i="1" dirty="0">
                <a:latin typeface="Corbel" pitchFamily="34" charset="0"/>
              </a:rPr>
              <a:t>negative </a:t>
            </a:r>
            <a:r>
              <a:rPr lang="da-DK" sz="1200" dirty="0">
                <a:latin typeface="Corbel" pitchFamily="34" charset="0"/>
              </a:rPr>
              <a:t>er modstandere af udviklingsbistand. Denne holdning viser sig også i en lavere grad af deltagelse ved </a:t>
            </a:r>
            <a:r>
              <a:rPr lang="da-DK" sz="1200" dirty="0" smtClean="0">
                <a:latin typeface="Corbel" pitchFamily="34" charset="0"/>
              </a:rPr>
              <a:t>forskellige </a:t>
            </a:r>
            <a:r>
              <a:rPr lang="da-DK" sz="1200" dirty="0">
                <a:latin typeface="Corbel" pitchFamily="34" charset="0"/>
              </a:rPr>
              <a:t>velgørende aktiviteter. I forhold til hele befolkningen er der f.eks. færre af </a:t>
            </a:r>
            <a:r>
              <a:rPr lang="da-DK" sz="1200" i="1" dirty="0" smtClean="0">
                <a:latin typeface="Corbel" pitchFamily="34" charset="0"/>
              </a:rPr>
              <a:t>De </a:t>
            </a:r>
            <a:r>
              <a:rPr lang="da-DK" sz="1200" i="1" dirty="0">
                <a:latin typeface="Corbel" pitchFamily="34" charset="0"/>
              </a:rPr>
              <a:t>negative</a:t>
            </a:r>
            <a:r>
              <a:rPr lang="da-DK" sz="1200" dirty="0">
                <a:latin typeface="Corbel" pitchFamily="34" charset="0"/>
              </a:rPr>
              <a:t>, der giver penge, når der er husstandsindsamling eller ved donation af </a:t>
            </a:r>
            <a:r>
              <a:rPr lang="da-DK" sz="1200" dirty="0" smtClean="0">
                <a:latin typeface="Corbel" pitchFamily="34" charset="0"/>
              </a:rPr>
              <a:t>tøj </a:t>
            </a:r>
            <a:r>
              <a:rPr lang="da-DK" sz="1200" dirty="0">
                <a:latin typeface="Corbel" pitchFamily="34" charset="0"/>
              </a:rPr>
              <a:t>og andre genstande til indsamlinger eller genbrugsbutikker (som støtter udviklingslande).</a:t>
            </a:r>
          </a:p>
          <a:p>
            <a:pPr algn="just"/>
            <a:endParaRPr lang="da-DK" sz="1200" dirty="0">
              <a:latin typeface="Corbel" pitchFamily="34" charset="0"/>
            </a:endParaRPr>
          </a:p>
          <a:p>
            <a:pPr algn="just"/>
            <a:r>
              <a:rPr lang="da-DK" sz="1200" dirty="0">
                <a:latin typeface="Corbel" pitchFamily="34" charset="0"/>
              </a:rPr>
              <a:t>Segmentet skiller sig ud fra gennemsnittet ved, at en større andel </a:t>
            </a:r>
            <a:r>
              <a:rPr lang="da-DK" sz="1200" dirty="0" smtClean="0">
                <a:latin typeface="Corbel" pitchFamily="34" charset="0"/>
              </a:rPr>
              <a:t>(51% </a:t>
            </a:r>
            <a:r>
              <a:rPr lang="da-DK" sz="1200" dirty="0">
                <a:latin typeface="Corbel" pitchFamily="34" charset="0"/>
              </a:rPr>
              <a:t>mod </a:t>
            </a:r>
            <a:r>
              <a:rPr lang="da-DK" sz="1200" dirty="0" smtClean="0">
                <a:latin typeface="Corbel" pitchFamily="34" charset="0"/>
              </a:rPr>
              <a:t>24% </a:t>
            </a:r>
            <a:r>
              <a:rPr lang="da-DK" sz="1200" dirty="0">
                <a:latin typeface="Corbel" pitchFamily="34" charset="0"/>
              </a:rPr>
              <a:t>for hele befolkningen) angiver, at de ikke støtter eller deltager i nogle af de nævnte aktiviteter.</a:t>
            </a:r>
          </a:p>
          <a:p>
            <a:pPr algn="just"/>
            <a:endParaRPr lang="da-DK" sz="1200" dirty="0">
              <a:latin typeface="Corbel" pitchFamily="34" charset="0"/>
            </a:endParaRPr>
          </a:p>
          <a:p>
            <a:pPr algn="just"/>
            <a:endParaRPr lang="da-DK" sz="1200" dirty="0">
              <a:latin typeface="Corbel" pitchFamily="34" charset="0"/>
            </a:endParaRPr>
          </a:p>
          <a:p>
            <a:pPr algn="just"/>
            <a:endParaRPr lang="da-DK" sz="1200" dirty="0">
              <a:latin typeface="Corbel" pitchFamily="34" charset="0"/>
            </a:endParaRPr>
          </a:p>
          <a:p>
            <a:pPr algn="just"/>
            <a:endParaRPr lang="da-DK" sz="1200" dirty="0" err="1">
              <a:latin typeface="Corbel" pitchFamily="34" charset="0"/>
            </a:endParaRPr>
          </a:p>
        </p:txBody>
      </p:sp>
      <p:cxnSp>
        <p:nvCxnSpPr>
          <p:cNvPr id="7" name="Lige forbindelse 6"/>
          <p:cNvCxnSpPr/>
          <p:nvPr/>
        </p:nvCxnSpPr>
        <p:spPr>
          <a:xfrm>
            <a:off x="332658" y="3944888"/>
            <a:ext cx="6047953" cy="0"/>
          </a:xfrm>
          <a:prstGeom prst="line">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9369325"/>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boks 7"/>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Sammendrag af rapporten</a:t>
            </a:r>
            <a:endParaRPr lang="da-DK" sz="1100" dirty="0">
              <a:latin typeface="Corbel" pitchFamily="34" charset="0"/>
            </a:endParaRPr>
          </a:p>
        </p:txBody>
      </p:sp>
      <p:sp>
        <p:nvSpPr>
          <p:cNvPr id="13" name="Tekstboks 12"/>
          <p:cNvSpPr txBox="1"/>
          <p:nvPr/>
        </p:nvSpPr>
        <p:spPr>
          <a:xfrm>
            <a:off x="333376" y="1352600"/>
            <a:ext cx="6191968" cy="8048351"/>
          </a:xfrm>
          <a:prstGeom prst="rect">
            <a:avLst/>
          </a:prstGeom>
          <a:noFill/>
        </p:spPr>
        <p:txBody>
          <a:bodyPr wrap="square" lIns="91433" tIns="45717" rIns="91433" bIns="45717" rtlCol="0">
            <a:spAutoFit/>
          </a:bodyPr>
          <a:lstStyle/>
          <a:p>
            <a:pPr algn="just"/>
            <a:r>
              <a:rPr lang="da-DK" sz="1100" b="1" dirty="0" smtClean="0"/>
              <a:t>Der er generelt set store forskelle mellem danskernes opfattelse af forholdene i udviklingslandene og de faktiske forhold</a:t>
            </a:r>
            <a:endParaRPr lang="da-DK" sz="1100" b="1" dirty="0" smtClean="0">
              <a:latin typeface="Corbel" pitchFamily="34" charset="0"/>
            </a:endParaRPr>
          </a:p>
          <a:p>
            <a:pPr algn="just"/>
            <a:r>
              <a:rPr lang="da-DK" sz="1100" dirty="0" smtClean="0">
                <a:latin typeface="Corbel" pitchFamily="34" charset="0"/>
              </a:rPr>
              <a:t>Resultaterne af denne undersøgelse viser, at der flere steder er tegn på øget optimisme blandt befolkningens opfattelse af forholdene i udviklingslandene. Der er dog stadig langt mellem den reelle virkelighed og den formodede virkelighed. 30% af befolkningen kender til, at Danmark  bruger 16 mia. kr./</a:t>
            </a:r>
            <a:r>
              <a:rPr lang="da-DK" sz="1100" dirty="0" smtClean="0">
                <a:latin typeface="Corbel" pitchFamily="34" charset="0"/>
              </a:rPr>
              <a:t>0,8% </a:t>
            </a:r>
            <a:r>
              <a:rPr lang="da-DK" sz="1100" dirty="0" smtClean="0">
                <a:latin typeface="Corbel" pitchFamily="34" charset="0"/>
              </a:rPr>
              <a:t>af BNI årligt på udviklingsbistand (2015</a:t>
            </a:r>
            <a:r>
              <a:rPr lang="da-DK" sz="1100" dirty="0" smtClean="0">
                <a:latin typeface="Corbel" pitchFamily="34" charset="0"/>
              </a:rPr>
              <a:t>)*. </a:t>
            </a:r>
            <a:r>
              <a:rPr lang="da-DK" sz="1100" dirty="0" smtClean="0">
                <a:latin typeface="Corbel" pitchFamily="34" charset="0"/>
              </a:rPr>
              <a:t>Dette er på niveau med de foregående år, 2014 og 2013. I forhold til 2014 er der færre personer (3 procentpoint), der formoder, at Danmark bruger mere, end tilfældet reelt er. Der er langt færre mennesker, der lever under FN’s fattigdomsgrænse, end tilfældet var for 25 år siden. Det er danskerne dog ikke overbeviste om. I lighed med både 2013 og 2014 er andelen, der mener, at der er blevet flere fattige, større end andelen, der angiver færre fattige. Der er dog sket en udvikling ift. 2014. Her var der 47%, der angav flere, hvorimod  det i 2015 er faldet til 40%.</a:t>
            </a:r>
          </a:p>
          <a:p>
            <a:pPr marL="171437" indent="-171437" algn="just">
              <a:buFont typeface="Wingdings" panose="05000000000000000000" pitchFamily="2" charset="2"/>
              <a:buChar char="v"/>
            </a:pPr>
            <a:endParaRPr lang="da-DK" sz="1100" dirty="0" smtClean="0">
              <a:latin typeface="Corbel" pitchFamily="34" charset="0"/>
            </a:endParaRPr>
          </a:p>
          <a:p>
            <a:pPr algn="just"/>
            <a:r>
              <a:rPr lang="da-DK" sz="1100" dirty="0" smtClean="0">
                <a:latin typeface="Corbel" pitchFamily="34" charset="0"/>
              </a:rPr>
              <a:t>Danskerne er heller ikke overbeviste om, at 90% af alle børn i udviklingslandene rent faktisk kommer i skole. Godt 55% af danskerne mener, at det kun er op til 30% af børnene i udviklingslandene, der kommer i skole. Dermed er der et meget stort spænd imellem danskernes formodning og virkelighed. Der er næsten lige så mange piger som drenge, der kommer i skole i udviklingslandene. Men danskerne vurderer, at antallet af piger, der går i skole, er langt mindre. Niveauet i 2015 for danskernes vurdering herom er på samme niveau som 2014.</a:t>
            </a:r>
          </a:p>
          <a:p>
            <a:pPr marL="171437" indent="-171437" algn="just">
              <a:buFont typeface="Wingdings" panose="05000000000000000000" pitchFamily="2" charset="2"/>
              <a:buChar char="v"/>
            </a:pPr>
            <a:endParaRPr lang="da-DK" sz="1100" dirty="0" smtClean="0">
              <a:latin typeface="Corbel" pitchFamily="34" charset="0"/>
            </a:endParaRPr>
          </a:p>
          <a:p>
            <a:pPr algn="just"/>
            <a:r>
              <a:rPr lang="da-DK" sz="1100" dirty="0" smtClean="0">
                <a:latin typeface="Corbel" pitchFamily="34" charset="0"/>
              </a:rPr>
              <a:t>10% af verdens befolkning (ikke kun udviklingslandene) har ikke adgang til rent drikkevand. Hovedparten af danskerne formoder, at denne andel er noget større (20-30%). Denne forskel er således ikke så markant som ved de øvrige spørgsmål. </a:t>
            </a:r>
          </a:p>
          <a:p>
            <a:pPr marL="171437" indent="-171437" algn="just">
              <a:buFont typeface="Wingdings" panose="05000000000000000000" pitchFamily="2" charset="2"/>
              <a:buChar char="v"/>
            </a:pPr>
            <a:endParaRPr lang="da-DK" sz="1100" dirty="0" smtClean="0">
              <a:latin typeface="Corbel" pitchFamily="34" charset="0"/>
            </a:endParaRPr>
          </a:p>
          <a:p>
            <a:pPr algn="just"/>
            <a:r>
              <a:rPr lang="da-DK" sz="1100" dirty="0" smtClean="0">
                <a:latin typeface="Corbel" pitchFamily="34" charset="0"/>
              </a:rPr>
              <a:t>Danskerne er meget delte i deres opfattelse af, hvorvidt myndighederne i de enkelte lande selv er med til at styre, hvordan udviklingsbistand og det danske bidrag anvendes. 36 % af befolkningen angiver, at de tror, at myndighederne i de enkelte lande selv er med til at styre anvendelse af bidraget. Omvendt mener 33 % kun i nogen grad eller slet ikke, at de enkelte myndigheder har medbestemmelse.</a:t>
            </a:r>
          </a:p>
          <a:p>
            <a:pPr marL="171437" indent="-171437" algn="just">
              <a:buFont typeface="Wingdings" panose="05000000000000000000" pitchFamily="2" charset="2"/>
              <a:buChar char="v"/>
            </a:pPr>
            <a:endParaRPr lang="da-DK" sz="1100" dirty="0" smtClean="0">
              <a:latin typeface="Corbel" pitchFamily="34" charset="0"/>
            </a:endParaRPr>
          </a:p>
          <a:p>
            <a:pPr algn="just"/>
            <a:r>
              <a:rPr lang="da-DK" sz="1100" b="1" dirty="0" smtClean="0"/>
              <a:t>Danskernes kendskab til udviklingsbistand og udviklingslandene</a:t>
            </a:r>
            <a:endParaRPr lang="da-DK" sz="1100" b="1" dirty="0" smtClean="0">
              <a:latin typeface="Corbel" pitchFamily="34" charset="0"/>
            </a:endParaRPr>
          </a:p>
          <a:p>
            <a:pPr algn="just"/>
            <a:r>
              <a:rPr lang="da-DK" sz="1100" dirty="0" smtClean="0">
                <a:latin typeface="Corbel" pitchFamily="34" charset="0"/>
              </a:rPr>
              <a:t>Siden 2012 har der været en generel tendens til, at kendskabet til Danida har udviklet sig i en negativ retning. Dette gælder for såvel det uhjulpne som hjulpne kendskab. I 2015 angiver 28 % uhjulpet, at de kender Danida. Der er tale om et fald på 3 procentpoint i forhold til 2014. 72 % af befolkningen angiver hjulpet, at de kender organisationen. Her er der ligeledes tale om et fald på 3 procentpoint i forhold til  2014. Det skal dog nævnes, at Danida uhjulpet fortsat har det næsthøjeste kendskab blandt organisationer, der arbejder inden for bistandsområdet. Dansk Røde Kors er den mest kendte organisati0n i Danmark (både uhjulpet og hjulpet).</a:t>
            </a:r>
          </a:p>
          <a:p>
            <a:pPr marL="171437" indent="-171437" algn="just">
              <a:buFont typeface="Wingdings" panose="05000000000000000000" pitchFamily="2" charset="2"/>
              <a:buChar char="v"/>
            </a:pPr>
            <a:endParaRPr lang="da-DK" sz="1100" dirty="0" smtClean="0">
              <a:latin typeface="Corbel" pitchFamily="34" charset="0"/>
            </a:endParaRPr>
          </a:p>
          <a:p>
            <a:pPr algn="just"/>
            <a:r>
              <a:rPr lang="da-DK" sz="1100" b="1" dirty="0" smtClean="0"/>
              <a:t>FN's nye verdensmål</a:t>
            </a:r>
          </a:p>
          <a:p>
            <a:pPr algn="just"/>
            <a:r>
              <a:rPr lang="da-DK" sz="1100" dirty="0" smtClean="0">
                <a:latin typeface="Corbel" pitchFamily="34" charset="0"/>
              </a:rPr>
              <a:t>FN har i 2015 vedtaget en række nye verdensmål. 10 % af den danske befolkning mener, at de kender til indholdet i disse mål. Til trods for denne beskedne kendskabsgrad kan ¾ af danskerne (73 %) angive, at FN´s nye verdensmål går ud på at udrydde fattigdommen og sikre bæredygtig udvikling i verden (efter at være blevet præsenteret for en række forskellige mål, heriblandt ovenstående). Danmark har særligt arbejdet på at få fire nye mål med i FN’s prioritering. Mellem </a:t>
            </a:r>
          </a:p>
          <a:p>
            <a:pPr algn="just"/>
            <a:r>
              <a:rPr lang="da-DK" sz="1100" dirty="0" smtClean="0">
                <a:latin typeface="Corbel" pitchFamily="34" charset="0"/>
              </a:rPr>
              <a:t>32% og 56 % af befolkningen kan nævne Danmarks fire prioriteter. Flest (56 %) angiver, at Danmark arbejder særligt på, at alle får mulighed for skole og uddannelse.</a:t>
            </a:r>
          </a:p>
          <a:p>
            <a:pPr marL="171437" indent="-171437" algn="just">
              <a:buFont typeface="Wingdings" panose="05000000000000000000" pitchFamily="2" charset="2"/>
              <a:buChar char="v"/>
            </a:pPr>
            <a:endParaRPr lang="da-DK" sz="1100" dirty="0" smtClean="0">
              <a:latin typeface="Corbel" pitchFamily="34" charset="0"/>
            </a:endParaRPr>
          </a:p>
          <a:p>
            <a:pPr algn="just"/>
            <a:r>
              <a:rPr lang="da-DK" sz="900" i="1" dirty="0">
                <a:latin typeface="Corbel" pitchFamily="34" charset="0"/>
              </a:rPr>
              <a:t>*</a:t>
            </a:r>
            <a:r>
              <a:rPr lang="da-DK" sz="900" i="1" dirty="0">
                <a:latin typeface="Corbel" pitchFamily="34" charset="0"/>
              </a:rPr>
              <a:t>I 2015 blev udviklingsbistanden tilpasset og endte på en samlet tilsagnsramme på 0,73 % af BNI.</a:t>
            </a:r>
          </a:p>
        </p:txBody>
      </p:sp>
    </p:spTree>
    <p:extLst>
      <p:ext uri="{BB962C8B-B14F-4D97-AF65-F5344CB8AC3E}">
        <p14:creationId xmlns:p14="http://schemas.microsoft.com/office/powerpoint/2010/main" val="2393810628"/>
      </p:ext>
    </p:extLst>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0427" y="288001"/>
            <a:ext cx="6473591" cy="333078"/>
          </a:xfrm>
        </p:spPr>
        <p:txBody>
          <a:bodyPr/>
          <a:lstStyle/>
          <a:p>
            <a:r>
              <a:rPr lang="da-DK" sz="1800" dirty="0" smtClean="0">
                <a:solidFill>
                  <a:schemeClr val="tx1"/>
                </a:solidFill>
              </a:rPr>
              <a:t>Segmentprofil – </a:t>
            </a:r>
            <a:r>
              <a:rPr lang="da-DK" sz="1800" b="1" i="1" dirty="0">
                <a:solidFill>
                  <a:schemeClr val="tx1"/>
                </a:solidFill>
              </a:rPr>
              <a:t>De negative</a:t>
            </a:r>
          </a:p>
        </p:txBody>
      </p:sp>
      <p:sp>
        <p:nvSpPr>
          <p:cNvPr id="11" name="Titel 1"/>
          <p:cNvSpPr txBox="1">
            <a:spLocks/>
          </p:cNvSpPr>
          <p:nvPr/>
        </p:nvSpPr>
        <p:spPr>
          <a:xfrm>
            <a:off x="240427" y="921601"/>
            <a:ext cx="6579474" cy="333078"/>
          </a:xfrm>
          <a:prstGeom prst="rect">
            <a:avLst/>
          </a:prstGeom>
        </p:spPr>
        <p:txBody>
          <a:bodyPr lIns="103155" tIns="51577" rIns="103155" bIns="51577"/>
          <a:lstStyle/>
          <a:p>
            <a:pPr lvl="0">
              <a:defRPr/>
            </a:pPr>
            <a:r>
              <a:rPr lang="da-DK" sz="1400" dirty="0" smtClean="0">
                <a:latin typeface="Corbel" pitchFamily="34" charset="0"/>
              </a:rPr>
              <a:t>Figur 47:</a:t>
            </a:r>
            <a:r>
              <a:rPr lang="da-DK" sz="1400" dirty="0" smtClean="0">
                <a:solidFill>
                  <a:schemeClr val="accent6"/>
                </a:solidFill>
                <a:latin typeface="Corbel" pitchFamily="34" charset="0"/>
              </a:rPr>
              <a:t> </a:t>
            </a:r>
            <a:r>
              <a:rPr lang="da-DK" sz="1400" dirty="0" smtClean="0">
                <a:latin typeface="Corbel" pitchFamily="34" charset="0"/>
                <a:ea typeface="+mj-ea"/>
                <a:cs typeface="+mj-cs"/>
              </a:rPr>
              <a:t>Holdninger til udviklingsbistand (Top2)</a:t>
            </a:r>
            <a:endParaRPr lang="da-DK" sz="1400" dirty="0">
              <a:latin typeface="Corbel" pitchFamily="34" charset="0"/>
              <a:ea typeface="+mj-ea"/>
              <a:cs typeface="+mj-cs"/>
            </a:endParaRPr>
          </a:p>
        </p:txBody>
      </p:sp>
      <p:sp>
        <p:nvSpPr>
          <p:cNvPr id="7" name="Tekstboks 6"/>
          <p:cNvSpPr txBox="1"/>
          <p:nvPr/>
        </p:nvSpPr>
        <p:spPr>
          <a:xfrm>
            <a:off x="333376" y="7275113"/>
            <a:ext cx="6192000" cy="1769709"/>
          </a:xfrm>
          <a:prstGeom prst="rect">
            <a:avLst/>
          </a:prstGeom>
          <a:noFill/>
        </p:spPr>
        <p:txBody>
          <a:bodyPr wrap="square" lIns="91433" tIns="45717" rIns="91433" bIns="45717" rtlCol="0">
            <a:spAutoFit/>
          </a:bodyPr>
          <a:lstStyle/>
          <a:p>
            <a:r>
              <a:rPr lang="da-DK" sz="1000" i="1" dirty="0" smtClean="0">
                <a:latin typeface="Corbel" pitchFamily="34" charset="0"/>
              </a:rPr>
              <a:t>Kilde:</a:t>
            </a:r>
          </a:p>
          <a:p>
            <a:r>
              <a:rPr lang="da-DK" sz="1000" i="1" dirty="0" smtClean="0">
                <a:latin typeface="Corbel" pitchFamily="34" charset="0"/>
              </a:rPr>
              <a:t>Q2. </a:t>
            </a:r>
            <a:r>
              <a:rPr lang="da-DK" sz="1000" i="1" dirty="0">
                <a:latin typeface="Corbel" pitchFamily="34" charset="0"/>
              </a:rPr>
              <a:t>I hvilken grad synes du, det er interessant at høre om udviklingsbistand og forholdene i udviklingslandene?</a:t>
            </a:r>
          </a:p>
          <a:p>
            <a:r>
              <a:rPr lang="da-DK" sz="1000" i="1" dirty="0">
                <a:latin typeface="Corbel" pitchFamily="34" charset="0"/>
              </a:rPr>
              <a:t>Top2 er her den samlede andel, der svarer ”i høj grad” og ”i meget høj grad”</a:t>
            </a:r>
          </a:p>
          <a:p>
            <a:endParaRPr lang="da-DK" sz="1000" i="1" dirty="0">
              <a:latin typeface="Corbel" pitchFamily="34" charset="0"/>
            </a:endParaRPr>
          </a:p>
          <a:p>
            <a:r>
              <a:rPr lang="da-DK" sz="1000" i="1" dirty="0" smtClean="0">
                <a:latin typeface="Corbel" pitchFamily="34" charset="0"/>
              </a:rPr>
              <a:t>Q18. </a:t>
            </a:r>
            <a:r>
              <a:rPr lang="da-DK" sz="1000" i="1" dirty="0">
                <a:latin typeface="Corbel" pitchFamily="34" charset="0"/>
              </a:rPr>
              <a:t>I hvilken grad mener du, at udviklingsbistanden hjælper? </a:t>
            </a:r>
          </a:p>
          <a:p>
            <a:r>
              <a:rPr lang="da-DK" sz="1000" i="1" dirty="0">
                <a:latin typeface="Corbel" pitchFamily="34" charset="0"/>
              </a:rPr>
              <a:t>Top2 er her den samlede andel, der svarer ”i nogen grad” og ”i høj grad”</a:t>
            </a:r>
          </a:p>
          <a:p>
            <a:endParaRPr lang="da-DK" sz="1000" i="1" dirty="0" smtClean="0">
              <a:latin typeface="Corbel" pitchFamily="34" charset="0"/>
            </a:endParaRPr>
          </a:p>
          <a:p>
            <a:r>
              <a:rPr lang="da-DK" sz="1000" i="1" dirty="0" smtClean="0">
                <a:latin typeface="Corbel" pitchFamily="34" charset="0"/>
              </a:rPr>
              <a:t>**Kilde</a:t>
            </a:r>
          </a:p>
          <a:p>
            <a:r>
              <a:rPr lang="da-DK" sz="1000" i="1" dirty="0" smtClean="0">
                <a:latin typeface="Corbel" pitchFamily="34" charset="0"/>
              </a:rPr>
              <a:t>Q19. I det følgende nævnes en række udsagn om forskellige holdninger til udviklingsbistand – og hvilken betydning, den har. For hvert udsagn bedes du angive, hvor enig eller uenig du er i det pågældende udsagn</a:t>
            </a:r>
          </a:p>
          <a:p>
            <a:r>
              <a:rPr lang="da-DK" sz="1000" i="1" dirty="0" smtClean="0">
                <a:latin typeface="Corbel" pitchFamily="34" charset="0"/>
              </a:rPr>
              <a:t>Top2 er her den samlede andel, der svarer ”enig” eller ”helt enig”</a:t>
            </a:r>
          </a:p>
        </p:txBody>
      </p:sp>
      <p:pic>
        <p:nvPicPr>
          <p:cNvPr id="3" name="Billede 2"/>
          <p:cNvPicPr>
            <a:picLocks noChangeAspect="1" noChangeArrowheads="1"/>
          </p:cNvPicPr>
          <p:nvPr>
            <p:extLst>
              <p:ext uri="{D42A27DB-BD31-4B8C-83A1-F6EECF244321}">
                <p14:modId xmlns:p14="http://schemas.microsoft.com/office/powerpoint/2010/main" val="3719904536"/>
              </p:ext>
            </p:extLst>
          </p:nvPr>
        </p:nvPicPr>
        <p:blipFill>
          <a:blip r:embed="rId2"/>
          <a:srcRect/>
          <a:stretch>
            <a:fillRect/>
          </a:stretch>
        </p:blipFill>
        <p:spPr bwMode="auto">
          <a:xfrm>
            <a:off x="95250" y="1560513"/>
            <a:ext cx="6669088" cy="4946650"/>
          </a:xfrm>
          <a:prstGeom prst="rect">
            <a:avLst/>
          </a:prstGeom>
          <a:noFill/>
          <a:extLst>
            <a:ext uri="{909E8E84-426E-40DD-AFC4-6F175D3DCCD1}">
              <a14:hiddenFill xmlns:a14="http://schemas.microsoft.com/office/drawing/2010/main">
                <a:solidFill>
                  <a:srgbClr val="FFFFFF"/>
                </a:solidFill>
              </a14:hiddenFill>
            </a:ext>
          </a:extLst>
        </p:spPr>
      </p:pic>
      <p:sp>
        <p:nvSpPr>
          <p:cNvPr id="6" name="Tekstboks 5"/>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3 – Segmenter</a:t>
            </a:r>
            <a:endParaRPr lang="da-DK" sz="1100" dirty="0">
              <a:latin typeface="Corbel" pitchFamily="34" charset="0"/>
            </a:endParaRPr>
          </a:p>
        </p:txBody>
      </p:sp>
    </p:spTree>
    <p:extLst>
      <p:ext uri="{BB962C8B-B14F-4D97-AF65-F5344CB8AC3E}">
        <p14:creationId xmlns:p14="http://schemas.microsoft.com/office/powerpoint/2010/main" val="1304316995"/>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p:nvPr>
            <p:extLst>
              <p:ext uri="{D42A27DB-BD31-4B8C-83A1-F6EECF244321}">
                <p14:modId xmlns:p14="http://schemas.microsoft.com/office/powerpoint/2010/main" val="151071252"/>
              </p:ext>
            </p:extLst>
          </p:nvPr>
        </p:nvPicPr>
        <p:blipFill>
          <a:blip r:embed="rId2"/>
          <a:stretch>
            <a:fillRect/>
          </a:stretch>
        </p:blipFill>
        <p:spPr>
          <a:xfrm>
            <a:off x="245408" y="1424984"/>
            <a:ext cx="6396352" cy="5605200"/>
          </a:xfrm>
          <a:prstGeom prst="rect">
            <a:avLst/>
          </a:prstGeom>
        </p:spPr>
      </p:pic>
      <p:sp>
        <p:nvSpPr>
          <p:cNvPr id="2" name="Titel 1"/>
          <p:cNvSpPr>
            <a:spLocks noGrp="1"/>
          </p:cNvSpPr>
          <p:nvPr>
            <p:ph type="title"/>
          </p:nvPr>
        </p:nvSpPr>
        <p:spPr>
          <a:xfrm>
            <a:off x="240426" y="288001"/>
            <a:ext cx="6473590" cy="333078"/>
          </a:xfrm>
        </p:spPr>
        <p:txBody>
          <a:bodyPr/>
          <a:lstStyle/>
          <a:p>
            <a:r>
              <a:rPr lang="da-DK" sz="1800" dirty="0" smtClean="0">
                <a:solidFill>
                  <a:schemeClr val="tx1"/>
                </a:solidFill>
              </a:rPr>
              <a:t>Segmentprofil – </a:t>
            </a:r>
            <a:r>
              <a:rPr lang="da-DK" sz="1800" b="1" i="1" dirty="0">
                <a:solidFill>
                  <a:schemeClr val="tx1"/>
                </a:solidFill>
              </a:rPr>
              <a:t>De negative</a:t>
            </a:r>
          </a:p>
        </p:txBody>
      </p:sp>
      <p:sp>
        <p:nvSpPr>
          <p:cNvPr id="11" name="Titel 1"/>
          <p:cNvSpPr txBox="1">
            <a:spLocks/>
          </p:cNvSpPr>
          <p:nvPr/>
        </p:nvSpPr>
        <p:spPr>
          <a:xfrm>
            <a:off x="240427" y="921601"/>
            <a:ext cx="6579474" cy="333078"/>
          </a:xfrm>
          <a:prstGeom prst="rect">
            <a:avLst/>
          </a:prstGeom>
        </p:spPr>
        <p:txBody>
          <a:bodyPr lIns="103155" tIns="51577" rIns="103155" bIns="51577"/>
          <a:lstStyle/>
          <a:p>
            <a:pPr lvl="0">
              <a:defRPr/>
            </a:pPr>
            <a:r>
              <a:rPr lang="da-DK" sz="1400" dirty="0" smtClean="0">
                <a:latin typeface="Corbel" pitchFamily="34" charset="0"/>
              </a:rPr>
              <a:t>Figur 48: </a:t>
            </a:r>
            <a:r>
              <a:rPr lang="da-DK" sz="1400" dirty="0" smtClean="0">
                <a:latin typeface="Corbel" pitchFamily="34" charset="0"/>
                <a:ea typeface="+mj-ea"/>
                <a:cs typeface="+mj-cs"/>
              </a:rPr>
              <a:t>Medievaner</a:t>
            </a:r>
            <a:endParaRPr lang="da-DK" sz="1400" dirty="0">
              <a:latin typeface="Corbel" pitchFamily="34" charset="0"/>
              <a:ea typeface="+mj-ea"/>
              <a:cs typeface="+mj-cs"/>
            </a:endParaRPr>
          </a:p>
        </p:txBody>
      </p:sp>
      <p:sp>
        <p:nvSpPr>
          <p:cNvPr id="7" name="Tekstboks 6"/>
          <p:cNvSpPr txBox="1"/>
          <p:nvPr/>
        </p:nvSpPr>
        <p:spPr>
          <a:xfrm>
            <a:off x="333376" y="7866916"/>
            <a:ext cx="6192000" cy="861768"/>
          </a:xfrm>
          <a:prstGeom prst="rect">
            <a:avLst/>
          </a:prstGeom>
          <a:noFill/>
        </p:spPr>
        <p:txBody>
          <a:bodyPr wrap="square" lIns="91433" tIns="45717" rIns="91433" bIns="45717" rtlCol="0">
            <a:spAutoFit/>
          </a:bodyPr>
          <a:lstStyle/>
          <a:p>
            <a:r>
              <a:rPr lang="da-DK" sz="1000" i="1" dirty="0" smtClean="0">
                <a:latin typeface="Corbel" pitchFamily="34" charset="0"/>
              </a:rPr>
              <a:t>Kilde:</a:t>
            </a:r>
          </a:p>
          <a:p>
            <a:r>
              <a:rPr lang="da-DK" sz="1000" i="1" dirty="0" smtClean="0">
                <a:latin typeface="Corbel" pitchFamily="34" charset="0"/>
              </a:rPr>
              <a:t>Q22. Hvor får du generelt ny viden fra? Her menes generelt - dvs. ikke kun om udviklingsbistand (Du må gerne markere flere svarmuligheder). </a:t>
            </a:r>
          </a:p>
          <a:p>
            <a:r>
              <a:rPr lang="da-DK" sz="1000" i="1" dirty="0" smtClean="0">
                <a:latin typeface="Corbel" pitchFamily="34" charset="0"/>
              </a:rPr>
              <a:t>Q23. Hvorfra får du i hverdagen viden om udviklingsbistand og forhold i udviklingslandene? (Du må gerne markere flere svarmuligheder)</a:t>
            </a:r>
          </a:p>
        </p:txBody>
      </p:sp>
      <p:sp>
        <p:nvSpPr>
          <p:cNvPr id="6" name="Tekstboks 5"/>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3 – Segmenter</a:t>
            </a:r>
            <a:endParaRPr lang="da-DK" sz="1100" dirty="0">
              <a:latin typeface="Corbel" pitchFamily="34" charset="0"/>
            </a:endParaRPr>
          </a:p>
        </p:txBody>
      </p:sp>
    </p:spTree>
    <p:extLst>
      <p:ext uri="{BB962C8B-B14F-4D97-AF65-F5344CB8AC3E}">
        <p14:creationId xmlns:p14="http://schemas.microsoft.com/office/powerpoint/2010/main" val="95299572"/>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231860" y="928762"/>
            <a:ext cx="6579474" cy="333078"/>
          </a:xfrm>
          <a:prstGeom prst="rect">
            <a:avLst/>
          </a:prstGeom>
        </p:spPr>
        <p:txBody>
          <a:bodyPr lIns="103155" tIns="51577" rIns="103155" bIns="51577"/>
          <a:lstStyle/>
          <a:p>
            <a:pPr lvl="0">
              <a:defRPr/>
            </a:pPr>
            <a:r>
              <a:rPr lang="da-DK" sz="1400" dirty="0" smtClean="0">
                <a:latin typeface="Corbel" pitchFamily="34" charset="0"/>
              </a:rPr>
              <a:t>Figur 49: </a:t>
            </a:r>
            <a:r>
              <a:rPr lang="da-DK" sz="1400" dirty="0" smtClean="0">
                <a:latin typeface="Corbel" pitchFamily="34" charset="0"/>
                <a:ea typeface="+mj-ea"/>
                <a:cs typeface="+mj-cs"/>
              </a:rPr>
              <a:t>Segmentets bidrag/støtte til udviklingslande</a:t>
            </a:r>
            <a:endParaRPr lang="da-DK" sz="1400" dirty="0">
              <a:latin typeface="Corbel" pitchFamily="34" charset="0"/>
              <a:ea typeface="+mj-ea"/>
              <a:cs typeface="+mj-cs"/>
            </a:endParaRPr>
          </a:p>
        </p:txBody>
      </p:sp>
      <p:sp>
        <p:nvSpPr>
          <p:cNvPr id="2" name="Titel 1"/>
          <p:cNvSpPr>
            <a:spLocks noGrp="1"/>
          </p:cNvSpPr>
          <p:nvPr>
            <p:ph type="title"/>
          </p:nvPr>
        </p:nvSpPr>
        <p:spPr>
          <a:xfrm>
            <a:off x="240426" y="288001"/>
            <a:ext cx="6473590" cy="333078"/>
          </a:xfrm>
        </p:spPr>
        <p:txBody>
          <a:bodyPr/>
          <a:lstStyle/>
          <a:p>
            <a:r>
              <a:rPr lang="da-DK" sz="1800" dirty="0" smtClean="0">
                <a:solidFill>
                  <a:schemeClr val="tx1"/>
                </a:solidFill>
              </a:rPr>
              <a:t>Segmentprofil – </a:t>
            </a:r>
            <a:r>
              <a:rPr lang="da-DK" sz="1800" b="1" i="1" dirty="0">
                <a:solidFill>
                  <a:schemeClr val="tx1"/>
                </a:solidFill>
              </a:rPr>
              <a:t>De negative</a:t>
            </a:r>
          </a:p>
        </p:txBody>
      </p:sp>
      <p:sp>
        <p:nvSpPr>
          <p:cNvPr id="7" name="Tekstboks 6"/>
          <p:cNvSpPr txBox="1"/>
          <p:nvPr/>
        </p:nvSpPr>
        <p:spPr>
          <a:xfrm>
            <a:off x="348643" y="8033502"/>
            <a:ext cx="6192000" cy="553992"/>
          </a:xfrm>
          <a:prstGeom prst="rect">
            <a:avLst/>
          </a:prstGeom>
          <a:noFill/>
        </p:spPr>
        <p:txBody>
          <a:bodyPr wrap="square" lIns="91433" tIns="45717" rIns="91433" bIns="45717" rtlCol="0">
            <a:spAutoFit/>
          </a:bodyPr>
          <a:lstStyle/>
          <a:p>
            <a:r>
              <a:rPr lang="da-DK" sz="1000" i="1" dirty="0" smtClean="0">
                <a:latin typeface="Corbel" pitchFamily="34" charset="0"/>
              </a:rPr>
              <a:t>Kilde:</a:t>
            </a:r>
          </a:p>
          <a:p>
            <a:r>
              <a:rPr lang="da-DK" sz="1000" i="1" dirty="0" smtClean="0">
                <a:latin typeface="Corbel" pitchFamily="34" charset="0"/>
              </a:rPr>
              <a:t>Q28. Udover den bistand, der gives via skatten, har du som borger også mulighed for selv at deltage og bidrage med støtte til udviklingslande. Støtter eller deltager du i en eller flere af de viste muligheder?</a:t>
            </a:r>
          </a:p>
        </p:txBody>
      </p:sp>
      <p:pic>
        <p:nvPicPr>
          <p:cNvPr id="3" name="Billede 2"/>
          <p:cNvPicPr>
            <a:picLocks noChangeAspect="1" noChangeArrowheads="1"/>
          </p:cNvPicPr>
          <p:nvPr>
            <p:extLst>
              <p:ext uri="{D42A27DB-BD31-4B8C-83A1-F6EECF244321}">
                <p14:modId xmlns:p14="http://schemas.microsoft.com/office/powerpoint/2010/main" val="3276599091"/>
              </p:ext>
            </p:extLst>
          </p:nvPr>
        </p:nvPicPr>
        <p:blipFill>
          <a:blip r:embed="rId2"/>
          <a:srcRect/>
          <a:stretch>
            <a:fillRect/>
          </a:stretch>
        </p:blipFill>
        <p:spPr bwMode="auto">
          <a:xfrm>
            <a:off x="255935" y="1396762"/>
            <a:ext cx="6297017" cy="2095465"/>
          </a:xfrm>
          <a:prstGeom prst="rect">
            <a:avLst/>
          </a:prstGeom>
          <a:noFill/>
          <a:extLst>
            <a:ext uri="{909E8E84-426E-40DD-AFC4-6F175D3DCCD1}">
              <a14:hiddenFill xmlns:a14="http://schemas.microsoft.com/office/drawing/2010/main">
                <a:solidFill>
                  <a:srgbClr val="FFFFFF"/>
                </a:solidFill>
              </a14:hiddenFill>
            </a:ext>
          </a:extLst>
        </p:spPr>
      </p:pic>
      <p:sp>
        <p:nvSpPr>
          <p:cNvPr id="9" name="Tekstboks 8"/>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Del 3 – Segmenter</a:t>
            </a:r>
            <a:endParaRPr lang="da-DK" sz="1100" dirty="0">
              <a:latin typeface="Corbel" pitchFamily="34" charset="0"/>
            </a:endParaRPr>
          </a:p>
        </p:txBody>
      </p:sp>
    </p:spTree>
    <p:extLst>
      <p:ext uri="{BB962C8B-B14F-4D97-AF65-F5344CB8AC3E}">
        <p14:creationId xmlns:p14="http://schemas.microsoft.com/office/powerpoint/2010/main" val="1360179577"/>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p:cNvSpPr>
            <a:spLocks noGrp="1"/>
          </p:cNvSpPr>
          <p:nvPr>
            <p:ph type="body" sz="quarter" idx="13"/>
          </p:nvPr>
        </p:nvSpPr>
        <p:spPr/>
        <p:txBody>
          <a:bodyPr/>
          <a:lstStyle/>
          <a:p>
            <a:r>
              <a:rPr lang="da-DK" dirty="0" smtClean="0"/>
              <a:t>Appendiks</a:t>
            </a:r>
          </a:p>
          <a:p>
            <a:endParaRPr lang="da-DK" dirty="0"/>
          </a:p>
        </p:txBody>
      </p:sp>
    </p:spTree>
    <p:extLst>
      <p:ext uri="{BB962C8B-B14F-4D97-AF65-F5344CB8AC3E}">
        <p14:creationId xmlns:p14="http://schemas.microsoft.com/office/powerpoint/2010/main" val="2896852347"/>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p:cNvPicPr>
            <a:picLocks noChangeAspect="1" noChangeArrowheads="1"/>
          </p:cNvPicPr>
          <p:nvPr>
            <p:extLst>
              <p:ext uri="{D42A27DB-BD31-4B8C-83A1-F6EECF244321}">
                <p14:modId xmlns:p14="http://schemas.microsoft.com/office/powerpoint/2010/main" val="1243033277"/>
              </p:ext>
            </p:extLst>
          </p:nvPr>
        </p:nvPicPr>
        <p:blipFill>
          <a:blip r:embed="rId2"/>
          <a:srcRect/>
          <a:stretch>
            <a:fillRect/>
          </a:stretch>
        </p:blipFill>
        <p:spPr bwMode="auto">
          <a:xfrm>
            <a:off x="331788" y="1322389"/>
            <a:ext cx="5411788" cy="911225"/>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txBox="1">
            <a:spLocks/>
          </p:cNvSpPr>
          <p:nvPr/>
        </p:nvSpPr>
        <p:spPr>
          <a:xfrm>
            <a:off x="240427" y="920552"/>
            <a:ext cx="6579474" cy="333078"/>
          </a:xfrm>
          <a:prstGeom prst="rect">
            <a:avLst/>
          </a:prstGeom>
        </p:spPr>
        <p:txBody>
          <a:bodyPr lIns="103155" tIns="51577" rIns="103155" bIns="51577"/>
          <a:lstStyle/>
          <a:p>
            <a:pPr lvl="0">
              <a:defRPr/>
            </a:pPr>
            <a:r>
              <a:rPr lang="da-DK" sz="1400" dirty="0" smtClean="0">
                <a:latin typeface="Corbel" pitchFamily="34" charset="0"/>
                <a:ea typeface="+mj-ea"/>
                <a:cs typeface="+mj-cs"/>
              </a:rPr>
              <a:t>Figur 50: Opbakning vs. moralsk forpligtelse</a:t>
            </a:r>
            <a:endParaRPr lang="da-DK" sz="1400" dirty="0">
              <a:latin typeface="Corbel" pitchFamily="34" charset="0"/>
              <a:ea typeface="+mj-ea"/>
              <a:cs typeface="+mj-cs"/>
            </a:endParaRPr>
          </a:p>
        </p:txBody>
      </p:sp>
      <p:sp>
        <p:nvSpPr>
          <p:cNvPr id="9" name="Titel 1"/>
          <p:cNvSpPr txBox="1">
            <a:spLocks/>
          </p:cNvSpPr>
          <p:nvPr/>
        </p:nvSpPr>
        <p:spPr>
          <a:xfrm>
            <a:off x="134543" y="272481"/>
            <a:ext cx="6579474" cy="998856"/>
          </a:xfrm>
          <a:prstGeom prst="rect">
            <a:avLst/>
          </a:prstGeom>
        </p:spPr>
        <p:txBody>
          <a:bodyPr lIns="103155" tIns="51577" rIns="103155" bIns="51577"/>
          <a:lstStyle/>
          <a:p>
            <a:pPr>
              <a:defRPr/>
            </a:pPr>
            <a:r>
              <a:rPr lang="da-DK" dirty="0" smtClean="0">
                <a:latin typeface="Corbel" pitchFamily="34" charset="0"/>
                <a:ea typeface="+mj-ea"/>
                <a:cs typeface="+mj-cs"/>
              </a:rPr>
              <a:t>Supplerende kryds på opbakning til udviklingsbistand  </a:t>
            </a:r>
            <a:endParaRPr lang="da-DK" dirty="0">
              <a:latin typeface="Corbel" pitchFamily="34" charset="0"/>
              <a:ea typeface="+mj-ea"/>
              <a:cs typeface="+mj-cs"/>
            </a:endParaRPr>
          </a:p>
        </p:txBody>
      </p:sp>
      <p:sp>
        <p:nvSpPr>
          <p:cNvPr id="11" name="Tekstboks 10"/>
          <p:cNvSpPr txBox="1"/>
          <p:nvPr/>
        </p:nvSpPr>
        <p:spPr>
          <a:xfrm>
            <a:off x="332657" y="1333551"/>
            <a:ext cx="1440160" cy="215438"/>
          </a:xfrm>
          <a:prstGeom prst="rect">
            <a:avLst/>
          </a:prstGeom>
          <a:noFill/>
        </p:spPr>
        <p:txBody>
          <a:bodyPr wrap="square" lIns="91433" tIns="45717" rIns="91433" bIns="45717" rtlCol="0">
            <a:spAutoFit/>
          </a:bodyPr>
          <a:lstStyle/>
          <a:p>
            <a:r>
              <a:rPr lang="da-DK" sz="800" dirty="0" smtClean="0">
                <a:latin typeface="Corbel" pitchFamily="34" charset="0"/>
              </a:rPr>
              <a:t>Alle tal er %</a:t>
            </a:r>
            <a:endParaRPr lang="da-DK" sz="800" dirty="0">
              <a:latin typeface="Corbel" pitchFamily="34" charset="0"/>
            </a:endParaRPr>
          </a:p>
        </p:txBody>
      </p:sp>
      <p:pic>
        <p:nvPicPr>
          <p:cNvPr id="3" name="Billede 2"/>
          <p:cNvPicPr>
            <a:picLocks noChangeAspect="1" noChangeArrowheads="1"/>
          </p:cNvPicPr>
          <p:nvPr>
            <p:extLst>
              <p:ext uri="{D42A27DB-BD31-4B8C-83A1-F6EECF244321}">
                <p14:modId xmlns:p14="http://schemas.microsoft.com/office/powerpoint/2010/main" val="2575963422"/>
              </p:ext>
            </p:extLst>
          </p:nvPr>
        </p:nvPicPr>
        <p:blipFill>
          <a:blip r:embed="rId3"/>
          <a:srcRect/>
          <a:stretch>
            <a:fillRect/>
          </a:stretch>
        </p:blipFill>
        <p:spPr bwMode="auto">
          <a:xfrm>
            <a:off x="333376" y="2714626"/>
            <a:ext cx="5411788" cy="1036638"/>
          </a:xfrm>
          <a:prstGeom prst="rect">
            <a:avLst/>
          </a:prstGeom>
          <a:noFill/>
          <a:extLst>
            <a:ext uri="{909E8E84-426E-40DD-AFC4-6F175D3DCCD1}">
              <a14:hiddenFill xmlns:a14="http://schemas.microsoft.com/office/drawing/2010/main">
                <a:solidFill>
                  <a:srgbClr val="FFFFFF"/>
                </a:solidFill>
              </a14:hiddenFill>
            </a:ext>
          </a:extLst>
        </p:spPr>
      </p:pic>
      <p:pic>
        <p:nvPicPr>
          <p:cNvPr id="4" name="Billede 3"/>
          <p:cNvPicPr>
            <a:picLocks noChangeAspect="1" noChangeArrowheads="1"/>
          </p:cNvPicPr>
          <p:nvPr>
            <p:extLst>
              <p:ext uri="{D42A27DB-BD31-4B8C-83A1-F6EECF244321}">
                <p14:modId xmlns:p14="http://schemas.microsoft.com/office/powerpoint/2010/main" val="2254608793"/>
              </p:ext>
            </p:extLst>
          </p:nvPr>
        </p:nvPicPr>
        <p:blipFill>
          <a:blip r:embed="rId4"/>
          <a:srcRect/>
          <a:stretch>
            <a:fillRect/>
          </a:stretch>
        </p:blipFill>
        <p:spPr bwMode="auto">
          <a:xfrm>
            <a:off x="331788" y="4216401"/>
            <a:ext cx="5411788" cy="1185863"/>
          </a:xfrm>
          <a:prstGeom prst="rect">
            <a:avLst/>
          </a:prstGeom>
          <a:noFill/>
          <a:extLst>
            <a:ext uri="{909E8E84-426E-40DD-AFC4-6F175D3DCCD1}">
              <a14:hiddenFill xmlns:a14="http://schemas.microsoft.com/office/drawing/2010/main">
                <a:solidFill>
                  <a:srgbClr val="FFFFFF"/>
                </a:solidFill>
              </a14:hiddenFill>
            </a:ext>
          </a:extLst>
        </p:spPr>
      </p:pic>
      <p:sp>
        <p:nvSpPr>
          <p:cNvPr id="16" name="Titel 1"/>
          <p:cNvSpPr txBox="1">
            <a:spLocks/>
          </p:cNvSpPr>
          <p:nvPr/>
        </p:nvSpPr>
        <p:spPr>
          <a:xfrm>
            <a:off x="240427" y="2298503"/>
            <a:ext cx="6579474" cy="333078"/>
          </a:xfrm>
          <a:prstGeom prst="rect">
            <a:avLst/>
          </a:prstGeom>
        </p:spPr>
        <p:txBody>
          <a:bodyPr lIns="103155" tIns="51577" rIns="103155" bIns="51577"/>
          <a:lstStyle/>
          <a:p>
            <a:pPr lvl="0">
              <a:defRPr/>
            </a:pPr>
            <a:r>
              <a:rPr lang="da-DK" sz="1400" dirty="0" smtClean="0">
                <a:latin typeface="Corbel" pitchFamily="34" charset="0"/>
                <a:ea typeface="+mj-ea"/>
                <a:cs typeface="+mj-cs"/>
              </a:rPr>
              <a:t>Figur 51: </a:t>
            </a:r>
            <a:r>
              <a:rPr lang="da-DK" sz="1400" dirty="0">
                <a:latin typeface="Corbel" pitchFamily="34" charset="0"/>
              </a:rPr>
              <a:t>Opbakning vs. h</a:t>
            </a:r>
            <a:r>
              <a:rPr lang="da-DK" sz="1400" dirty="0" smtClean="0">
                <a:latin typeface="Corbel" pitchFamily="34" charset="0"/>
              </a:rPr>
              <a:t>jælper udviklingsbistand</a:t>
            </a:r>
            <a:endParaRPr lang="da-DK" sz="1400" dirty="0">
              <a:latin typeface="Corbel" pitchFamily="34" charset="0"/>
            </a:endParaRPr>
          </a:p>
        </p:txBody>
      </p:sp>
      <p:sp>
        <p:nvSpPr>
          <p:cNvPr id="17" name="Tekstboks 16"/>
          <p:cNvSpPr txBox="1"/>
          <p:nvPr/>
        </p:nvSpPr>
        <p:spPr>
          <a:xfrm>
            <a:off x="332657" y="2725242"/>
            <a:ext cx="1440160" cy="215438"/>
          </a:xfrm>
          <a:prstGeom prst="rect">
            <a:avLst/>
          </a:prstGeom>
          <a:noFill/>
        </p:spPr>
        <p:txBody>
          <a:bodyPr wrap="square" lIns="91433" tIns="45717" rIns="91433" bIns="45717" rtlCol="0">
            <a:spAutoFit/>
          </a:bodyPr>
          <a:lstStyle/>
          <a:p>
            <a:r>
              <a:rPr lang="da-DK" sz="800" dirty="0" smtClean="0">
                <a:latin typeface="Corbel" pitchFamily="34" charset="0"/>
              </a:rPr>
              <a:t>Alle tal er %</a:t>
            </a:r>
            <a:endParaRPr lang="da-DK" sz="800" dirty="0">
              <a:latin typeface="Corbel" pitchFamily="34" charset="0"/>
            </a:endParaRPr>
          </a:p>
        </p:txBody>
      </p:sp>
      <p:sp>
        <p:nvSpPr>
          <p:cNvPr id="18" name="Titel 1"/>
          <p:cNvSpPr txBox="1">
            <a:spLocks/>
          </p:cNvSpPr>
          <p:nvPr/>
        </p:nvSpPr>
        <p:spPr>
          <a:xfrm>
            <a:off x="233902" y="3809505"/>
            <a:ext cx="6579474" cy="333078"/>
          </a:xfrm>
          <a:prstGeom prst="rect">
            <a:avLst/>
          </a:prstGeom>
        </p:spPr>
        <p:txBody>
          <a:bodyPr lIns="103155" tIns="51577" rIns="103155" bIns="51577"/>
          <a:lstStyle/>
          <a:p>
            <a:pPr lvl="0">
              <a:defRPr/>
            </a:pPr>
            <a:r>
              <a:rPr lang="da-DK" sz="1400" dirty="0" smtClean="0">
                <a:latin typeface="Corbel" pitchFamily="34" charset="0"/>
                <a:ea typeface="+mj-ea"/>
                <a:cs typeface="+mj-cs"/>
              </a:rPr>
              <a:t>Figur </a:t>
            </a:r>
            <a:r>
              <a:rPr lang="da-DK" sz="1400" dirty="0">
                <a:latin typeface="Corbel" pitchFamily="34" charset="0"/>
                <a:ea typeface="+mj-ea"/>
                <a:cs typeface="+mj-cs"/>
              </a:rPr>
              <a:t>5</a:t>
            </a:r>
            <a:r>
              <a:rPr lang="da-DK" sz="1400" dirty="0" smtClean="0">
                <a:latin typeface="Corbel" pitchFamily="34" charset="0"/>
                <a:ea typeface="+mj-ea"/>
                <a:cs typeface="+mj-cs"/>
              </a:rPr>
              <a:t>2: </a:t>
            </a:r>
            <a:r>
              <a:rPr lang="da-DK" sz="1400" dirty="0">
                <a:latin typeface="Corbel" pitchFamily="34" charset="0"/>
              </a:rPr>
              <a:t>Opbakning vs. a</a:t>
            </a:r>
            <a:r>
              <a:rPr lang="da-DK" sz="1400" dirty="0" smtClean="0">
                <a:latin typeface="Corbel" pitchFamily="34" charset="0"/>
              </a:rPr>
              <a:t>nvendte midler</a:t>
            </a:r>
            <a:endParaRPr lang="da-DK" sz="1400" dirty="0">
              <a:latin typeface="Corbel" pitchFamily="34" charset="0"/>
              <a:ea typeface="+mj-ea"/>
              <a:cs typeface="+mj-cs"/>
            </a:endParaRPr>
          </a:p>
        </p:txBody>
      </p:sp>
      <p:sp>
        <p:nvSpPr>
          <p:cNvPr id="19" name="Tekstboks 18"/>
          <p:cNvSpPr txBox="1"/>
          <p:nvPr/>
        </p:nvSpPr>
        <p:spPr>
          <a:xfrm>
            <a:off x="326133" y="4226090"/>
            <a:ext cx="1440160" cy="215438"/>
          </a:xfrm>
          <a:prstGeom prst="rect">
            <a:avLst/>
          </a:prstGeom>
          <a:noFill/>
        </p:spPr>
        <p:txBody>
          <a:bodyPr wrap="square" lIns="91433" tIns="45717" rIns="91433" bIns="45717" rtlCol="0">
            <a:spAutoFit/>
          </a:bodyPr>
          <a:lstStyle/>
          <a:p>
            <a:r>
              <a:rPr lang="da-DK" sz="800" dirty="0" smtClean="0">
                <a:latin typeface="Corbel" pitchFamily="34" charset="0"/>
              </a:rPr>
              <a:t>Alle tal er %</a:t>
            </a:r>
            <a:endParaRPr lang="da-DK" sz="800" dirty="0">
              <a:latin typeface="Corbel" pitchFamily="34" charset="0"/>
            </a:endParaRPr>
          </a:p>
        </p:txBody>
      </p:sp>
      <p:sp>
        <p:nvSpPr>
          <p:cNvPr id="15" name="Tekstboks 14"/>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Appendiks</a:t>
            </a:r>
            <a:endParaRPr lang="da-DK" sz="1100" dirty="0">
              <a:latin typeface="Corbel" pitchFamily="34" charset="0"/>
            </a:endParaRPr>
          </a:p>
        </p:txBody>
      </p:sp>
    </p:spTree>
    <p:extLst>
      <p:ext uri="{BB962C8B-B14F-4D97-AF65-F5344CB8AC3E}">
        <p14:creationId xmlns:p14="http://schemas.microsoft.com/office/powerpoint/2010/main" val="1466255006"/>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240427" y="920552"/>
            <a:ext cx="6579474" cy="333078"/>
          </a:xfrm>
          <a:prstGeom prst="rect">
            <a:avLst/>
          </a:prstGeom>
        </p:spPr>
        <p:txBody>
          <a:bodyPr lIns="103155" tIns="51577" rIns="103155" bIns="51577"/>
          <a:lstStyle/>
          <a:p>
            <a:pPr lvl="0">
              <a:defRPr/>
            </a:pPr>
            <a:r>
              <a:rPr lang="da-DK" sz="1400" dirty="0" smtClean="0">
                <a:latin typeface="Corbel" pitchFamily="34" charset="0"/>
                <a:ea typeface="+mj-ea"/>
                <a:cs typeface="+mj-cs"/>
              </a:rPr>
              <a:t>Figur 53: </a:t>
            </a:r>
            <a:r>
              <a:rPr lang="da-DK" sz="1400" dirty="0" smtClean="0">
                <a:latin typeface="Corbel" pitchFamily="34" charset="0"/>
              </a:rPr>
              <a:t>Holdning til brug </a:t>
            </a:r>
            <a:r>
              <a:rPr lang="da-DK" sz="1400" dirty="0">
                <a:latin typeface="Corbel" pitchFamily="34" charset="0"/>
              </a:rPr>
              <a:t>vs. </a:t>
            </a:r>
            <a:r>
              <a:rPr lang="da-DK" sz="1400" dirty="0" smtClean="0">
                <a:latin typeface="Corbel" pitchFamily="34" charset="0"/>
              </a:rPr>
              <a:t>moralsk </a:t>
            </a:r>
            <a:r>
              <a:rPr lang="da-DK" sz="1400" dirty="0">
                <a:latin typeface="Corbel" pitchFamily="34" charset="0"/>
              </a:rPr>
              <a:t>forpligtelse</a:t>
            </a:r>
            <a:endParaRPr lang="da-DK" sz="1400" dirty="0">
              <a:latin typeface="Corbel" pitchFamily="34" charset="0"/>
              <a:ea typeface="+mj-ea"/>
              <a:cs typeface="+mj-cs"/>
            </a:endParaRPr>
          </a:p>
        </p:txBody>
      </p:sp>
      <p:sp>
        <p:nvSpPr>
          <p:cNvPr id="9" name="Titel 1"/>
          <p:cNvSpPr txBox="1">
            <a:spLocks/>
          </p:cNvSpPr>
          <p:nvPr/>
        </p:nvSpPr>
        <p:spPr>
          <a:xfrm>
            <a:off x="134543" y="272481"/>
            <a:ext cx="6579474" cy="998856"/>
          </a:xfrm>
          <a:prstGeom prst="rect">
            <a:avLst/>
          </a:prstGeom>
        </p:spPr>
        <p:txBody>
          <a:bodyPr lIns="103155" tIns="51577" rIns="103155" bIns="51577"/>
          <a:lstStyle/>
          <a:p>
            <a:pPr lvl="0">
              <a:defRPr/>
            </a:pPr>
            <a:r>
              <a:rPr lang="da-DK" dirty="0">
                <a:latin typeface="Corbel" pitchFamily="34" charset="0"/>
              </a:rPr>
              <a:t>Supplerende </a:t>
            </a:r>
            <a:r>
              <a:rPr lang="da-DK" dirty="0" smtClean="0">
                <a:latin typeface="Corbel" pitchFamily="34" charset="0"/>
              </a:rPr>
              <a:t>kryds </a:t>
            </a:r>
            <a:r>
              <a:rPr lang="da-DK" dirty="0">
                <a:latin typeface="Corbel" pitchFamily="34" charset="0"/>
              </a:rPr>
              <a:t>på </a:t>
            </a:r>
            <a:r>
              <a:rPr lang="da-DK" dirty="0" smtClean="0">
                <a:latin typeface="Corbel" pitchFamily="34" charset="0"/>
              </a:rPr>
              <a:t>holdning til brug af midler på </a:t>
            </a:r>
            <a:r>
              <a:rPr lang="da-DK" dirty="0">
                <a:latin typeface="Corbel" pitchFamily="34" charset="0"/>
              </a:rPr>
              <a:t>udviklingsbistand  </a:t>
            </a:r>
          </a:p>
        </p:txBody>
      </p:sp>
      <p:sp>
        <p:nvSpPr>
          <p:cNvPr id="11" name="Tekstboks 10"/>
          <p:cNvSpPr txBox="1"/>
          <p:nvPr/>
        </p:nvSpPr>
        <p:spPr>
          <a:xfrm>
            <a:off x="332657" y="1351996"/>
            <a:ext cx="1440160" cy="215438"/>
          </a:xfrm>
          <a:prstGeom prst="rect">
            <a:avLst/>
          </a:prstGeom>
          <a:noFill/>
        </p:spPr>
        <p:txBody>
          <a:bodyPr wrap="square" lIns="91433" tIns="45717" rIns="91433" bIns="45717" rtlCol="0">
            <a:spAutoFit/>
          </a:bodyPr>
          <a:lstStyle/>
          <a:p>
            <a:r>
              <a:rPr lang="da-DK" sz="800" dirty="0" smtClean="0">
                <a:latin typeface="Corbel" pitchFamily="34" charset="0"/>
              </a:rPr>
              <a:t>Alle tal er %</a:t>
            </a:r>
            <a:endParaRPr lang="da-DK" sz="800" dirty="0">
              <a:latin typeface="Corbel" pitchFamily="34" charset="0"/>
            </a:endParaRPr>
          </a:p>
        </p:txBody>
      </p:sp>
      <p:sp>
        <p:nvSpPr>
          <p:cNvPr id="16" name="Titel 1"/>
          <p:cNvSpPr txBox="1">
            <a:spLocks/>
          </p:cNvSpPr>
          <p:nvPr/>
        </p:nvSpPr>
        <p:spPr>
          <a:xfrm>
            <a:off x="240427" y="2298503"/>
            <a:ext cx="6579474" cy="333078"/>
          </a:xfrm>
          <a:prstGeom prst="rect">
            <a:avLst/>
          </a:prstGeom>
        </p:spPr>
        <p:txBody>
          <a:bodyPr lIns="103155" tIns="51577" rIns="103155" bIns="51577"/>
          <a:lstStyle/>
          <a:p>
            <a:pPr lvl="0">
              <a:defRPr/>
            </a:pPr>
            <a:r>
              <a:rPr lang="da-DK" sz="1400" dirty="0" smtClean="0">
                <a:latin typeface="Corbel" pitchFamily="34" charset="0"/>
                <a:ea typeface="+mj-ea"/>
                <a:cs typeface="+mj-cs"/>
              </a:rPr>
              <a:t>Figur 54: </a:t>
            </a:r>
            <a:r>
              <a:rPr lang="da-DK" sz="1400" dirty="0">
                <a:latin typeface="Corbel" pitchFamily="34" charset="0"/>
              </a:rPr>
              <a:t>Holdning til brug </a:t>
            </a:r>
            <a:r>
              <a:rPr lang="da-DK" sz="1400" dirty="0" smtClean="0">
                <a:latin typeface="Corbel" pitchFamily="34" charset="0"/>
              </a:rPr>
              <a:t>vs</a:t>
            </a:r>
            <a:r>
              <a:rPr lang="da-DK" sz="1400" dirty="0">
                <a:latin typeface="Corbel" pitchFamily="34" charset="0"/>
              </a:rPr>
              <a:t>. </a:t>
            </a:r>
            <a:r>
              <a:rPr lang="da-DK" sz="1400" dirty="0" smtClean="0">
                <a:latin typeface="Corbel" pitchFamily="34" charset="0"/>
              </a:rPr>
              <a:t>hjælper </a:t>
            </a:r>
            <a:r>
              <a:rPr lang="da-DK" sz="1400" dirty="0">
                <a:latin typeface="Corbel" pitchFamily="34" charset="0"/>
              </a:rPr>
              <a:t>udviklingsbistand</a:t>
            </a:r>
          </a:p>
        </p:txBody>
      </p:sp>
      <p:sp>
        <p:nvSpPr>
          <p:cNvPr id="17" name="Tekstboks 16"/>
          <p:cNvSpPr txBox="1"/>
          <p:nvPr/>
        </p:nvSpPr>
        <p:spPr>
          <a:xfrm>
            <a:off x="332657" y="2729946"/>
            <a:ext cx="1440160" cy="215438"/>
          </a:xfrm>
          <a:prstGeom prst="rect">
            <a:avLst/>
          </a:prstGeom>
          <a:noFill/>
        </p:spPr>
        <p:txBody>
          <a:bodyPr wrap="square" lIns="91433" tIns="45717" rIns="91433" bIns="45717" rtlCol="0">
            <a:spAutoFit/>
          </a:bodyPr>
          <a:lstStyle/>
          <a:p>
            <a:r>
              <a:rPr lang="da-DK" sz="800" dirty="0" smtClean="0">
                <a:latin typeface="Corbel" pitchFamily="34" charset="0"/>
              </a:rPr>
              <a:t>Alle tal er %</a:t>
            </a:r>
            <a:endParaRPr lang="da-DK" sz="800" dirty="0">
              <a:latin typeface="Corbel" pitchFamily="34" charset="0"/>
            </a:endParaRPr>
          </a:p>
        </p:txBody>
      </p:sp>
      <p:sp>
        <p:nvSpPr>
          <p:cNvPr id="18" name="Titel 1"/>
          <p:cNvSpPr txBox="1">
            <a:spLocks/>
          </p:cNvSpPr>
          <p:nvPr/>
        </p:nvSpPr>
        <p:spPr>
          <a:xfrm>
            <a:off x="233902" y="3809505"/>
            <a:ext cx="6579474" cy="333078"/>
          </a:xfrm>
          <a:prstGeom prst="rect">
            <a:avLst/>
          </a:prstGeom>
        </p:spPr>
        <p:txBody>
          <a:bodyPr lIns="103155" tIns="51577" rIns="103155" bIns="51577"/>
          <a:lstStyle/>
          <a:p>
            <a:pPr lvl="0">
              <a:defRPr/>
            </a:pPr>
            <a:r>
              <a:rPr lang="da-DK" sz="1400" dirty="0" smtClean="0">
                <a:latin typeface="Corbel" pitchFamily="34" charset="0"/>
                <a:ea typeface="+mj-ea"/>
                <a:cs typeface="+mj-cs"/>
              </a:rPr>
              <a:t>Figur 55: </a:t>
            </a:r>
            <a:r>
              <a:rPr lang="da-DK" sz="1400" dirty="0">
                <a:latin typeface="Corbel" pitchFamily="34" charset="0"/>
              </a:rPr>
              <a:t>Holdning til brug </a:t>
            </a:r>
            <a:r>
              <a:rPr lang="da-DK" sz="1400" dirty="0" smtClean="0">
                <a:latin typeface="Corbel" pitchFamily="34" charset="0"/>
              </a:rPr>
              <a:t>vs</a:t>
            </a:r>
            <a:r>
              <a:rPr lang="da-DK" sz="1400" dirty="0">
                <a:latin typeface="Corbel" pitchFamily="34" charset="0"/>
              </a:rPr>
              <a:t>. </a:t>
            </a:r>
            <a:r>
              <a:rPr lang="da-DK" sz="1400" dirty="0" smtClean="0">
                <a:latin typeface="Corbel" pitchFamily="34" charset="0"/>
              </a:rPr>
              <a:t>anvendte </a:t>
            </a:r>
            <a:r>
              <a:rPr lang="da-DK" sz="1400" dirty="0">
                <a:latin typeface="Corbel" pitchFamily="34" charset="0"/>
              </a:rPr>
              <a:t>midler</a:t>
            </a:r>
          </a:p>
        </p:txBody>
      </p:sp>
      <p:sp>
        <p:nvSpPr>
          <p:cNvPr id="19" name="Tekstboks 18"/>
          <p:cNvSpPr txBox="1"/>
          <p:nvPr/>
        </p:nvSpPr>
        <p:spPr>
          <a:xfrm>
            <a:off x="326133" y="4240949"/>
            <a:ext cx="1440160" cy="215438"/>
          </a:xfrm>
          <a:prstGeom prst="rect">
            <a:avLst/>
          </a:prstGeom>
          <a:noFill/>
        </p:spPr>
        <p:txBody>
          <a:bodyPr wrap="square" lIns="91433" tIns="45717" rIns="91433" bIns="45717" rtlCol="0">
            <a:spAutoFit/>
          </a:bodyPr>
          <a:lstStyle/>
          <a:p>
            <a:r>
              <a:rPr lang="da-DK" sz="800" dirty="0" smtClean="0">
                <a:latin typeface="Corbel" pitchFamily="34" charset="0"/>
              </a:rPr>
              <a:t>Alle tal er %</a:t>
            </a:r>
            <a:endParaRPr lang="da-DK" sz="800" dirty="0">
              <a:latin typeface="Corbel" pitchFamily="34" charset="0"/>
            </a:endParaRPr>
          </a:p>
        </p:txBody>
      </p:sp>
      <p:sp>
        <p:nvSpPr>
          <p:cNvPr id="15" name="Tekstboks 14"/>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Appendiks</a:t>
            </a:r>
            <a:endParaRPr lang="da-DK" sz="1100" dirty="0">
              <a:latin typeface="Corbel" pitchFamily="34" charset="0"/>
            </a:endParaRPr>
          </a:p>
        </p:txBody>
      </p:sp>
      <p:pic>
        <p:nvPicPr>
          <p:cNvPr id="2" name="Billede 1"/>
          <p:cNvPicPr>
            <a:picLocks noChangeAspect="1" noChangeArrowheads="1"/>
          </p:cNvPicPr>
          <p:nvPr>
            <p:extLst>
              <p:ext uri="{D42A27DB-BD31-4B8C-83A1-F6EECF244321}">
                <p14:modId xmlns:p14="http://schemas.microsoft.com/office/powerpoint/2010/main" val="650776680"/>
              </p:ext>
            </p:extLst>
          </p:nvPr>
        </p:nvPicPr>
        <p:blipFill>
          <a:blip r:embed="rId2"/>
          <a:srcRect/>
          <a:stretch>
            <a:fillRect/>
          </a:stretch>
        </p:blipFill>
        <p:spPr bwMode="auto">
          <a:xfrm>
            <a:off x="342001" y="1346401"/>
            <a:ext cx="5969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4" name="Billede 3"/>
          <p:cNvPicPr>
            <a:picLocks noChangeAspect="1" noChangeArrowheads="1"/>
          </p:cNvPicPr>
          <p:nvPr>
            <p:extLst>
              <p:ext uri="{D42A27DB-BD31-4B8C-83A1-F6EECF244321}">
                <p14:modId xmlns:p14="http://schemas.microsoft.com/office/powerpoint/2010/main" val="1150147312"/>
              </p:ext>
            </p:extLst>
          </p:nvPr>
        </p:nvPicPr>
        <p:blipFill>
          <a:blip r:embed="rId3"/>
          <a:srcRect/>
          <a:stretch>
            <a:fillRect/>
          </a:stretch>
        </p:blipFill>
        <p:spPr bwMode="auto">
          <a:xfrm>
            <a:off x="342000" y="2700000"/>
            <a:ext cx="5967412" cy="849312"/>
          </a:xfrm>
          <a:prstGeom prst="rect">
            <a:avLst/>
          </a:prstGeom>
          <a:noFill/>
          <a:extLst>
            <a:ext uri="{909E8E84-426E-40DD-AFC4-6F175D3DCCD1}">
              <a14:hiddenFill xmlns:a14="http://schemas.microsoft.com/office/drawing/2010/main">
                <a:solidFill>
                  <a:srgbClr val="FFFFFF"/>
                </a:solidFill>
              </a14:hiddenFill>
            </a:ext>
          </a:extLst>
        </p:spPr>
      </p:pic>
      <p:pic>
        <p:nvPicPr>
          <p:cNvPr id="8" name="Billede 7"/>
          <p:cNvPicPr>
            <a:picLocks noChangeAspect="1" noChangeArrowheads="1"/>
          </p:cNvPicPr>
          <p:nvPr>
            <p:extLst>
              <p:ext uri="{D42A27DB-BD31-4B8C-83A1-F6EECF244321}">
                <p14:modId xmlns:p14="http://schemas.microsoft.com/office/powerpoint/2010/main" val="1517749802"/>
              </p:ext>
            </p:extLst>
          </p:nvPr>
        </p:nvPicPr>
        <p:blipFill>
          <a:blip r:embed="rId4"/>
          <a:srcRect/>
          <a:stretch>
            <a:fillRect/>
          </a:stretch>
        </p:blipFill>
        <p:spPr bwMode="auto">
          <a:xfrm>
            <a:off x="342000" y="4233600"/>
            <a:ext cx="5967412" cy="93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911860"/>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rrowheads="1"/>
          </p:cNvPicPr>
          <p:nvPr>
            <p:extLst>
              <p:ext uri="{D42A27DB-BD31-4B8C-83A1-F6EECF244321}">
                <p14:modId xmlns:p14="http://schemas.microsoft.com/office/powerpoint/2010/main" val="3786604096"/>
              </p:ext>
            </p:extLst>
          </p:nvPr>
        </p:nvPicPr>
        <p:blipFill>
          <a:blip r:embed="rId2">
            <a:extLst>
              <a:ext uri="{28A0092B-C50C-407E-A947-70E740481C1C}">
                <a14:useLocalDpi xmlns:a14="http://schemas.microsoft.com/office/drawing/2010/main" val="0"/>
              </a:ext>
            </a:extLst>
          </a:blip>
          <a:srcRect/>
          <a:stretch>
            <a:fillRect/>
          </a:stretch>
        </p:blipFill>
        <p:spPr bwMode="auto">
          <a:xfrm>
            <a:off x="331200" y="1321201"/>
            <a:ext cx="5539618" cy="5542247"/>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txBox="1">
            <a:spLocks/>
          </p:cNvSpPr>
          <p:nvPr/>
        </p:nvSpPr>
        <p:spPr>
          <a:xfrm>
            <a:off x="240427" y="920552"/>
            <a:ext cx="6579474" cy="333078"/>
          </a:xfrm>
          <a:prstGeom prst="rect">
            <a:avLst/>
          </a:prstGeom>
        </p:spPr>
        <p:txBody>
          <a:bodyPr lIns="103155" tIns="51577" rIns="103155" bIns="51577"/>
          <a:lstStyle/>
          <a:p>
            <a:pPr lvl="0">
              <a:defRPr/>
            </a:pPr>
            <a:r>
              <a:rPr lang="da-DK" sz="1400" dirty="0" smtClean="0">
                <a:latin typeface="Corbel" pitchFamily="34" charset="0"/>
                <a:ea typeface="+mj-ea"/>
                <a:cs typeface="+mj-cs"/>
              </a:rPr>
              <a:t>Figur 56: Subjektiv viden vs. underliggende holdninger</a:t>
            </a:r>
            <a:endParaRPr lang="da-DK" sz="1400" dirty="0">
              <a:latin typeface="Corbel" pitchFamily="34" charset="0"/>
              <a:ea typeface="+mj-ea"/>
              <a:cs typeface="+mj-cs"/>
            </a:endParaRPr>
          </a:p>
        </p:txBody>
      </p:sp>
      <p:sp>
        <p:nvSpPr>
          <p:cNvPr id="9" name="Titel 1"/>
          <p:cNvSpPr txBox="1">
            <a:spLocks/>
          </p:cNvSpPr>
          <p:nvPr/>
        </p:nvSpPr>
        <p:spPr>
          <a:xfrm>
            <a:off x="134543" y="272481"/>
            <a:ext cx="6579474" cy="998856"/>
          </a:xfrm>
          <a:prstGeom prst="rect">
            <a:avLst/>
          </a:prstGeom>
        </p:spPr>
        <p:txBody>
          <a:bodyPr lIns="103155" tIns="51577" rIns="103155" bIns="51577"/>
          <a:lstStyle/>
          <a:p>
            <a:pPr>
              <a:defRPr/>
            </a:pPr>
            <a:r>
              <a:rPr lang="da-DK" dirty="0" smtClean="0">
                <a:latin typeface="Corbel" pitchFamily="34" charset="0"/>
                <a:ea typeface="+mj-ea"/>
                <a:cs typeface="+mj-cs"/>
              </a:rPr>
              <a:t>Supplerende kryds på subjektiv viden om udviklingsbistand  </a:t>
            </a:r>
            <a:endParaRPr lang="da-DK" dirty="0">
              <a:latin typeface="Corbel" pitchFamily="34" charset="0"/>
              <a:ea typeface="+mj-ea"/>
              <a:cs typeface="+mj-cs"/>
            </a:endParaRPr>
          </a:p>
        </p:txBody>
      </p:sp>
      <p:sp>
        <p:nvSpPr>
          <p:cNvPr id="11" name="Tekstboks 10"/>
          <p:cNvSpPr txBox="1"/>
          <p:nvPr/>
        </p:nvSpPr>
        <p:spPr>
          <a:xfrm>
            <a:off x="332657" y="1333551"/>
            <a:ext cx="1440160" cy="215438"/>
          </a:xfrm>
          <a:prstGeom prst="rect">
            <a:avLst/>
          </a:prstGeom>
          <a:noFill/>
        </p:spPr>
        <p:txBody>
          <a:bodyPr wrap="square" lIns="91433" tIns="45717" rIns="91433" bIns="45717" rtlCol="0">
            <a:spAutoFit/>
          </a:bodyPr>
          <a:lstStyle/>
          <a:p>
            <a:r>
              <a:rPr lang="da-DK" sz="800" dirty="0" smtClean="0">
                <a:latin typeface="Corbel" pitchFamily="34" charset="0"/>
              </a:rPr>
              <a:t>Alle tal er %</a:t>
            </a:r>
            <a:endParaRPr lang="da-DK" sz="800" dirty="0">
              <a:latin typeface="Corbel" pitchFamily="34" charset="0"/>
            </a:endParaRPr>
          </a:p>
        </p:txBody>
      </p:sp>
      <p:sp>
        <p:nvSpPr>
          <p:cNvPr id="15" name="Tekstboks 14"/>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Appendiks</a:t>
            </a:r>
            <a:endParaRPr lang="da-DK" sz="1100" dirty="0">
              <a:latin typeface="Corbel" pitchFamily="34" charset="0"/>
            </a:endParaRPr>
          </a:p>
        </p:txBody>
      </p:sp>
    </p:spTree>
    <p:extLst>
      <p:ext uri="{BB962C8B-B14F-4D97-AF65-F5344CB8AC3E}">
        <p14:creationId xmlns:p14="http://schemas.microsoft.com/office/powerpoint/2010/main" val="1283247201"/>
      </p:ext>
    </p:ext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txBox="1">
            <a:spLocks/>
          </p:cNvSpPr>
          <p:nvPr/>
        </p:nvSpPr>
        <p:spPr>
          <a:xfrm>
            <a:off x="134543" y="371451"/>
            <a:ext cx="6579474" cy="998856"/>
          </a:xfrm>
          <a:prstGeom prst="rect">
            <a:avLst/>
          </a:prstGeom>
        </p:spPr>
        <p:txBody>
          <a:bodyPr lIns="103155" tIns="51577" rIns="103155" bIns="51577"/>
          <a:lstStyle/>
          <a:p>
            <a:pPr>
              <a:defRPr/>
            </a:pPr>
            <a:r>
              <a:rPr lang="da-DK" dirty="0" smtClean="0">
                <a:latin typeface="Corbel" pitchFamily="34" charset="0"/>
                <a:ea typeface="+mj-ea"/>
                <a:cs typeface="+mj-cs"/>
              </a:rPr>
              <a:t>Spørgeskema</a:t>
            </a:r>
            <a:endParaRPr lang="da-DK" dirty="0">
              <a:latin typeface="Corbel" pitchFamily="34" charset="0"/>
              <a:ea typeface="+mj-ea"/>
              <a:cs typeface="+mj-cs"/>
            </a:endParaRPr>
          </a:p>
        </p:txBody>
      </p:sp>
      <p:sp>
        <p:nvSpPr>
          <p:cNvPr id="3" name="Tekstboks 2"/>
          <p:cNvSpPr txBox="1"/>
          <p:nvPr/>
        </p:nvSpPr>
        <p:spPr>
          <a:xfrm>
            <a:off x="333376" y="1370307"/>
            <a:ext cx="6263977" cy="5940082"/>
          </a:xfrm>
          <a:prstGeom prst="rect">
            <a:avLst/>
          </a:prstGeom>
          <a:noFill/>
        </p:spPr>
        <p:txBody>
          <a:bodyPr wrap="square" lIns="91433" tIns="45717" rIns="91433" bIns="45717" rtlCol="0">
            <a:spAutoFit/>
          </a:bodyPr>
          <a:lstStyle/>
          <a:p>
            <a:r>
              <a:rPr lang="da-DK" sz="1000" dirty="0" smtClean="0">
                <a:latin typeface="Corbel" panose="020B0503020204020204" pitchFamily="34" charset="0"/>
              </a:rPr>
              <a:t>Der skelnes overordnet mellem 3 spørgsmålstyper. Disse er ”single” (hvor man har kunne vælge én svarmulighed),  ”multiple” (angive flere svar) og ”open” (tekstfelt til egen angivelse).</a:t>
            </a:r>
          </a:p>
          <a:p>
            <a:endParaRPr lang="da-DK" sz="1000" dirty="0">
              <a:latin typeface="Corbel" panose="020B0503020204020204" pitchFamily="34" charset="0"/>
            </a:endParaRPr>
          </a:p>
          <a:p>
            <a:endParaRPr lang="da-DK" sz="1000" dirty="0" smtClean="0">
              <a:latin typeface="Corbel" panose="020B0503020204020204" pitchFamily="34" charset="0"/>
            </a:endParaRPr>
          </a:p>
          <a:p>
            <a:endParaRPr lang="da-DK" sz="1000" dirty="0">
              <a:latin typeface="Corbel" panose="020B0503020204020204" pitchFamily="34" charset="0"/>
            </a:endParaRPr>
          </a:p>
          <a:p>
            <a:r>
              <a:rPr lang="da-DK" sz="1000" dirty="0" smtClean="0">
                <a:latin typeface="Corbel" panose="020B0503020204020204" pitchFamily="34" charset="0"/>
              </a:rPr>
              <a:t>Introduktion </a:t>
            </a:r>
            <a:r>
              <a:rPr lang="da-DK" sz="1000" dirty="0">
                <a:latin typeface="Corbel" panose="020B0503020204020204" pitchFamily="34" charset="0"/>
              </a:rPr>
              <a:t>1</a:t>
            </a:r>
          </a:p>
          <a:p>
            <a:r>
              <a:rPr lang="da-DK" sz="1000" b="1" dirty="0">
                <a:latin typeface="Corbel" panose="020B0503020204020204" pitchFamily="34" charset="0"/>
              </a:rPr>
              <a:t>Velkommen til denne undersøgelse, der handler om udviklingsbistand. Du vil både blive spurgt om dine holdninger og din viden. Det er ikke nødvendigt, at du ved en masse for at svare. Dine svar er vigtige for os, uanset hvor meget eller lidt du synes, at du ved. Spørgeskemaet tager ca. 10 min. at gennemføre. Dine svar vil blive behandlet anonymt. Som tak for din deltagelse modtager du 150 point på din konto i Wilke </a:t>
            </a:r>
            <a:r>
              <a:rPr lang="da-DK" sz="1000" b="1" dirty="0" err="1">
                <a:latin typeface="Corbel" panose="020B0503020204020204" pitchFamily="34" charset="0"/>
              </a:rPr>
              <a:t>Wisdom</a:t>
            </a:r>
            <a:r>
              <a:rPr lang="da-DK" sz="1000" b="1" dirty="0">
                <a:latin typeface="Corbel" panose="020B0503020204020204" pitchFamily="34" charset="0"/>
              </a:rPr>
              <a:t>. Point der kan anvendes til køb af varer eller donationer i panelbutikken. </a:t>
            </a:r>
          </a:p>
          <a:p>
            <a:endParaRPr lang="da-DK" sz="1000" b="1" dirty="0">
              <a:latin typeface="Corbel" panose="020B0503020204020204" pitchFamily="34" charset="0"/>
            </a:endParaRPr>
          </a:p>
          <a:p>
            <a:r>
              <a:rPr lang="da-DK" sz="1000" b="1" dirty="0">
                <a:latin typeface="Corbel" panose="020B0503020204020204" pitchFamily="34" charset="0"/>
              </a:rPr>
              <a:t>De første spørgsmål handler om din umiddelbare viden om og interesse for udviklingsbistand. </a:t>
            </a:r>
          </a:p>
          <a:p>
            <a:endParaRPr lang="da-DK" sz="1000" dirty="0" smtClean="0">
              <a:latin typeface="Corbel" panose="020B0503020204020204" pitchFamily="34" charset="0"/>
            </a:endParaRPr>
          </a:p>
          <a:p>
            <a:endParaRPr lang="da-DK" sz="1000" dirty="0">
              <a:latin typeface="Corbel" panose="020B0503020204020204" pitchFamily="34" charset="0"/>
            </a:endParaRPr>
          </a:p>
          <a:p>
            <a:r>
              <a:rPr lang="da-DK" sz="1000" dirty="0">
                <a:latin typeface="Corbel" panose="020B0503020204020204" pitchFamily="34" charset="0"/>
              </a:rPr>
              <a:t>Spørgsmål 1 - single</a:t>
            </a:r>
          </a:p>
          <a:p>
            <a:r>
              <a:rPr lang="da-DK" sz="1000" b="1" dirty="0">
                <a:latin typeface="Corbel" panose="020B0503020204020204" pitchFamily="34" charset="0"/>
              </a:rPr>
              <a:t>Hvordan vil du bedømme din egen viden om udviklingsbistand og forholdene i udviklingslandene?</a:t>
            </a:r>
          </a:p>
          <a:p>
            <a:r>
              <a:rPr lang="da-DK" sz="1000" dirty="0">
                <a:latin typeface="Corbel" panose="020B0503020204020204" pitchFamily="34" charset="0"/>
              </a:rPr>
              <a:t>1. Jeg synes, jeg ved meget </a:t>
            </a:r>
          </a:p>
          <a:p>
            <a:r>
              <a:rPr lang="da-DK" sz="1000" dirty="0">
                <a:latin typeface="Corbel" panose="020B0503020204020204" pitchFamily="34" charset="0"/>
              </a:rPr>
              <a:t>2. Jeg synes ikke, jeg ved ret meget </a:t>
            </a:r>
          </a:p>
          <a:p>
            <a:r>
              <a:rPr lang="da-DK" sz="1000" dirty="0">
                <a:latin typeface="Corbel" panose="020B0503020204020204" pitchFamily="34" charset="0"/>
              </a:rPr>
              <a:t>3.  Ved ikke/vil ikke svare </a:t>
            </a:r>
          </a:p>
          <a:p>
            <a:endParaRPr lang="da-DK" sz="1000" dirty="0">
              <a:latin typeface="Corbel" panose="020B0503020204020204" pitchFamily="34" charset="0"/>
            </a:endParaRPr>
          </a:p>
          <a:p>
            <a:endParaRPr lang="da-DK" sz="1000" dirty="0" smtClean="0">
              <a:latin typeface="Corbel" panose="020B0503020204020204" pitchFamily="34" charset="0"/>
            </a:endParaRPr>
          </a:p>
          <a:p>
            <a:r>
              <a:rPr lang="da-DK" sz="1000" dirty="0" smtClean="0">
                <a:latin typeface="Corbel" panose="020B0503020204020204" pitchFamily="34" charset="0"/>
              </a:rPr>
              <a:t>Spørgsmål </a:t>
            </a:r>
            <a:r>
              <a:rPr lang="da-DK" sz="1000" dirty="0">
                <a:latin typeface="Corbel" panose="020B0503020204020204" pitchFamily="34" charset="0"/>
              </a:rPr>
              <a:t>2 - single   </a:t>
            </a:r>
          </a:p>
          <a:p>
            <a:r>
              <a:rPr lang="da-DK" sz="1000" b="1" dirty="0">
                <a:latin typeface="Corbel" panose="020B0503020204020204" pitchFamily="34" charset="0"/>
              </a:rPr>
              <a:t>I hvilken grad synes du, det er interessant at høre om udviklingsbistand og forholdene i udviklingslandene?</a:t>
            </a:r>
          </a:p>
          <a:p>
            <a:r>
              <a:rPr lang="da-DK" sz="1000" dirty="0">
                <a:latin typeface="Corbel" panose="020B0503020204020204" pitchFamily="34" charset="0"/>
              </a:rPr>
              <a:t>1. Slet ikke</a:t>
            </a:r>
          </a:p>
          <a:p>
            <a:r>
              <a:rPr lang="da-DK" sz="1000" dirty="0">
                <a:latin typeface="Corbel" panose="020B0503020204020204" pitchFamily="34" charset="0"/>
              </a:rPr>
              <a:t>2. I nogen grad</a:t>
            </a:r>
          </a:p>
          <a:p>
            <a:r>
              <a:rPr lang="da-DK" sz="1000" dirty="0">
                <a:latin typeface="Corbel" panose="020B0503020204020204" pitchFamily="34" charset="0"/>
              </a:rPr>
              <a:t>3. Både og</a:t>
            </a:r>
          </a:p>
          <a:p>
            <a:r>
              <a:rPr lang="da-DK" sz="1000" dirty="0">
                <a:latin typeface="Corbel" panose="020B0503020204020204" pitchFamily="34" charset="0"/>
              </a:rPr>
              <a:t>4. I høj grad</a:t>
            </a:r>
          </a:p>
          <a:p>
            <a:r>
              <a:rPr lang="da-DK" sz="1000" dirty="0">
                <a:latin typeface="Corbel" panose="020B0503020204020204" pitchFamily="34" charset="0"/>
              </a:rPr>
              <a:t>5. I meget høj grad</a:t>
            </a:r>
          </a:p>
          <a:p>
            <a:r>
              <a:rPr lang="da-DK" sz="1000" dirty="0">
                <a:latin typeface="Corbel" panose="020B0503020204020204" pitchFamily="34" charset="0"/>
              </a:rPr>
              <a:t>6. Ved ikke</a:t>
            </a:r>
          </a:p>
          <a:p>
            <a:endParaRPr lang="da-DK" sz="1000" dirty="0" smtClean="0">
              <a:latin typeface="Corbel" panose="020B0503020204020204" pitchFamily="34" charset="0"/>
            </a:endParaRPr>
          </a:p>
          <a:p>
            <a:endParaRPr lang="da-DK" sz="1000" dirty="0">
              <a:latin typeface="Corbel" panose="020B0503020204020204" pitchFamily="34" charset="0"/>
            </a:endParaRPr>
          </a:p>
          <a:p>
            <a:endParaRPr lang="da-DK" sz="1000" dirty="0">
              <a:latin typeface="Corbel" panose="020B0503020204020204" pitchFamily="34" charset="0"/>
            </a:endParaRPr>
          </a:p>
          <a:p>
            <a:r>
              <a:rPr lang="da-DK" sz="1000" dirty="0">
                <a:latin typeface="Corbel" panose="020B0503020204020204" pitchFamily="34" charset="0"/>
              </a:rPr>
              <a:t>Spørgsmål </a:t>
            </a:r>
            <a:r>
              <a:rPr lang="da-DK" sz="1000" dirty="0" smtClean="0">
                <a:latin typeface="Corbel" panose="020B0503020204020204" pitchFamily="34" charset="0"/>
              </a:rPr>
              <a:t>3 </a:t>
            </a:r>
            <a:r>
              <a:rPr lang="da-DK" sz="1000" dirty="0">
                <a:latin typeface="Corbel" panose="020B0503020204020204" pitchFamily="34" charset="0"/>
              </a:rPr>
              <a:t>- open</a:t>
            </a:r>
          </a:p>
          <a:p>
            <a:r>
              <a:rPr lang="da-DK" sz="1000" b="1" dirty="0">
                <a:latin typeface="Corbel" panose="020B0503020204020204" pitchFamily="34" charset="0"/>
              </a:rPr>
              <a:t>Hvilke organisationer – private eller offentlige – kender du, som arbejder med udviklingsbistand?</a:t>
            </a:r>
          </a:p>
          <a:p>
            <a:r>
              <a:rPr lang="da-DK" sz="1000" dirty="0">
                <a:latin typeface="Corbel" panose="020B0503020204020204" pitchFamily="34" charset="0"/>
              </a:rPr>
              <a:t>Åbent felt</a:t>
            </a:r>
          </a:p>
          <a:p>
            <a:endParaRPr lang="da-DK" sz="1000" dirty="0">
              <a:latin typeface="Corbel" panose="020B0503020204020204" pitchFamily="34" charset="0"/>
            </a:endParaRPr>
          </a:p>
        </p:txBody>
      </p:sp>
      <p:sp>
        <p:nvSpPr>
          <p:cNvPr id="4" name="Tekstboks 3"/>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Appendiks</a:t>
            </a:r>
            <a:endParaRPr lang="da-DK" sz="1100" dirty="0">
              <a:latin typeface="Corbel" pitchFamily="34" charset="0"/>
            </a:endParaRPr>
          </a:p>
        </p:txBody>
      </p:sp>
    </p:spTree>
    <p:extLst>
      <p:ext uri="{BB962C8B-B14F-4D97-AF65-F5344CB8AC3E}">
        <p14:creationId xmlns:p14="http://schemas.microsoft.com/office/powerpoint/2010/main" val="1197907955"/>
      </p:ext>
    </p:extLst>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txBox="1">
            <a:spLocks/>
          </p:cNvSpPr>
          <p:nvPr/>
        </p:nvSpPr>
        <p:spPr>
          <a:xfrm>
            <a:off x="134543" y="371451"/>
            <a:ext cx="6579474" cy="998856"/>
          </a:xfrm>
          <a:prstGeom prst="rect">
            <a:avLst/>
          </a:prstGeom>
        </p:spPr>
        <p:txBody>
          <a:bodyPr lIns="103155" tIns="51577" rIns="103155" bIns="51577"/>
          <a:lstStyle/>
          <a:p>
            <a:pPr>
              <a:defRPr/>
            </a:pPr>
            <a:r>
              <a:rPr lang="da-DK" dirty="0" smtClean="0">
                <a:latin typeface="Corbel" pitchFamily="34" charset="0"/>
                <a:ea typeface="+mj-ea"/>
                <a:cs typeface="+mj-cs"/>
              </a:rPr>
              <a:t>Spørgeskema</a:t>
            </a:r>
            <a:endParaRPr lang="da-DK" dirty="0">
              <a:latin typeface="Corbel" pitchFamily="34" charset="0"/>
              <a:ea typeface="+mj-ea"/>
              <a:cs typeface="+mj-cs"/>
            </a:endParaRPr>
          </a:p>
        </p:txBody>
      </p:sp>
      <p:sp>
        <p:nvSpPr>
          <p:cNvPr id="3" name="Tekstboks 2"/>
          <p:cNvSpPr txBox="1"/>
          <p:nvPr/>
        </p:nvSpPr>
        <p:spPr>
          <a:xfrm>
            <a:off x="333376" y="1370307"/>
            <a:ext cx="6263977" cy="8863959"/>
          </a:xfrm>
          <a:prstGeom prst="rect">
            <a:avLst/>
          </a:prstGeom>
          <a:noFill/>
        </p:spPr>
        <p:txBody>
          <a:bodyPr wrap="square" lIns="91433" tIns="45717" rIns="91433" bIns="45717" rtlCol="0">
            <a:spAutoFit/>
          </a:bodyPr>
          <a:lstStyle/>
          <a:p>
            <a:r>
              <a:rPr lang="da-DK" sz="1000" dirty="0">
                <a:latin typeface="Corbel" panose="020B0503020204020204" pitchFamily="34" charset="0"/>
              </a:rPr>
              <a:t>Spørgsmål </a:t>
            </a:r>
            <a:r>
              <a:rPr lang="da-DK" sz="1000" dirty="0" smtClean="0">
                <a:latin typeface="Corbel" panose="020B0503020204020204" pitchFamily="34" charset="0"/>
              </a:rPr>
              <a:t>4 </a:t>
            </a:r>
            <a:r>
              <a:rPr lang="da-DK" sz="1000" dirty="0">
                <a:latin typeface="Corbel" panose="020B0503020204020204" pitchFamily="34" charset="0"/>
              </a:rPr>
              <a:t>- multiple</a:t>
            </a:r>
          </a:p>
          <a:p>
            <a:r>
              <a:rPr lang="da-DK" sz="1000" b="1" dirty="0">
                <a:latin typeface="Corbel" panose="020B0503020204020204" pitchFamily="34" charset="0"/>
              </a:rPr>
              <a:t>Hvilke af følgende organisationer kender du - eller har du hørt om - i forbindelse med udviklingsbistand? </a:t>
            </a:r>
            <a:endParaRPr lang="da-DK" sz="1000" b="1" dirty="0" smtClean="0">
              <a:latin typeface="Corbel" panose="020B0503020204020204" pitchFamily="34" charset="0"/>
            </a:endParaRPr>
          </a:p>
          <a:p>
            <a:r>
              <a:rPr lang="da-DK" sz="1000" dirty="0" smtClean="0">
                <a:latin typeface="Corbel" panose="020B0503020204020204" pitchFamily="34" charset="0"/>
              </a:rPr>
              <a:t> </a:t>
            </a:r>
            <a:r>
              <a:rPr lang="da-DK" sz="1000" dirty="0">
                <a:latin typeface="Corbel" panose="020B0503020204020204" pitchFamily="34" charset="0"/>
              </a:rPr>
              <a:t>(Marker gerne flere svarmuligheder) </a:t>
            </a:r>
          </a:p>
          <a:p>
            <a:r>
              <a:rPr lang="da-DK" sz="1000" dirty="0">
                <a:latin typeface="Corbel" panose="020B0503020204020204" pitchFamily="34" charset="0"/>
              </a:rPr>
              <a:t>1. Mellemfolkeligt Samvirke (MS) </a:t>
            </a:r>
          </a:p>
          <a:p>
            <a:r>
              <a:rPr lang="da-DK" sz="1000" dirty="0">
                <a:latin typeface="Corbel" panose="020B0503020204020204" pitchFamily="34" charset="0"/>
              </a:rPr>
              <a:t>2. Danida </a:t>
            </a:r>
          </a:p>
          <a:p>
            <a:r>
              <a:rPr lang="da-DK" sz="1000" dirty="0">
                <a:latin typeface="Corbel" panose="020B0503020204020204" pitchFamily="34" charset="0"/>
              </a:rPr>
              <a:t>3. Udenrigsministeriet </a:t>
            </a:r>
          </a:p>
          <a:p>
            <a:r>
              <a:rPr lang="da-DK" sz="1000" dirty="0">
                <a:latin typeface="Corbel" panose="020B0503020204020204" pitchFamily="34" charset="0"/>
              </a:rPr>
              <a:t>4. IBIS </a:t>
            </a:r>
          </a:p>
          <a:p>
            <a:r>
              <a:rPr lang="da-DK" sz="1000" dirty="0">
                <a:latin typeface="Corbel" panose="020B0503020204020204" pitchFamily="34" charset="0"/>
              </a:rPr>
              <a:t>5. Folkekirkens Nødhjælp </a:t>
            </a:r>
          </a:p>
          <a:p>
            <a:r>
              <a:rPr lang="da-DK" sz="1000" dirty="0">
                <a:latin typeface="Corbel" panose="020B0503020204020204" pitchFamily="34" charset="0"/>
              </a:rPr>
              <a:t>6. Dansk Røde Kors </a:t>
            </a:r>
          </a:p>
          <a:p>
            <a:r>
              <a:rPr lang="da-DK" sz="1000" dirty="0">
                <a:latin typeface="Corbel" panose="020B0503020204020204" pitchFamily="34" charset="0"/>
              </a:rPr>
              <a:t>7. Red Barnet </a:t>
            </a:r>
          </a:p>
          <a:p>
            <a:r>
              <a:rPr lang="da-DK" sz="1000" dirty="0">
                <a:latin typeface="Corbel" panose="020B0503020204020204" pitchFamily="34" charset="0"/>
              </a:rPr>
              <a:t>8. Care Danmark </a:t>
            </a:r>
          </a:p>
          <a:p>
            <a:r>
              <a:rPr lang="da-DK" sz="1000" dirty="0">
                <a:latin typeface="Corbel" panose="020B0503020204020204" pitchFamily="34" charset="0"/>
              </a:rPr>
              <a:t>9. Læger uden Grænser </a:t>
            </a:r>
          </a:p>
          <a:p>
            <a:r>
              <a:rPr lang="da-DK" sz="1000" dirty="0">
                <a:latin typeface="Corbel" panose="020B0503020204020204" pitchFamily="34" charset="0"/>
              </a:rPr>
              <a:t>10. Dansk flygtningehjælp</a:t>
            </a:r>
          </a:p>
          <a:p>
            <a:r>
              <a:rPr lang="da-DK" sz="1000" dirty="0">
                <a:latin typeface="Corbel" panose="020B0503020204020204" pitchFamily="34" charset="0"/>
              </a:rPr>
              <a:t>11. Caritas</a:t>
            </a:r>
          </a:p>
          <a:p>
            <a:r>
              <a:rPr lang="da-DK" sz="1000" dirty="0">
                <a:latin typeface="Corbel" panose="020B0503020204020204" pitchFamily="34" charset="0"/>
              </a:rPr>
              <a:t>12. ADRA</a:t>
            </a:r>
          </a:p>
          <a:p>
            <a:r>
              <a:rPr lang="da-DK" sz="1000" dirty="0">
                <a:latin typeface="Corbel" panose="020B0503020204020204" pitchFamily="34" charset="0"/>
              </a:rPr>
              <a:t>13. CISU</a:t>
            </a:r>
          </a:p>
          <a:p>
            <a:r>
              <a:rPr lang="da-DK" sz="1000" dirty="0">
                <a:latin typeface="Corbel" panose="020B0503020204020204" pitchFamily="34" charset="0"/>
              </a:rPr>
              <a:t>14. Andre </a:t>
            </a:r>
          </a:p>
          <a:p>
            <a:r>
              <a:rPr lang="da-DK" sz="1000" dirty="0">
                <a:latin typeface="Corbel" panose="020B0503020204020204" pitchFamily="34" charset="0"/>
              </a:rPr>
              <a:t>15. Kender ingen af de ovenstående </a:t>
            </a:r>
          </a:p>
          <a:p>
            <a:r>
              <a:rPr lang="da-DK" sz="1000" dirty="0">
                <a:latin typeface="Corbel" panose="020B0503020204020204" pitchFamily="34" charset="0"/>
              </a:rPr>
              <a:t>16. Ved ikke </a:t>
            </a:r>
          </a:p>
          <a:p>
            <a:endParaRPr lang="da-DK" sz="1000" dirty="0">
              <a:latin typeface="Corbel" panose="020B0503020204020204" pitchFamily="34" charset="0"/>
            </a:endParaRPr>
          </a:p>
          <a:p>
            <a:r>
              <a:rPr lang="da-DK" sz="1000" dirty="0">
                <a:latin typeface="Corbel" panose="020B0503020204020204" pitchFamily="34" charset="0"/>
              </a:rPr>
              <a:t>Spørgsmål </a:t>
            </a:r>
            <a:r>
              <a:rPr lang="da-DK" sz="1000" dirty="0" smtClean="0">
                <a:latin typeface="Corbel" panose="020B0503020204020204" pitchFamily="34" charset="0"/>
              </a:rPr>
              <a:t>5 </a:t>
            </a:r>
            <a:r>
              <a:rPr lang="da-DK" sz="1000" dirty="0">
                <a:latin typeface="Corbel" panose="020B0503020204020204" pitchFamily="34" charset="0"/>
              </a:rPr>
              <a:t>– single</a:t>
            </a:r>
          </a:p>
          <a:p>
            <a:r>
              <a:rPr lang="da-DK" sz="1000" b="1" dirty="0">
                <a:latin typeface="Corbel" panose="020B0503020204020204" pitchFamily="34" charset="0"/>
              </a:rPr>
              <a:t>Har du hørt om </a:t>
            </a:r>
            <a:r>
              <a:rPr lang="da-DK" sz="1000" b="1" dirty="0" smtClean="0">
                <a:latin typeface="Corbel" panose="020B0503020204020204" pitchFamily="34" charset="0"/>
              </a:rPr>
              <a:t>FN’s </a:t>
            </a:r>
            <a:r>
              <a:rPr lang="da-DK" sz="1000" b="1" dirty="0">
                <a:latin typeface="Corbel" panose="020B0503020204020204" pitchFamily="34" charset="0"/>
              </a:rPr>
              <a:t>nye verdensmål? </a:t>
            </a:r>
          </a:p>
          <a:p>
            <a:r>
              <a:rPr lang="da-DK" sz="1000" dirty="0">
                <a:latin typeface="Corbel" panose="020B0503020204020204" pitchFamily="34" charset="0"/>
              </a:rPr>
              <a:t>1. Ja</a:t>
            </a:r>
          </a:p>
          <a:p>
            <a:r>
              <a:rPr lang="da-DK" sz="1000" dirty="0">
                <a:latin typeface="Corbel" panose="020B0503020204020204" pitchFamily="34" charset="0"/>
              </a:rPr>
              <a:t>2. Nej</a:t>
            </a:r>
          </a:p>
          <a:p>
            <a:r>
              <a:rPr lang="da-DK" sz="1000" dirty="0">
                <a:latin typeface="Corbel" panose="020B0503020204020204" pitchFamily="34" charset="0"/>
              </a:rPr>
              <a:t>3. Ved ikke</a:t>
            </a:r>
          </a:p>
          <a:p>
            <a:endParaRPr lang="da-DK" sz="1000" dirty="0" smtClean="0">
              <a:latin typeface="Corbel" panose="020B0503020204020204" pitchFamily="34" charset="0"/>
            </a:endParaRPr>
          </a:p>
          <a:p>
            <a:r>
              <a:rPr lang="da-DK" sz="1000" dirty="0" smtClean="0">
                <a:latin typeface="Corbel" panose="020B0503020204020204" pitchFamily="34" charset="0"/>
              </a:rPr>
              <a:t>Spørgsmål </a:t>
            </a:r>
            <a:r>
              <a:rPr lang="da-DK" sz="1000" dirty="0">
                <a:latin typeface="Corbel" panose="020B0503020204020204" pitchFamily="34" charset="0"/>
              </a:rPr>
              <a:t>6 – single</a:t>
            </a:r>
          </a:p>
          <a:p>
            <a:r>
              <a:rPr lang="da-DK" sz="1000" b="1" dirty="0">
                <a:latin typeface="Corbel" panose="020B0503020204020204" pitchFamily="34" charset="0"/>
              </a:rPr>
              <a:t>Hvad tror du, at </a:t>
            </a:r>
            <a:r>
              <a:rPr lang="da-DK" sz="1000" b="1" dirty="0" smtClean="0">
                <a:latin typeface="Corbel" panose="020B0503020204020204" pitchFamily="34" charset="0"/>
              </a:rPr>
              <a:t>FN’s </a:t>
            </a:r>
            <a:r>
              <a:rPr lang="da-DK" sz="1000" b="1" dirty="0">
                <a:latin typeface="Corbel" panose="020B0503020204020204" pitchFamily="34" charset="0"/>
              </a:rPr>
              <a:t>nye verdensmål går ud på? </a:t>
            </a:r>
          </a:p>
          <a:p>
            <a:r>
              <a:rPr lang="da-DK" sz="1000" dirty="0">
                <a:latin typeface="Corbel" panose="020B0503020204020204" pitchFamily="34" charset="0"/>
              </a:rPr>
              <a:t>1. Indgå globale aftaler om våben-nedrustning</a:t>
            </a:r>
          </a:p>
          <a:p>
            <a:r>
              <a:rPr lang="da-DK" sz="1000" dirty="0">
                <a:latin typeface="Corbel" panose="020B0503020204020204" pitchFamily="34" charset="0"/>
              </a:rPr>
              <a:t>2. Styrke adgangen til fri handel mellem alle verdens lande</a:t>
            </a:r>
          </a:p>
          <a:p>
            <a:r>
              <a:rPr lang="da-DK" sz="1000" dirty="0">
                <a:latin typeface="Corbel" panose="020B0503020204020204" pitchFamily="34" charset="0"/>
              </a:rPr>
              <a:t>3. Udrydde fattigdommen og sikre en bæredygtig udvikling i verden</a:t>
            </a:r>
          </a:p>
          <a:p>
            <a:r>
              <a:rPr lang="da-DK" sz="1000" dirty="0">
                <a:latin typeface="Corbel" panose="020B0503020204020204" pitchFamily="34" charset="0"/>
              </a:rPr>
              <a:t>4. Fastlægge landegrænserne omkring Nordpolen</a:t>
            </a:r>
          </a:p>
          <a:p>
            <a:r>
              <a:rPr lang="da-DK" sz="1000" dirty="0">
                <a:latin typeface="Corbel" panose="020B0503020204020204" pitchFamily="34" charset="0"/>
              </a:rPr>
              <a:t>5. Skabe en FN-hær, der altid kan stå klar ved konflikter og medvirke til at sikre freden</a:t>
            </a:r>
          </a:p>
          <a:p>
            <a:r>
              <a:rPr lang="da-DK" sz="1000" dirty="0">
                <a:latin typeface="Corbel" panose="020B0503020204020204" pitchFamily="34" charset="0"/>
              </a:rPr>
              <a:t>6. Reformere FN, så det kan træffe hurtigere beslutninger</a:t>
            </a:r>
          </a:p>
          <a:p>
            <a:r>
              <a:rPr lang="da-DK" sz="1000" dirty="0">
                <a:latin typeface="Corbel" panose="020B0503020204020204" pitchFamily="34" charset="0"/>
              </a:rPr>
              <a:t>7. </a:t>
            </a:r>
            <a:r>
              <a:rPr lang="da-DK" sz="1000" dirty="0" smtClean="0">
                <a:latin typeface="Corbel" panose="020B0503020204020204" pitchFamily="34" charset="0"/>
              </a:rPr>
              <a:t>Andet</a:t>
            </a:r>
            <a:endParaRPr lang="da-DK" sz="1000" dirty="0">
              <a:latin typeface="Corbel" panose="020B0503020204020204" pitchFamily="34" charset="0"/>
            </a:endParaRPr>
          </a:p>
          <a:p>
            <a:r>
              <a:rPr lang="da-DK" sz="1000" dirty="0">
                <a:latin typeface="Corbel" panose="020B0503020204020204" pitchFamily="34" charset="0"/>
              </a:rPr>
              <a:t>8. Ved ikke</a:t>
            </a:r>
          </a:p>
          <a:p>
            <a:r>
              <a:rPr lang="da-DK" sz="1000" dirty="0" smtClean="0">
                <a:latin typeface="Corbel" panose="020B0503020204020204" pitchFamily="34" charset="0"/>
              </a:rPr>
              <a:t> </a:t>
            </a:r>
            <a:endParaRPr lang="da-DK" sz="1000" dirty="0">
              <a:latin typeface="Corbel" panose="020B0503020204020204" pitchFamily="34" charset="0"/>
            </a:endParaRPr>
          </a:p>
          <a:p>
            <a:r>
              <a:rPr lang="da-DK" sz="1000" dirty="0" smtClean="0">
                <a:latin typeface="Corbel" panose="020B0503020204020204" pitchFamily="34" charset="0"/>
              </a:rPr>
              <a:t>Spørgsmål </a:t>
            </a:r>
            <a:r>
              <a:rPr lang="da-DK" sz="1000" dirty="0">
                <a:latin typeface="Corbel" panose="020B0503020204020204" pitchFamily="34" charset="0"/>
              </a:rPr>
              <a:t>7 – </a:t>
            </a:r>
            <a:r>
              <a:rPr lang="da-DK" sz="1000" dirty="0" smtClean="0">
                <a:latin typeface="Corbel" panose="020B0503020204020204" pitchFamily="34" charset="0"/>
              </a:rPr>
              <a:t>multiple           </a:t>
            </a:r>
            <a:endParaRPr lang="da-DK" sz="1000" dirty="0">
              <a:latin typeface="Corbel" panose="020B0503020204020204" pitchFamily="34" charset="0"/>
            </a:endParaRPr>
          </a:p>
          <a:p>
            <a:r>
              <a:rPr lang="da-DK" sz="1000" b="1" dirty="0">
                <a:latin typeface="Corbel" panose="020B0503020204020204" pitchFamily="34" charset="0"/>
              </a:rPr>
              <a:t>I år skal alle lande mødes i FN og enes om en række nye verdensmål. Hvad tror du, at Danmark arbejder særligt på at få med i de nye mål?  </a:t>
            </a:r>
          </a:p>
          <a:p>
            <a:r>
              <a:rPr lang="da-DK" sz="1000" dirty="0">
                <a:latin typeface="Corbel" panose="020B0503020204020204" pitchFamily="34" charset="0"/>
              </a:rPr>
              <a:t>1. At alle mænd og kvinder får lige rettigheder</a:t>
            </a:r>
          </a:p>
          <a:p>
            <a:r>
              <a:rPr lang="da-DK" sz="1000" dirty="0">
                <a:latin typeface="Corbel" panose="020B0503020204020204" pitchFamily="34" charset="0"/>
              </a:rPr>
              <a:t>2. At alle får adgang til rent drikkevand</a:t>
            </a:r>
          </a:p>
          <a:p>
            <a:r>
              <a:rPr lang="da-DK" sz="1000" dirty="0">
                <a:latin typeface="Corbel" panose="020B0503020204020204" pitchFamily="34" charset="0"/>
              </a:rPr>
              <a:t>3. At udviklingslandene får bedre transport og veje</a:t>
            </a:r>
          </a:p>
          <a:p>
            <a:r>
              <a:rPr lang="da-DK" sz="1000" dirty="0">
                <a:latin typeface="Corbel" panose="020B0503020204020204" pitchFamily="34" charset="0"/>
              </a:rPr>
              <a:t>4. At alle får mulighed for skole og uddannelse</a:t>
            </a:r>
          </a:p>
          <a:p>
            <a:r>
              <a:rPr lang="da-DK" sz="1000" dirty="0">
                <a:latin typeface="Corbel" panose="020B0503020204020204" pitchFamily="34" charset="0"/>
              </a:rPr>
              <a:t>5. At alle får adgang til telefon og internet</a:t>
            </a:r>
          </a:p>
          <a:p>
            <a:r>
              <a:rPr lang="da-DK" sz="1000" dirty="0">
                <a:latin typeface="Corbel" panose="020B0503020204020204" pitchFamily="34" charset="0"/>
              </a:rPr>
              <a:t>6. At alle får adgang til et rimelig godt sundhedsvæsen</a:t>
            </a:r>
          </a:p>
          <a:p>
            <a:r>
              <a:rPr lang="da-DK" sz="1000" dirty="0">
                <a:latin typeface="Corbel" panose="020B0503020204020204" pitchFamily="34" charset="0"/>
              </a:rPr>
              <a:t>7. At skabe en bæredygtig udvikling og grøn vækst i alle lande</a:t>
            </a:r>
          </a:p>
          <a:p>
            <a:r>
              <a:rPr lang="da-DK" sz="1000" dirty="0">
                <a:latin typeface="Corbel" panose="020B0503020204020204" pitchFamily="34" charset="0"/>
              </a:rPr>
              <a:t>8. At udrydde malaria</a:t>
            </a:r>
          </a:p>
          <a:p>
            <a:r>
              <a:rPr lang="da-DK" sz="1000" dirty="0">
                <a:latin typeface="Corbel" panose="020B0503020204020204" pitchFamily="34" charset="0"/>
              </a:rPr>
              <a:t>9. At alle får fuld politisk og religiøs frihed</a:t>
            </a:r>
          </a:p>
          <a:p>
            <a:r>
              <a:rPr lang="da-DK" sz="1000" dirty="0">
                <a:latin typeface="Corbel" panose="020B0503020204020204" pitchFamily="34" charset="0"/>
              </a:rPr>
              <a:t>10. At skabe fred og stabilitet i alle lande</a:t>
            </a:r>
          </a:p>
          <a:p>
            <a:r>
              <a:rPr lang="da-DK" sz="1000" dirty="0">
                <a:latin typeface="Corbel" panose="020B0503020204020204" pitchFamily="34" charset="0"/>
              </a:rPr>
              <a:t>11. At afskaffe hungersnød</a:t>
            </a:r>
          </a:p>
          <a:p>
            <a:r>
              <a:rPr lang="da-DK" sz="1000" dirty="0">
                <a:latin typeface="Corbel" panose="020B0503020204020204" pitchFamily="34" charset="0"/>
              </a:rPr>
              <a:t>12. At slette de fattigste landes gæld</a:t>
            </a:r>
          </a:p>
          <a:p>
            <a:r>
              <a:rPr lang="da-DK" sz="1000" dirty="0">
                <a:latin typeface="Corbel" panose="020B0503020204020204" pitchFamily="34" charset="0"/>
              </a:rPr>
              <a:t>13. Andet, notér:</a:t>
            </a:r>
          </a:p>
          <a:p>
            <a:r>
              <a:rPr lang="da-DK" sz="1000" dirty="0">
                <a:latin typeface="Corbel" panose="020B0503020204020204" pitchFamily="34" charset="0"/>
              </a:rPr>
              <a:t>14. Ved ikke</a:t>
            </a:r>
          </a:p>
          <a:p>
            <a:endParaRPr lang="da-DK" sz="1000" dirty="0">
              <a:latin typeface="Corbel" panose="020B0503020204020204" pitchFamily="34" charset="0"/>
            </a:endParaRPr>
          </a:p>
        </p:txBody>
      </p:sp>
      <p:sp>
        <p:nvSpPr>
          <p:cNvPr id="4" name="Tekstboks 3"/>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Appendiks</a:t>
            </a:r>
            <a:endParaRPr lang="da-DK" sz="1100" dirty="0">
              <a:latin typeface="Corbel" pitchFamily="34" charset="0"/>
            </a:endParaRPr>
          </a:p>
        </p:txBody>
      </p:sp>
    </p:spTree>
    <p:extLst>
      <p:ext uri="{BB962C8B-B14F-4D97-AF65-F5344CB8AC3E}">
        <p14:creationId xmlns:p14="http://schemas.microsoft.com/office/powerpoint/2010/main" val="1447241497"/>
      </p:ext>
    </p:extLst>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txBox="1">
            <a:spLocks/>
          </p:cNvSpPr>
          <p:nvPr/>
        </p:nvSpPr>
        <p:spPr>
          <a:xfrm>
            <a:off x="134543" y="371451"/>
            <a:ext cx="6579474" cy="998856"/>
          </a:xfrm>
          <a:prstGeom prst="rect">
            <a:avLst/>
          </a:prstGeom>
        </p:spPr>
        <p:txBody>
          <a:bodyPr lIns="103155" tIns="51577" rIns="103155" bIns="51577"/>
          <a:lstStyle/>
          <a:p>
            <a:pPr>
              <a:defRPr/>
            </a:pPr>
            <a:r>
              <a:rPr lang="da-DK" dirty="0" smtClean="0">
                <a:latin typeface="Corbel" pitchFamily="34" charset="0"/>
                <a:ea typeface="+mj-ea"/>
                <a:cs typeface="+mj-cs"/>
              </a:rPr>
              <a:t>Spørgeskema</a:t>
            </a:r>
            <a:endParaRPr lang="da-DK" dirty="0">
              <a:latin typeface="Corbel" pitchFamily="34" charset="0"/>
              <a:ea typeface="+mj-ea"/>
              <a:cs typeface="+mj-cs"/>
            </a:endParaRPr>
          </a:p>
        </p:txBody>
      </p:sp>
      <p:sp>
        <p:nvSpPr>
          <p:cNvPr id="3" name="Tekstboks 2"/>
          <p:cNvSpPr txBox="1"/>
          <p:nvPr/>
        </p:nvSpPr>
        <p:spPr>
          <a:xfrm>
            <a:off x="333376" y="1370306"/>
            <a:ext cx="6263977" cy="7632853"/>
          </a:xfrm>
          <a:prstGeom prst="rect">
            <a:avLst/>
          </a:prstGeom>
          <a:noFill/>
        </p:spPr>
        <p:txBody>
          <a:bodyPr wrap="square" lIns="91433" tIns="45717" rIns="91433" bIns="45717" rtlCol="0">
            <a:spAutoFit/>
          </a:bodyPr>
          <a:lstStyle/>
          <a:p>
            <a:r>
              <a:rPr lang="da-DK" sz="1000" dirty="0">
                <a:latin typeface="Corbel" panose="020B0503020204020204" pitchFamily="34" charset="0"/>
              </a:rPr>
              <a:t>Introduktion 2</a:t>
            </a:r>
          </a:p>
          <a:p>
            <a:r>
              <a:rPr lang="da-DK" sz="1000" b="1" dirty="0">
                <a:latin typeface="Corbel" panose="020B0503020204020204" pitchFamily="34" charset="0"/>
              </a:rPr>
              <a:t>Nu kommer der nogle spørgsmål om udviklingsbistandens størrelse og situationen i udviklingslandene - og om, hvorvidt udviklingen for de fattige er gået frem eller </a:t>
            </a:r>
            <a:r>
              <a:rPr lang="da-DK" sz="1000" b="1" dirty="0" smtClean="0">
                <a:latin typeface="Corbel" panose="020B0503020204020204" pitchFamily="34" charset="0"/>
              </a:rPr>
              <a:t>tilbage.  Du </a:t>
            </a:r>
            <a:r>
              <a:rPr lang="da-DK" sz="1000" b="1" dirty="0">
                <a:latin typeface="Corbel" panose="020B0503020204020204" pitchFamily="34" charset="0"/>
              </a:rPr>
              <a:t>behøver ikke at kende de rigtige svar præcist. Du skal for hvert af spørgsmålene svare, hvad du ved, eller </a:t>
            </a:r>
            <a:r>
              <a:rPr lang="da-DK" sz="1000" b="1" dirty="0" smtClean="0">
                <a:latin typeface="Corbel" panose="020B0503020204020204" pitchFamily="34" charset="0"/>
              </a:rPr>
              <a:t>hvad </a:t>
            </a:r>
            <a:r>
              <a:rPr lang="da-DK" sz="1000" b="1" dirty="0">
                <a:latin typeface="Corbel" panose="020B0503020204020204" pitchFamily="34" charset="0"/>
              </a:rPr>
              <a:t>du selv tror, er korrekt. </a:t>
            </a:r>
          </a:p>
          <a:p>
            <a:endParaRPr lang="da-DK" sz="1000" b="1" dirty="0">
              <a:latin typeface="Corbel" panose="020B0503020204020204" pitchFamily="34" charset="0"/>
            </a:endParaRPr>
          </a:p>
          <a:p>
            <a:endParaRPr lang="da-DK" sz="1000" dirty="0" smtClean="0">
              <a:latin typeface="Corbel" panose="020B0503020204020204" pitchFamily="34" charset="0"/>
            </a:endParaRPr>
          </a:p>
          <a:p>
            <a:r>
              <a:rPr lang="da-DK" sz="1000" dirty="0" smtClean="0">
                <a:latin typeface="Corbel" panose="020B0503020204020204" pitchFamily="34" charset="0"/>
              </a:rPr>
              <a:t>Spørgsmål </a:t>
            </a:r>
            <a:r>
              <a:rPr lang="da-DK" sz="1000" dirty="0">
                <a:latin typeface="Corbel" panose="020B0503020204020204" pitchFamily="34" charset="0"/>
              </a:rPr>
              <a:t>8 - single</a:t>
            </a:r>
          </a:p>
          <a:p>
            <a:r>
              <a:rPr lang="da-DK" sz="1000" b="1" dirty="0">
                <a:latin typeface="Corbel" panose="020B0503020204020204" pitchFamily="34" charset="0"/>
              </a:rPr>
              <a:t>Hvor mange penge tror du, at den danske stat anvendte til udviklingsbistand sidste år?</a:t>
            </a:r>
          </a:p>
          <a:p>
            <a:r>
              <a:rPr lang="da-DK" sz="1000" dirty="0">
                <a:latin typeface="Corbel" panose="020B0503020204020204" pitchFamily="34" charset="0"/>
              </a:rPr>
              <a:t>1. Ca. 11 mia. kr., svarende til ca. 0,6 pct. af Danmarks BNI (Bruttonationalindkomsten)</a:t>
            </a:r>
          </a:p>
          <a:p>
            <a:r>
              <a:rPr lang="da-DK" sz="1000" dirty="0">
                <a:latin typeface="Corbel" panose="020B0503020204020204" pitchFamily="34" charset="0"/>
              </a:rPr>
              <a:t>2. Ca. 16 mia. kr., svarende til ca. </a:t>
            </a:r>
            <a:r>
              <a:rPr lang="da-DK" sz="1000" dirty="0" smtClean="0">
                <a:latin typeface="Corbel" panose="020B0503020204020204" pitchFamily="34" charset="0"/>
              </a:rPr>
              <a:t>0,8 </a:t>
            </a:r>
            <a:r>
              <a:rPr lang="da-DK" sz="1000" dirty="0">
                <a:latin typeface="Corbel" panose="020B0503020204020204" pitchFamily="34" charset="0"/>
              </a:rPr>
              <a:t>pct. af Danmarks BNI</a:t>
            </a:r>
          </a:p>
          <a:p>
            <a:r>
              <a:rPr lang="da-DK" sz="1000" dirty="0">
                <a:latin typeface="Corbel" panose="020B0503020204020204" pitchFamily="34" charset="0"/>
              </a:rPr>
              <a:t>3. Ca. 22 mia. kr., svarende til ca. 1,1 pct. af Danmarks BNI</a:t>
            </a:r>
          </a:p>
          <a:p>
            <a:r>
              <a:rPr lang="da-DK" sz="1000" dirty="0">
                <a:latin typeface="Corbel" panose="020B0503020204020204" pitchFamily="34" charset="0"/>
              </a:rPr>
              <a:t>4. Ca. 30 mia. kr., svarende til ca. 1,6 pct. af Danmarks BNI</a:t>
            </a:r>
          </a:p>
          <a:p>
            <a:r>
              <a:rPr lang="da-DK" sz="1000" dirty="0">
                <a:latin typeface="Corbel" panose="020B0503020204020204" pitchFamily="34" charset="0"/>
              </a:rPr>
              <a:t>5. Ca. 37 mia. kr., svarende til ca. 2,0 pct. af Danmarks BNI</a:t>
            </a:r>
          </a:p>
          <a:p>
            <a:r>
              <a:rPr lang="da-DK" sz="1000" dirty="0">
                <a:latin typeface="Corbel" panose="020B0503020204020204" pitchFamily="34" charset="0"/>
              </a:rPr>
              <a:t>6. Ca. 44 mia. kr., svarende til ca. 2,4 pct. af Danmarks BNI</a:t>
            </a:r>
          </a:p>
          <a:p>
            <a:r>
              <a:rPr lang="da-DK" sz="1000" dirty="0">
                <a:latin typeface="Corbel" panose="020B0503020204020204" pitchFamily="34" charset="0"/>
              </a:rPr>
              <a:t>7. Ved ikke</a:t>
            </a:r>
          </a:p>
          <a:p>
            <a:endParaRPr lang="da-DK" sz="1000" dirty="0" smtClean="0">
              <a:latin typeface="Corbel" panose="020B0503020204020204" pitchFamily="34" charset="0"/>
            </a:endParaRPr>
          </a:p>
          <a:p>
            <a:endParaRPr lang="da-DK" sz="1000" dirty="0">
              <a:latin typeface="Corbel" panose="020B0503020204020204" pitchFamily="34" charset="0"/>
            </a:endParaRPr>
          </a:p>
          <a:p>
            <a:endParaRPr lang="da-DK" sz="1000" dirty="0">
              <a:latin typeface="Corbel" panose="020B0503020204020204" pitchFamily="34" charset="0"/>
            </a:endParaRPr>
          </a:p>
          <a:p>
            <a:r>
              <a:rPr lang="da-DK" sz="1000" dirty="0">
                <a:latin typeface="Corbel" panose="020B0503020204020204" pitchFamily="34" charset="0"/>
              </a:rPr>
              <a:t>Spørgsmål 9 - single</a:t>
            </a:r>
          </a:p>
          <a:p>
            <a:r>
              <a:rPr lang="da-DK" sz="1000" b="1" dirty="0">
                <a:latin typeface="Corbel" panose="020B0503020204020204" pitchFamily="34" charset="0"/>
              </a:rPr>
              <a:t>For 25 år siden var der cirka 1,9 milliarder ekstremt fattige mennesker i verden (mennesker, der lever under FN's fattigdomsgrænse på 1,25 US Dollar - knap 7 kr. - om dagen). Hvor mange færre eller flere tror du, der er nu? </a:t>
            </a:r>
          </a:p>
          <a:p>
            <a:r>
              <a:rPr lang="da-DK" sz="1000" dirty="0">
                <a:latin typeface="Corbel" panose="020B0503020204020204" pitchFamily="34" charset="0"/>
              </a:rPr>
              <a:t>1. 900 millioner færre </a:t>
            </a:r>
          </a:p>
          <a:p>
            <a:r>
              <a:rPr lang="da-DK" sz="1000" dirty="0">
                <a:latin typeface="Corbel" panose="020B0503020204020204" pitchFamily="34" charset="0"/>
              </a:rPr>
              <a:t>2. 700 millioner færre </a:t>
            </a:r>
          </a:p>
          <a:p>
            <a:r>
              <a:rPr lang="da-DK" sz="1000" dirty="0">
                <a:latin typeface="Corbel" panose="020B0503020204020204" pitchFamily="34" charset="0"/>
              </a:rPr>
              <a:t>3. 500 millioner færre </a:t>
            </a:r>
          </a:p>
          <a:p>
            <a:r>
              <a:rPr lang="da-DK" sz="1000" dirty="0">
                <a:latin typeface="Corbel" panose="020B0503020204020204" pitchFamily="34" charset="0"/>
              </a:rPr>
              <a:t>4. 300 millioner færre </a:t>
            </a:r>
          </a:p>
          <a:p>
            <a:r>
              <a:rPr lang="da-DK" sz="1000" dirty="0">
                <a:latin typeface="Corbel" panose="020B0503020204020204" pitchFamily="34" charset="0"/>
              </a:rPr>
              <a:t>5. 100 millioner færre </a:t>
            </a:r>
          </a:p>
          <a:p>
            <a:r>
              <a:rPr lang="da-DK" sz="1000" dirty="0">
                <a:latin typeface="Corbel" panose="020B0503020204020204" pitchFamily="34" charset="0"/>
              </a:rPr>
              <a:t>6. Samme antal </a:t>
            </a:r>
          </a:p>
          <a:p>
            <a:r>
              <a:rPr lang="da-DK" sz="1000" dirty="0">
                <a:latin typeface="Corbel" panose="020B0503020204020204" pitchFamily="34" charset="0"/>
              </a:rPr>
              <a:t>7. 100 millioner flere </a:t>
            </a:r>
          </a:p>
          <a:p>
            <a:r>
              <a:rPr lang="da-DK" sz="1000" dirty="0">
                <a:latin typeface="Corbel" panose="020B0503020204020204" pitchFamily="34" charset="0"/>
              </a:rPr>
              <a:t>8. 300 millioner flere </a:t>
            </a:r>
          </a:p>
          <a:p>
            <a:r>
              <a:rPr lang="da-DK" sz="1000" dirty="0">
                <a:latin typeface="Corbel" panose="020B0503020204020204" pitchFamily="34" charset="0"/>
              </a:rPr>
              <a:t>9. 500 millioner flere </a:t>
            </a:r>
          </a:p>
          <a:p>
            <a:r>
              <a:rPr lang="da-DK" sz="1000" dirty="0">
                <a:latin typeface="Corbel" panose="020B0503020204020204" pitchFamily="34" charset="0"/>
              </a:rPr>
              <a:t>10. 700 millioner flere </a:t>
            </a:r>
          </a:p>
          <a:p>
            <a:r>
              <a:rPr lang="da-DK" sz="1000" dirty="0">
                <a:latin typeface="Corbel" panose="020B0503020204020204" pitchFamily="34" charset="0"/>
              </a:rPr>
              <a:t>11. 900 millioner flere </a:t>
            </a:r>
          </a:p>
          <a:p>
            <a:r>
              <a:rPr lang="da-DK" sz="1000" dirty="0">
                <a:latin typeface="Corbel" panose="020B0503020204020204" pitchFamily="34" charset="0"/>
              </a:rPr>
              <a:t>12. Ved ikke </a:t>
            </a:r>
          </a:p>
          <a:p>
            <a:endParaRPr lang="da-DK" sz="1000" dirty="0">
              <a:latin typeface="Corbel" panose="020B0503020204020204" pitchFamily="34" charset="0"/>
            </a:endParaRPr>
          </a:p>
          <a:p>
            <a:endParaRPr lang="da-DK" sz="1000" dirty="0">
              <a:latin typeface="Corbel" panose="020B0503020204020204" pitchFamily="34" charset="0"/>
            </a:endParaRPr>
          </a:p>
          <a:p>
            <a:r>
              <a:rPr lang="da-DK" sz="1000" dirty="0">
                <a:latin typeface="Corbel" panose="020B0503020204020204" pitchFamily="34" charset="0"/>
              </a:rPr>
              <a:t>Spørgsmål 10 - single</a:t>
            </a:r>
          </a:p>
          <a:p>
            <a:r>
              <a:rPr lang="da-DK" sz="1000" b="1" dirty="0">
                <a:latin typeface="Corbel" panose="020B0503020204020204" pitchFamily="34" charset="0"/>
              </a:rPr>
              <a:t>Hvor mange af børnene i udviklingslandene tror du, kommer i skole i dag? </a:t>
            </a:r>
          </a:p>
          <a:p>
            <a:r>
              <a:rPr lang="da-DK" sz="1000" dirty="0">
                <a:latin typeface="Corbel" panose="020B0503020204020204" pitchFamily="34" charset="0"/>
              </a:rPr>
              <a:t>1. Cirka 10% </a:t>
            </a:r>
          </a:p>
          <a:p>
            <a:r>
              <a:rPr lang="da-DK" sz="1000" dirty="0">
                <a:latin typeface="Corbel" panose="020B0503020204020204" pitchFamily="34" charset="0"/>
              </a:rPr>
              <a:t>2. Cirka 20% </a:t>
            </a:r>
          </a:p>
          <a:p>
            <a:r>
              <a:rPr lang="da-DK" sz="1000" dirty="0">
                <a:latin typeface="Corbel" panose="020B0503020204020204" pitchFamily="34" charset="0"/>
              </a:rPr>
              <a:t>3. Cirka 30% </a:t>
            </a:r>
          </a:p>
          <a:p>
            <a:r>
              <a:rPr lang="da-DK" sz="1000" dirty="0">
                <a:latin typeface="Corbel" panose="020B0503020204020204" pitchFamily="34" charset="0"/>
              </a:rPr>
              <a:t>4. Cirka 40% </a:t>
            </a:r>
          </a:p>
          <a:p>
            <a:r>
              <a:rPr lang="da-DK" sz="1000" dirty="0">
                <a:latin typeface="Corbel" panose="020B0503020204020204" pitchFamily="34" charset="0"/>
              </a:rPr>
              <a:t>5. Cirka 50% </a:t>
            </a:r>
          </a:p>
          <a:p>
            <a:r>
              <a:rPr lang="da-DK" sz="1000" dirty="0">
                <a:latin typeface="Corbel" panose="020B0503020204020204" pitchFamily="34" charset="0"/>
              </a:rPr>
              <a:t>6. Cirka 60% </a:t>
            </a:r>
          </a:p>
          <a:p>
            <a:r>
              <a:rPr lang="da-DK" sz="1000" dirty="0">
                <a:latin typeface="Corbel" panose="020B0503020204020204" pitchFamily="34" charset="0"/>
              </a:rPr>
              <a:t>7. Cirka 70% </a:t>
            </a:r>
          </a:p>
          <a:p>
            <a:r>
              <a:rPr lang="da-DK" sz="1000" dirty="0">
                <a:latin typeface="Corbel" panose="020B0503020204020204" pitchFamily="34" charset="0"/>
              </a:rPr>
              <a:t>8. Cirka 80% </a:t>
            </a:r>
          </a:p>
          <a:p>
            <a:r>
              <a:rPr lang="da-DK" sz="1000" dirty="0">
                <a:latin typeface="Corbel" panose="020B0503020204020204" pitchFamily="34" charset="0"/>
              </a:rPr>
              <a:t>9. Cirka 90% </a:t>
            </a:r>
          </a:p>
          <a:p>
            <a:r>
              <a:rPr lang="da-DK" sz="1000" dirty="0">
                <a:latin typeface="Corbel" panose="020B0503020204020204" pitchFamily="34" charset="0"/>
              </a:rPr>
              <a:t>10. Cirka 100% </a:t>
            </a:r>
          </a:p>
          <a:p>
            <a:r>
              <a:rPr lang="da-DK" sz="1000" dirty="0">
                <a:latin typeface="Corbel" panose="020B0503020204020204" pitchFamily="34" charset="0"/>
              </a:rPr>
              <a:t>11. Ved ikke </a:t>
            </a:r>
          </a:p>
          <a:p>
            <a:endParaRPr lang="da-DK" sz="1000" dirty="0">
              <a:latin typeface="Corbel" panose="020B0503020204020204" pitchFamily="34" charset="0"/>
            </a:endParaRPr>
          </a:p>
        </p:txBody>
      </p:sp>
      <p:sp>
        <p:nvSpPr>
          <p:cNvPr id="4" name="Tekstboks 3"/>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Appendiks</a:t>
            </a:r>
            <a:endParaRPr lang="da-DK" sz="1100" dirty="0">
              <a:latin typeface="Corbel" pitchFamily="34" charset="0"/>
            </a:endParaRPr>
          </a:p>
        </p:txBody>
      </p:sp>
    </p:spTree>
    <p:extLst>
      <p:ext uri="{BB962C8B-B14F-4D97-AF65-F5344CB8AC3E}">
        <p14:creationId xmlns:p14="http://schemas.microsoft.com/office/powerpoint/2010/main" val="86337165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p:cNvSpPr>
            <a:spLocks noGrp="1"/>
          </p:cNvSpPr>
          <p:nvPr>
            <p:ph type="body" sz="quarter" idx="13"/>
          </p:nvPr>
        </p:nvSpPr>
        <p:spPr/>
        <p:txBody>
          <a:bodyPr/>
          <a:lstStyle/>
          <a:p>
            <a:r>
              <a:rPr lang="da-DK" dirty="0"/>
              <a:t>Del </a:t>
            </a:r>
            <a:r>
              <a:rPr lang="da-DK" dirty="0" smtClean="0"/>
              <a:t>1</a:t>
            </a:r>
          </a:p>
          <a:p>
            <a:r>
              <a:rPr lang="da-DK" sz="3900" dirty="0" smtClean="0"/>
              <a:t>Danskernes </a:t>
            </a:r>
            <a:r>
              <a:rPr lang="da-DK" sz="3900" dirty="0"/>
              <a:t>holdninger og kendskab til </a:t>
            </a:r>
            <a:r>
              <a:rPr lang="da-DK" sz="3900" dirty="0" smtClean="0"/>
              <a:t>udviklingsbistand </a:t>
            </a:r>
            <a:endParaRPr lang="da-DK" sz="3900" dirty="0"/>
          </a:p>
        </p:txBody>
      </p:sp>
    </p:spTree>
    <p:extLst>
      <p:ext uri="{BB962C8B-B14F-4D97-AF65-F5344CB8AC3E}">
        <p14:creationId xmlns:p14="http://schemas.microsoft.com/office/powerpoint/2010/main" val="2495377091"/>
      </p:ext>
    </p:extLst>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txBox="1">
            <a:spLocks/>
          </p:cNvSpPr>
          <p:nvPr/>
        </p:nvSpPr>
        <p:spPr>
          <a:xfrm>
            <a:off x="134543" y="371451"/>
            <a:ext cx="6579474" cy="998856"/>
          </a:xfrm>
          <a:prstGeom prst="rect">
            <a:avLst/>
          </a:prstGeom>
        </p:spPr>
        <p:txBody>
          <a:bodyPr lIns="103155" tIns="51577" rIns="103155" bIns="51577"/>
          <a:lstStyle/>
          <a:p>
            <a:pPr>
              <a:defRPr/>
            </a:pPr>
            <a:r>
              <a:rPr lang="da-DK" dirty="0" smtClean="0">
                <a:latin typeface="Corbel" pitchFamily="34" charset="0"/>
                <a:ea typeface="+mj-ea"/>
                <a:cs typeface="+mj-cs"/>
              </a:rPr>
              <a:t>Spørgeskema</a:t>
            </a:r>
            <a:endParaRPr lang="da-DK" dirty="0">
              <a:latin typeface="Corbel" pitchFamily="34" charset="0"/>
              <a:ea typeface="+mj-ea"/>
              <a:cs typeface="+mj-cs"/>
            </a:endParaRPr>
          </a:p>
        </p:txBody>
      </p:sp>
      <p:sp>
        <p:nvSpPr>
          <p:cNvPr id="3" name="Tekstboks 2"/>
          <p:cNvSpPr txBox="1"/>
          <p:nvPr/>
        </p:nvSpPr>
        <p:spPr>
          <a:xfrm>
            <a:off x="333376" y="1370307"/>
            <a:ext cx="6263977" cy="7478964"/>
          </a:xfrm>
          <a:prstGeom prst="rect">
            <a:avLst/>
          </a:prstGeom>
          <a:noFill/>
        </p:spPr>
        <p:txBody>
          <a:bodyPr wrap="square" lIns="91433" tIns="45717" rIns="91433" bIns="45717" rtlCol="0">
            <a:spAutoFit/>
          </a:bodyPr>
          <a:lstStyle/>
          <a:p>
            <a:r>
              <a:rPr lang="da-DK" sz="1000" dirty="0">
                <a:latin typeface="Corbel" panose="020B0503020204020204" pitchFamily="34" charset="0"/>
              </a:rPr>
              <a:t>Spørgsmål 11 - single</a:t>
            </a:r>
          </a:p>
          <a:p>
            <a:r>
              <a:rPr lang="da-DK" sz="1000" b="1" dirty="0">
                <a:latin typeface="Corbel" panose="020B0503020204020204" pitchFamily="34" charset="0"/>
              </a:rPr>
              <a:t>Hvor mange piger i forhold til drenge tror du, går i skole i udviklingslandene i dag? </a:t>
            </a:r>
          </a:p>
          <a:p>
            <a:r>
              <a:rPr lang="da-DK" sz="1000" dirty="0">
                <a:latin typeface="Corbel" panose="020B0503020204020204" pitchFamily="34" charset="0"/>
              </a:rPr>
              <a:t>1. Cirka 97 piger pr. 100 drenge</a:t>
            </a:r>
          </a:p>
          <a:p>
            <a:r>
              <a:rPr lang="da-DK" sz="1000" dirty="0">
                <a:latin typeface="Corbel" panose="020B0503020204020204" pitchFamily="34" charset="0"/>
              </a:rPr>
              <a:t>2. Cirka 82 piger pr. 100 drenge</a:t>
            </a:r>
          </a:p>
          <a:p>
            <a:r>
              <a:rPr lang="da-DK" sz="1000" dirty="0">
                <a:latin typeface="Corbel" panose="020B0503020204020204" pitchFamily="34" charset="0"/>
              </a:rPr>
              <a:t>3. Cirka 66 piger pr. 100 drenge</a:t>
            </a:r>
          </a:p>
          <a:p>
            <a:r>
              <a:rPr lang="da-DK" sz="1000" dirty="0">
                <a:latin typeface="Corbel" panose="020B0503020204020204" pitchFamily="34" charset="0"/>
              </a:rPr>
              <a:t>4. Cirka 51 piger pr. 100 drenge</a:t>
            </a:r>
          </a:p>
          <a:p>
            <a:r>
              <a:rPr lang="da-DK" sz="1000" dirty="0">
                <a:latin typeface="Corbel" panose="020B0503020204020204" pitchFamily="34" charset="0"/>
              </a:rPr>
              <a:t>5. Cirka 35 piger pr. 100 drenge</a:t>
            </a:r>
          </a:p>
          <a:p>
            <a:r>
              <a:rPr lang="da-DK" sz="1000" dirty="0">
                <a:latin typeface="Corbel" panose="020B0503020204020204" pitchFamily="34" charset="0"/>
              </a:rPr>
              <a:t>6. Cirka 20 piger pr. 100 drenge</a:t>
            </a:r>
          </a:p>
          <a:p>
            <a:r>
              <a:rPr lang="da-DK" sz="1000" dirty="0">
                <a:latin typeface="Corbel" panose="020B0503020204020204" pitchFamily="34" charset="0"/>
              </a:rPr>
              <a:t>7. Ved ikke</a:t>
            </a:r>
          </a:p>
          <a:p>
            <a:endParaRPr lang="da-DK" sz="1000" dirty="0">
              <a:latin typeface="Corbel" panose="020B0503020204020204" pitchFamily="34" charset="0"/>
            </a:endParaRPr>
          </a:p>
          <a:p>
            <a:endParaRPr lang="da-DK" sz="1000" dirty="0">
              <a:latin typeface="Corbel" panose="020B0503020204020204" pitchFamily="34" charset="0"/>
            </a:endParaRPr>
          </a:p>
          <a:p>
            <a:r>
              <a:rPr lang="da-DK" sz="1000" dirty="0">
                <a:latin typeface="Corbel" panose="020B0503020204020204" pitchFamily="34" charset="0"/>
              </a:rPr>
              <a:t>Spørgsmål 12 - single</a:t>
            </a:r>
          </a:p>
          <a:p>
            <a:r>
              <a:rPr lang="da-DK" sz="1000" b="1" dirty="0">
                <a:latin typeface="Corbel" panose="020B0503020204020204" pitchFamily="34" charset="0"/>
              </a:rPr>
              <a:t>For 25 år siden manglede 25% af alle mennesker på kloden adgang til rent drikkevand. Hvor mange tror du, ikke har adgang til rent drikkevand i dag? </a:t>
            </a:r>
          </a:p>
          <a:p>
            <a:r>
              <a:rPr lang="da-DK" sz="1000" dirty="0">
                <a:latin typeface="Corbel" panose="020B0503020204020204" pitchFamily="34" charset="0"/>
              </a:rPr>
              <a:t>1. Cirka 10% </a:t>
            </a:r>
          </a:p>
          <a:p>
            <a:r>
              <a:rPr lang="da-DK" sz="1000" dirty="0">
                <a:latin typeface="Corbel" panose="020B0503020204020204" pitchFamily="34" charset="0"/>
              </a:rPr>
              <a:t>2. Cirka 20% </a:t>
            </a:r>
          </a:p>
          <a:p>
            <a:r>
              <a:rPr lang="da-DK" sz="1000" dirty="0">
                <a:latin typeface="Corbel" panose="020B0503020204020204" pitchFamily="34" charset="0"/>
              </a:rPr>
              <a:t>3. Cirka 30% </a:t>
            </a:r>
          </a:p>
          <a:p>
            <a:r>
              <a:rPr lang="da-DK" sz="1000" dirty="0">
                <a:latin typeface="Corbel" panose="020B0503020204020204" pitchFamily="34" charset="0"/>
              </a:rPr>
              <a:t>4. Cirka 40% </a:t>
            </a:r>
          </a:p>
          <a:p>
            <a:r>
              <a:rPr lang="da-DK" sz="1000" dirty="0">
                <a:latin typeface="Corbel" panose="020B0503020204020204" pitchFamily="34" charset="0"/>
              </a:rPr>
              <a:t>5. Cirka 50% </a:t>
            </a:r>
          </a:p>
          <a:p>
            <a:r>
              <a:rPr lang="da-DK" sz="1000" dirty="0">
                <a:latin typeface="Corbel" panose="020B0503020204020204" pitchFamily="34" charset="0"/>
              </a:rPr>
              <a:t>6. Cirka 60% </a:t>
            </a:r>
          </a:p>
          <a:p>
            <a:r>
              <a:rPr lang="da-DK" sz="1000" dirty="0">
                <a:latin typeface="Corbel" panose="020B0503020204020204" pitchFamily="34" charset="0"/>
              </a:rPr>
              <a:t>7. Cirka 70% </a:t>
            </a:r>
          </a:p>
          <a:p>
            <a:r>
              <a:rPr lang="da-DK" sz="1000" dirty="0">
                <a:latin typeface="Corbel" panose="020B0503020204020204" pitchFamily="34" charset="0"/>
              </a:rPr>
              <a:t>8. Cirka 80% </a:t>
            </a:r>
          </a:p>
          <a:p>
            <a:r>
              <a:rPr lang="da-DK" sz="1000" dirty="0">
                <a:latin typeface="Corbel" panose="020B0503020204020204" pitchFamily="34" charset="0"/>
              </a:rPr>
              <a:t>9. Cirka 90% </a:t>
            </a:r>
          </a:p>
          <a:p>
            <a:r>
              <a:rPr lang="da-DK" sz="1000" dirty="0">
                <a:latin typeface="Corbel" panose="020B0503020204020204" pitchFamily="34" charset="0"/>
              </a:rPr>
              <a:t>10. Cirka 100% </a:t>
            </a:r>
          </a:p>
          <a:p>
            <a:r>
              <a:rPr lang="da-DK" sz="1000" dirty="0">
                <a:latin typeface="Corbel" panose="020B0503020204020204" pitchFamily="34" charset="0"/>
              </a:rPr>
              <a:t>11. Ved ikke </a:t>
            </a:r>
          </a:p>
          <a:p>
            <a:endParaRPr lang="da-DK" sz="1000" dirty="0" smtClean="0">
              <a:latin typeface="Corbel" panose="020B0503020204020204" pitchFamily="34" charset="0"/>
            </a:endParaRPr>
          </a:p>
          <a:p>
            <a:endParaRPr lang="da-DK" sz="1000" dirty="0">
              <a:latin typeface="Corbel" panose="020B0503020204020204" pitchFamily="34" charset="0"/>
            </a:endParaRPr>
          </a:p>
          <a:p>
            <a:r>
              <a:rPr lang="da-DK" sz="1000" dirty="0">
                <a:latin typeface="Corbel" panose="020B0503020204020204" pitchFamily="34" charset="0"/>
              </a:rPr>
              <a:t>Spørgsmål 13 - single</a:t>
            </a:r>
          </a:p>
          <a:p>
            <a:r>
              <a:rPr lang="da-DK" sz="1000" b="1" dirty="0">
                <a:latin typeface="Corbel" panose="020B0503020204020204" pitchFamily="34" charset="0"/>
              </a:rPr>
              <a:t>I hvilken grad tror du, at myndighederne i det enkelte udviklingsland selv er med til at styre, hvordan udviklingsbistanden til landet anvendes?</a:t>
            </a:r>
          </a:p>
          <a:p>
            <a:r>
              <a:rPr lang="da-DK" sz="1000" dirty="0">
                <a:latin typeface="Corbel" panose="020B0503020204020204" pitchFamily="34" charset="0"/>
              </a:rPr>
              <a:t>1. I meget høj grad</a:t>
            </a:r>
          </a:p>
          <a:p>
            <a:r>
              <a:rPr lang="da-DK" sz="1000" dirty="0">
                <a:latin typeface="Corbel" panose="020B0503020204020204" pitchFamily="34" charset="0"/>
              </a:rPr>
              <a:t>2. I høj grad</a:t>
            </a:r>
          </a:p>
          <a:p>
            <a:r>
              <a:rPr lang="da-DK" sz="1000" dirty="0">
                <a:latin typeface="Corbel" panose="020B0503020204020204" pitchFamily="34" charset="0"/>
              </a:rPr>
              <a:t>3. Både og</a:t>
            </a:r>
          </a:p>
          <a:p>
            <a:r>
              <a:rPr lang="da-DK" sz="1000" dirty="0">
                <a:latin typeface="Corbel" panose="020B0503020204020204" pitchFamily="34" charset="0"/>
              </a:rPr>
              <a:t>4. I nogen grad</a:t>
            </a:r>
          </a:p>
          <a:p>
            <a:r>
              <a:rPr lang="da-DK" sz="1000" dirty="0">
                <a:latin typeface="Corbel" panose="020B0503020204020204" pitchFamily="34" charset="0"/>
              </a:rPr>
              <a:t>5. Slet ikke</a:t>
            </a:r>
          </a:p>
          <a:p>
            <a:r>
              <a:rPr lang="da-DK" sz="1000" dirty="0">
                <a:latin typeface="Corbel" panose="020B0503020204020204" pitchFamily="34" charset="0"/>
              </a:rPr>
              <a:t>6. Ved ikke</a:t>
            </a:r>
          </a:p>
          <a:p>
            <a:endParaRPr lang="da-DK" sz="1000" dirty="0">
              <a:latin typeface="Corbel" panose="020B0503020204020204" pitchFamily="34" charset="0"/>
            </a:endParaRPr>
          </a:p>
          <a:p>
            <a:endParaRPr lang="da-DK" sz="1000" dirty="0" smtClean="0">
              <a:latin typeface="Corbel" panose="020B0503020204020204" pitchFamily="34" charset="0"/>
            </a:endParaRPr>
          </a:p>
          <a:p>
            <a:r>
              <a:rPr lang="da-DK" sz="1000" dirty="0">
                <a:latin typeface="Corbel" panose="020B0503020204020204" pitchFamily="34" charset="0"/>
              </a:rPr>
              <a:t>Spørgsmål 14 - single</a:t>
            </a:r>
          </a:p>
          <a:p>
            <a:r>
              <a:rPr lang="da-DK" sz="1000" b="1" dirty="0">
                <a:latin typeface="Corbel" panose="020B0503020204020204" pitchFamily="34" charset="0"/>
              </a:rPr>
              <a:t>I hvilken grad tror du, at den danske udviklingsbistand tilrettelægges og bruges i samarbejde med bistanden fra andre lande og organisationer</a:t>
            </a:r>
            <a:r>
              <a:rPr lang="da-DK" sz="1000" b="1" dirty="0" smtClean="0">
                <a:latin typeface="Corbel" panose="020B0503020204020204" pitchFamily="34" charset="0"/>
              </a:rPr>
              <a:t>?</a:t>
            </a:r>
          </a:p>
          <a:p>
            <a:r>
              <a:rPr lang="da-DK" sz="1000" dirty="0" smtClean="0">
                <a:latin typeface="Corbel" panose="020B0503020204020204" pitchFamily="34" charset="0"/>
              </a:rPr>
              <a:t>1</a:t>
            </a:r>
            <a:r>
              <a:rPr lang="da-DK" sz="1000" dirty="0">
                <a:latin typeface="Corbel" panose="020B0503020204020204" pitchFamily="34" charset="0"/>
              </a:rPr>
              <a:t>. I meget høj grad </a:t>
            </a:r>
          </a:p>
          <a:p>
            <a:r>
              <a:rPr lang="da-DK" sz="1000" dirty="0">
                <a:latin typeface="Corbel" panose="020B0503020204020204" pitchFamily="34" charset="0"/>
              </a:rPr>
              <a:t>2. I høj grad </a:t>
            </a:r>
          </a:p>
          <a:p>
            <a:r>
              <a:rPr lang="da-DK" sz="1000" dirty="0">
                <a:latin typeface="Corbel" panose="020B0503020204020204" pitchFamily="34" charset="0"/>
              </a:rPr>
              <a:t>3. Både og </a:t>
            </a:r>
          </a:p>
          <a:p>
            <a:r>
              <a:rPr lang="da-DK" sz="1000" dirty="0">
                <a:latin typeface="Corbel" panose="020B0503020204020204" pitchFamily="34" charset="0"/>
              </a:rPr>
              <a:t>4. I nogen grad </a:t>
            </a:r>
          </a:p>
          <a:p>
            <a:r>
              <a:rPr lang="da-DK" sz="1000" dirty="0">
                <a:latin typeface="Corbel" panose="020B0503020204020204" pitchFamily="34" charset="0"/>
              </a:rPr>
              <a:t>5. Slet ikke </a:t>
            </a:r>
          </a:p>
          <a:p>
            <a:r>
              <a:rPr lang="da-DK" sz="1000" dirty="0">
                <a:latin typeface="Corbel" panose="020B0503020204020204" pitchFamily="34" charset="0"/>
              </a:rPr>
              <a:t>6. Ved ikke </a:t>
            </a:r>
          </a:p>
          <a:p>
            <a:endParaRPr lang="da-DK" sz="1000" dirty="0">
              <a:latin typeface="Corbel" panose="020B0503020204020204" pitchFamily="34" charset="0"/>
            </a:endParaRPr>
          </a:p>
        </p:txBody>
      </p:sp>
      <p:sp>
        <p:nvSpPr>
          <p:cNvPr id="4" name="Tekstboks 3"/>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Appendiks</a:t>
            </a:r>
            <a:endParaRPr lang="da-DK" sz="1100" dirty="0">
              <a:latin typeface="Corbel" pitchFamily="34" charset="0"/>
            </a:endParaRPr>
          </a:p>
        </p:txBody>
      </p:sp>
    </p:spTree>
    <p:extLst>
      <p:ext uri="{BB962C8B-B14F-4D97-AF65-F5344CB8AC3E}">
        <p14:creationId xmlns:p14="http://schemas.microsoft.com/office/powerpoint/2010/main" val="4005974379"/>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txBox="1">
            <a:spLocks/>
          </p:cNvSpPr>
          <p:nvPr/>
        </p:nvSpPr>
        <p:spPr>
          <a:xfrm>
            <a:off x="134543" y="371451"/>
            <a:ext cx="6579474" cy="998856"/>
          </a:xfrm>
          <a:prstGeom prst="rect">
            <a:avLst/>
          </a:prstGeom>
        </p:spPr>
        <p:txBody>
          <a:bodyPr lIns="103155" tIns="51577" rIns="103155" bIns="51577"/>
          <a:lstStyle/>
          <a:p>
            <a:pPr>
              <a:defRPr/>
            </a:pPr>
            <a:r>
              <a:rPr lang="da-DK" dirty="0" smtClean="0">
                <a:latin typeface="Corbel" pitchFamily="34" charset="0"/>
                <a:ea typeface="+mj-ea"/>
                <a:cs typeface="+mj-cs"/>
              </a:rPr>
              <a:t>Spørgeskema</a:t>
            </a:r>
            <a:endParaRPr lang="da-DK" dirty="0">
              <a:latin typeface="Corbel" pitchFamily="34" charset="0"/>
              <a:ea typeface="+mj-ea"/>
              <a:cs typeface="+mj-cs"/>
            </a:endParaRPr>
          </a:p>
        </p:txBody>
      </p:sp>
      <p:sp>
        <p:nvSpPr>
          <p:cNvPr id="3" name="Tekstboks 2"/>
          <p:cNvSpPr txBox="1"/>
          <p:nvPr/>
        </p:nvSpPr>
        <p:spPr>
          <a:xfrm>
            <a:off x="333376" y="1370306"/>
            <a:ext cx="6263977" cy="6555635"/>
          </a:xfrm>
          <a:prstGeom prst="rect">
            <a:avLst/>
          </a:prstGeom>
          <a:noFill/>
        </p:spPr>
        <p:txBody>
          <a:bodyPr wrap="square" lIns="91433" tIns="45717" rIns="91433" bIns="45717" rtlCol="0">
            <a:spAutoFit/>
          </a:bodyPr>
          <a:lstStyle/>
          <a:p>
            <a:r>
              <a:rPr lang="da-DK" sz="1000" dirty="0">
                <a:latin typeface="Corbel" panose="020B0503020204020204" pitchFamily="34" charset="0"/>
              </a:rPr>
              <a:t>Spørgsmål </a:t>
            </a:r>
            <a:r>
              <a:rPr lang="da-DK" sz="1000" dirty="0" smtClean="0">
                <a:latin typeface="Corbel" panose="020B0503020204020204" pitchFamily="34" charset="0"/>
              </a:rPr>
              <a:t>15 - single</a:t>
            </a:r>
            <a:endParaRPr lang="da-DK" sz="1000" dirty="0">
              <a:latin typeface="Corbel" panose="020B0503020204020204" pitchFamily="34" charset="0"/>
            </a:endParaRPr>
          </a:p>
          <a:p>
            <a:r>
              <a:rPr lang="da-DK" sz="1000" b="1" dirty="0">
                <a:latin typeface="Corbel" panose="020B0503020204020204" pitchFamily="34" charset="0"/>
              </a:rPr>
              <a:t>Hvor mange mennesker i verden lever i dag under FN's fattigdomsgrænse på 1,25 US Dollar (knap 7 kr.) om dagen?</a:t>
            </a:r>
            <a:r>
              <a:rPr lang="da-DK" sz="1000" dirty="0" smtClean="0">
                <a:latin typeface="Corbel" panose="020B0503020204020204" pitchFamily="34" charset="0"/>
              </a:rPr>
              <a:t> </a:t>
            </a:r>
            <a:endParaRPr lang="da-DK" sz="1000" dirty="0">
              <a:latin typeface="Corbel" panose="020B0503020204020204" pitchFamily="34" charset="0"/>
            </a:endParaRPr>
          </a:p>
          <a:p>
            <a:r>
              <a:rPr lang="da-DK" sz="1000" dirty="0">
                <a:latin typeface="Corbel" panose="020B0503020204020204" pitchFamily="34" charset="0"/>
              </a:rPr>
              <a:t>1. 400 millioner mennesker.</a:t>
            </a:r>
          </a:p>
          <a:p>
            <a:r>
              <a:rPr lang="da-DK" sz="1000" dirty="0">
                <a:latin typeface="Corbel" panose="020B0503020204020204" pitchFamily="34" charset="0"/>
              </a:rPr>
              <a:t>2. 800 millioner mennesker.</a:t>
            </a:r>
          </a:p>
          <a:p>
            <a:r>
              <a:rPr lang="da-DK" sz="1000" dirty="0">
                <a:latin typeface="Corbel" panose="020B0503020204020204" pitchFamily="34" charset="0"/>
              </a:rPr>
              <a:t>3. 1,2 milliarder mennesker.</a:t>
            </a:r>
          </a:p>
          <a:p>
            <a:r>
              <a:rPr lang="da-DK" sz="1000" dirty="0">
                <a:latin typeface="Corbel" panose="020B0503020204020204" pitchFamily="34" charset="0"/>
              </a:rPr>
              <a:t>4. 1,8 milliarder mennesker.</a:t>
            </a:r>
          </a:p>
          <a:p>
            <a:r>
              <a:rPr lang="da-DK" sz="1000" dirty="0">
                <a:latin typeface="Corbel" panose="020B0503020204020204" pitchFamily="34" charset="0"/>
              </a:rPr>
              <a:t>5. 2,6 milliarder mennesker.</a:t>
            </a:r>
          </a:p>
          <a:p>
            <a:r>
              <a:rPr lang="da-DK" sz="1000" dirty="0">
                <a:latin typeface="Corbel" panose="020B0503020204020204" pitchFamily="34" charset="0"/>
              </a:rPr>
              <a:t>6. Ved ikke</a:t>
            </a:r>
          </a:p>
          <a:p>
            <a:endParaRPr lang="da-DK" sz="1000" dirty="0" smtClean="0">
              <a:latin typeface="Corbel" panose="020B0503020204020204" pitchFamily="34" charset="0"/>
            </a:endParaRPr>
          </a:p>
          <a:p>
            <a:endParaRPr lang="da-DK" sz="1000" dirty="0">
              <a:latin typeface="Corbel" panose="020B0503020204020204" pitchFamily="34" charset="0"/>
            </a:endParaRPr>
          </a:p>
          <a:p>
            <a:r>
              <a:rPr lang="da-DK" sz="1000" dirty="0">
                <a:latin typeface="Corbel" panose="020B0503020204020204" pitchFamily="34" charset="0"/>
              </a:rPr>
              <a:t>Introduktion 3: </a:t>
            </a:r>
            <a:endParaRPr lang="da-DK" sz="1000" dirty="0" smtClean="0">
              <a:latin typeface="Corbel" panose="020B0503020204020204" pitchFamily="34" charset="0"/>
            </a:endParaRPr>
          </a:p>
          <a:p>
            <a:r>
              <a:rPr lang="da-DK" sz="1000" b="1" dirty="0" smtClean="0">
                <a:latin typeface="Corbel" panose="020B0503020204020204" pitchFamily="34" charset="0"/>
              </a:rPr>
              <a:t>Nu </a:t>
            </a:r>
            <a:r>
              <a:rPr lang="da-DK" sz="1000" b="1" dirty="0">
                <a:latin typeface="Corbel" panose="020B0503020204020204" pitchFamily="34" charset="0"/>
              </a:rPr>
              <a:t>kommer der en række spørgsmål om din holdning til udviklingsbistand.</a:t>
            </a:r>
          </a:p>
          <a:p>
            <a:endParaRPr lang="da-DK" sz="1000" dirty="0" smtClean="0">
              <a:latin typeface="Corbel" panose="020B0503020204020204" pitchFamily="34" charset="0"/>
            </a:endParaRPr>
          </a:p>
          <a:p>
            <a:endParaRPr lang="da-DK" sz="1000" dirty="0">
              <a:latin typeface="Corbel" panose="020B0503020204020204" pitchFamily="34" charset="0"/>
            </a:endParaRPr>
          </a:p>
          <a:p>
            <a:r>
              <a:rPr lang="da-DK" sz="1000" dirty="0">
                <a:latin typeface="Corbel" panose="020B0503020204020204" pitchFamily="34" charset="0"/>
              </a:rPr>
              <a:t>Spørgsmål 16 - single</a:t>
            </a:r>
          </a:p>
          <a:p>
            <a:r>
              <a:rPr lang="da-DK" sz="1000" b="1" dirty="0">
                <a:latin typeface="Corbel" panose="020B0503020204020204" pitchFamily="34" charset="0"/>
              </a:rPr>
              <a:t>Er du tilhænger eller modstander af, at Danmark giver udviklingsbistand? </a:t>
            </a:r>
          </a:p>
          <a:p>
            <a:r>
              <a:rPr lang="da-DK" sz="1000" dirty="0">
                <a:latin typeface="Corbel" panose="020B0503020204020204" pitchFamily="34" charset="0"/>
              </a:rPr>
              <a:t>1. Tilhænger </a:t>
            </a:r>
          </a:p>
          <a:p>
            <a:r>
              <a:rPr lang="da-DK" sz="1000" dirty="0">
                <a:latin typeface="Corbel" panose="020B0503020204020204" pitchFamily="34" charset="0"/>
              </a:rPr>
              <a:t>2. Hverken tilhænger eller modstander </a:t>
            </a:r>
          </a:p>
          <a:p>
            <a:r>
              <a:rPr lang="da-DK" sz="1000" dirty="0">
                <a:latin typeface="Corbel" panose="020B0503020204020204" pitchFamily="34" charset="0"/>
              </a:rPr>
              <a:t>3. Modstander </a:t>
            </a:r>
          </a:p>
          <a:p>
            <a:r>
              <a:rPr lang="da-DK" sz="1000" dirty="0">
                <a:latin typeface="Corbel" panose="020B0503020204020204" pitchFamily="34" charset="0"/>
              </a:rPr>
              <a:t>4. Ved ikke </a:t>
            </a:r>
          </a:p>
          <a:p>
            <a:endParaRPr lang="da-DK" sz="1000" dirty="0" smtClean="0">
              <a:latin typeface="Corbel" panose="020B0503020204020204" pitchFamily="34" charset="0"/>
            </a:endParaRPr>
          </a:p>
          <a:p>
            <a:endParaRPr lang="da-DK" sz="1000" dirty="0">
              <a:latin typeface="Corbel" panose="020B0503020204020204" pitchFamily="34" charset="0"/>
            </a:endParaRPr>
          </a:p>
          <a:p>
            <a:r>
              <a:rPr lang="da-DK" sz="1000" dirty="0">
                <a:latin typeface="Corbel" panose="020B0503020204020204" pitchFamily="34" charset="0"/>
              </a:rPr>
              <a:t>Spørgsmål 17 - single</a:t>
            </a:r>
          </a:p>
          <a:p>
            <a:r>
              <a:rPr lang="da-DK" sz="1000" b="1" dirty="0">
                <a:latin typeface="Corbel" panose="020B0503020204020204" pitchFamily="34" charset="0"/>
              </a:rPr>
              <a:t>Mener du, at det offentlige bruger for mange penge, passende eller for få penge på udviklingsbistand? </a:t>
            </a:r>
          </a:p>
          <a:p>
            <a:r>
              <a:rPr lang="da-DK" sz="1000" dirty="0">
                <a:latin typeface="Corbel" panose="020B0503020204020204" pitchFamily="34" charset="0"/>
              </a:rPr>
              <a:t>1. Alt for mange penge </a:t>
            </a:r>
          </a:p>
          <a:p>
            <a:r>
              <a:rPr lang="da-DK" sz="1000" dirty="0">
                <a:latin typeface="Corbel" panose="020B0503020204020204" pitchFamily="34" charset="0"/>
              </a:rPr>
              <a:t>2. For mange penge </a:t>
            </a:r>
          </a:p>
          <a:p>
            <a:r>
              <a:rPr lang="da-DK" sz="1000" dirty="0">
                <a:latin typeface="Corbel" panose="020B0503020204020204" pitchFamily="34" charset="0"/>
              </a:rPr>
              <a:t>3. Passende </a:t>
            </a:r>
          </a:p>
          <a:p>
            <a:r>
              <a:rPr lang="da-DK" sz="1000" dirty="0">
                <a:latin typeface="Corbel" panose="020B0503020204020204" pitchFamily="34" charset="0"/>
              </a:rPr>
              <a:t>4. For få penge </a:t>
            </a:r>
          </a:p>
          <a:p>
            <a:r>
              <a:rPr lang="da-DK" sz="1000" dirty="0">
                <a:latin typeface="Corbel" panose="020B0503020204020204" pitchFamily="34" charset="0"/>
              </a:rPr>
              <a:t>5. Alt for få penge </a:t>
            </a:r>
          </a:p>
          <a:p>
            <a:r>
              <a:rPr lang="da-DK" sz="1000" dirty="0">
                <a:latin typeface="Corbel" panose="020B0503020204020204" pitchFamily="34" charset="0"/>
              </a:rPr>
              <a:t>6. Ved ikke </a:t>
            </a:r>
          </a:p>
          <a:p>
            <a:endParaRPr lang="da-DK" sz="1000" dirty="0" smtClean="0">
              <a:latin typeface="Corbel" panose="020B0503020204020204" pitchFamily="34" charset="0"/>
            </a:endParaRPr>
          </a:p>
          <a:p>
            <a:endParaRPr lang="da-DK" sz="1000" dirty="0">
              <a:latin typeface="Corbel" panose="020B0503020204020204" pitchFamily="34" charset="0"/>
            </a:endParaRPr>
          </a:p>
          <a:p>
            <a:r>
              <a:rPr lang="da-DK" sz="1000" dirty="0">
                <a:latin typeface="Corbel" panose="020B0503020204020204" pitchFamily="34" charset="0"/>
              </a:rPr>
              <a:t>Spørgsmål 18 - </a:t>
            </a:r>
            <a:r>
              <a:rPr lang="da-DK" sz="1000" dirty="0" smtClean="0">
                <a:latin typeface="Corbel" panose="020B0503020204020204" pitchFamily="34" charset="0"/>
              </a:rPr>
              <a:t>single</a:t>
            </a:r>
            <a:endParaRPr lang="da-DK" sz="1000" dirty="0">
              <a:latin typeface="Corbel" panose="020B0503020204020204" pitchFamily="34" charset="0"/>
            </a:endParaRPr>
          </a:p>
          <a:p>
            <a:r>
              <a:rPr lang="da-DK" sz="1000" b="1" dirty="0">
                <a:latin typeface="Corbel" panose="020B0503020204020204" pitchFamily="34" charset="0"/>
              </a:rPr>
              <a:t>I hvilken grad mener du, at udviklingsbistanden hjælper?</a:t>
            </a:r>
          </a:p>
          <a:p>
            <a:r>
              <a:rPr lang="da-DK" sz="1000" dirty="0">
                <a:latin typeface="Corbel" panose="020B0503020204020204" pitchFamily="34" charset="0"/>
              </a:rPr>
              <a:t>1. Slet ikke</a:t>
            </a:r>
          </a:p>
          <a:p>
            <a:r>
              <a:rPr lang="da-DK" sz="1000" dirty="0">
                <a:latin typeface="Corbel" panose="020B0503020204020204" pitchFamily="34" charset="0"/>
              </a:rPr>
              <a:t>2. I lille grad</a:t>
            </a:r>
          </a:p>
          <a:p>
            <a:r>
              <a:rPr lang="da-DK" sz="1000" dirty="0">
                <a:latin typeface="Corbel" panose="020B0503020204020204" pitchFamily="34" charset="0"/>
              </a:rPr>
              <a:t>3. Både og</a:t>
            </a:r>
          </a:p>
          <a:p>
            <a:r>
              <a:rPr lang="da-DK" sz="1000" dirty="0">
                <a:latin typeface="Corbel" panose="020B0503020204020204" pitchFamily="34" charset="0"/>
              </a:rPr>
              <a:t>4. I nogen grad</a:t>
            </a:r>
          </a:p>
          <a:p>
            <a:r>
              <a:rPr lang="da-DK" sz="1000" dirty="0">
                <a:latin typeface="Corbel" panose="020B0503020204020204" pitchFamily="34" charset="0"/>
              </a:rPr>
              <a:t>5. I høj grad</a:t>
            </a:r>
          </a:p>
          <a:p>
            <a:r>
              <a:rPr lang="da-DK" sz="1000" dirty="0">
                <a:latin typeface="Corbel" panose="020B0503020204020204" pitchFamily="34" charset="0"/>
              </a:rPr>
              <a:t>6. Ved ikke</a:t>
            </a:r>
          </a:p>
          <a:p>
            <a:endParaRPr lang="da-DK" sz="1000" dirty="0">
              <a:latin typeface="Corbel" panose="020B0503020204020204" pitchFamily="34" charset="0"/>
            </a:endParaRPr>
          </a:p>
        </p:txBody>
      </p:sp>
      <p:sp>
        <p:nvSpPr>
          <p:cNvPr id="4" name="Tekstboks 3"/>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Appendiks</a:t>
            </a:r>
            <a:endParaRPr lang="da-DK" sz="1100" dirty="0">
              <a:latin typeface="Corbel" pitchFamily="34" charset="0"/>
            </a:endParaRPr>
          </a:p>
        </p:txBody>
      </p:sp>
    </p:spTree>
    <p:extLst>
      <p:ext uri="{BB962C8B-B14F-4D97-AF65-F5344CB8AC3E}">
        <p14:creationId xmlns:p14="http://schemas.microsoft.com/office/powerpoint/2010/main" val="3473133989"/>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txBox="1">
            <a:spLocks/>
          </p:cNvSpPr>
          <p:nvPr/>
        </p:nvSpPr>
        <p:spPr>
          <a:xfrm>
            <a:off x="134543" y="371451"/>
            <a:ext cx="6579474" cy="998856"/>
          </a:xfrm>
          <a:prstGeom prst="rect">
            <a:avLst/>
          </a:prstGeom>
        </p:spPr>
        <p:txBody>
          <a:bodyPr lIns="103155" tIns="51577" rIns="103155" bIns="51577"/>
          <a:lstStyle/>
          <a:p>
            <a:pPr>
              <a:defRPr/>
            </a:pPr>
            <a:r>
              <a:rPr lang="da-DK" dirty="0" smtClean="0">
                <a:latin typeface="Corbel" pitchFamily="34" charset="0"/>
                <a:ea typeface="+mj-ea"/>
                <a:cs typeface="+mj-cs"/>
              </a:rPr>
              <a:t>Spørgeskema</a:t>
            </a:r>
            <a:endParaRPr lang="da-DK" dirty="0">
              <a:latin typeface="Corbel" pitchFamily="34" charset="0"/>
              <a:ea typeface="+mj-ea"/>
              <a:cs typeface="+mj-cs"/>
            </a:endParaRPr>
          </a:p>
        </p:txBody>
      </p:sp>
      <p:sp>
        <p:nvSpPr>
          <p:cNvPr id="3" name="Tekstboks 2"/>
          <p:cNvSpPr txBox="1"/>
          <p:nvPr/>
        </p:nvSpPr>
        <p:spPr>
          <a:xfrm>
            <a:off x="333376" y="1370307"/>
            <a:ext cx="6263977" cy="6247858"/>
          </a:xfrm>
          <a:prstGeom prst="rect">
            <a:avLst/>
          </a:prstGeom>
          <a:noFill/>
        </p:spPr>
        <p:txBody>
          <a:bodyPr wrap="square" lIns="91433" tIns="45717" rIns="91433" bIns="45717" rtlCol="0">
            <a:spAutoFit/>
          </a:bodyPr>
          <a:lstStyle/>
          <a:p>
            <a:r>
              <a:rPr lang="da-DK" sz="1000" dirty="0">
                <a:latin typeface="Corbel" panose="020B0503020204020204" pitchFamily="34" charset="0"/>
              </a:rPr>
              <a:t>Spørgsmål 19 - </a:t>
            </a:r>
            <a:r>
              <a:rPr lang="da-DK" sz="1000" dirty="0" smtClean="0">
                <a:latin typeface="Corbel" panose="020B0503020204020204" pitchFamily="34" charset="0"/>
              </a:rPr>
              <a:t>matrix</a:t>
            </a:r>
            <a:endParaRPr lang="da-DK" sz="1000" dirty="0">
              <a:latin typeface="Corbel" panose="020B0503020204020204" pitchFamily="34" charset="0"/>
            </a:endParaRPr>
          </a:p>
          <a:p>
            <a:r>
              <a:rPr lang="da-DK" sz="1000" b="1" dirty="0">
                <a:latin typeface="Corbel" panose="020B0503020204020204" pitchFamily="34" charset="0"/>
              </a:rPr>
              <a:t>I det følgende nævnes en række udsagn om forskellige holdninger til udviklingsbistand – og hvilken betydning, den har. For hvert udsagn bedes du angive, hvor enig eller uenig du er i det pågældende udsagn </a:t>
            </a:r>
          </a:p>
          <a:p>
            <a:r>
              <a:rPr lang="da-DK" sz="1000" dirty="0">
                <a:latin typeface="Corbel" panose="020B0503020204020204" pitchFamily="34" charset="0"/>
              </a:rPr>
              <a:t>1. Størstedelen af udviklingsbistanden ender i de forkerte lommer</a:t>
            </a:r>
          </a:p>
          <a:p>
            <a:r>
              <a:rPr lang="da-DK" sz="1000" dirty="0">
                <a:latin typeface="Corbel" panose="020B0503020204020204" pitchFamily="34" charset="0"/>
              </a:rPr>
              <a:t>2. Udviklingsbistand kan være med til at begrænse antallet af flygtninge fra fattige lande</a:t>
            </a:r>
          </a:p>
          <a:p>
            <a:r>
              <a:rPr lang="da-DK" sz="1000" dirty="0">
                <a:latin typeface="Corbel" panose="020B0503020204020204" pitchFamily="34" charset="0"/>
              </a:rPr>
              <a:t>3. Problemerne i udviklingslandene er så store, at bistanden er </a:t>
            </a:r>
            <a:r>
              <a:rPr lang="da-DK" sz="1000" dirty="0" smtClean="0">
                <a:latin typeface="Corbel" panose="020B0503020204020204" pitchFamily="34" charset="0"/>
              </a:rPr>
              <a:t>nytteløs</a:t>
            </a:r>
            <a:endParaRPr lang="da-DK" sz="1000" dirty="0">
              <a:latin typeface="Corbel" panose="020B0503020204020204" pitchFamily="34" charset="0"/>
            </a:endParaRPr>
          </a:p>
          <a:p>
            <a:r>
              <a:rPr lang="da-DK" sz="1000" dirty="0">
                <a:latin typeface="Corbel" panose="020B0503020204020204" pitchFamily="34" charset="0"/>
              </a:rPr>
              <a:t>4. Udviklingsbistand er med til at fremme menneskerettighederne i de pågældende lande</a:t>
            </a:r>
          </a:p>
          <a:p>
            <a:r>
              <a:rPr lang="da-DK" sz="1000" dirty="0">
                <a:latin typeface="Corbel" panose="020B0503020204020204" pitchFamily="34" charset="0"/>
              </a:rPr>
              <a:t>5. Udviklingsbistanden er med til at afskaffe fattigdom i verden</a:t>
            </a:r>
          </a:p>
          <a:p>
            <a:r>
              <a:rPr lang="da-DK" sz="1000" dirty="0">
                <a:latin typeface="Corbel" panose="020B0503020204020204" pitchFamily="34" charset="0"/>
              </a:rPr>
              <a:t>6. Vi skal sikre velfærden i Danmark, før vi bruger penge på udviklingsbistand</a:t>
            </a:r>
          </a:p>
          <a:p>
            <a:r>
              <a:rPr lang="da-DK" sz="1000" dirty="0">
                <a:latin typeface="Corbel" panose="020B0503020204020204" pitchFamily="34" charset="0"/>
              </a:rPr>
              <a:t>7. I stedet for at bruge penge på udviklingsbistand, burde vi give udviklingslandene fri adgang til at sælge deres varer og produkter til os</a:t>
            </a:r>
          </a:p>
          <a:p>
            <a:r>
              <a:rPr lang="da-DK" sz="1000" dirty="0">
                <a:latin typeface="Corbel" panose="020B0503020204020204" pitchFamily="34" charset="0"/>
              </a:rPr>
              <a:t>8. Vi har en moralsk forpligtelse til at hjælpe andre</a:t>
            </a:r>
          </a:p>
          <a:p>
            <a:r>
              <a:rPr lang="da-DK" sz="1000" dirty="0">
                <a:latin typeface="Corbel" panose="020B0503020204020204" pitchFamily="34" charset="0"/>
              </a:rPr>
              <a:t>9. Udviklingsbistand kan være med til at begrænse konflikter og dermed skabe stabilitet i verden</a:t>
            </a:r>
          </a:p>
          <a:p>
            <a:r>
              <a:rPr lang="da-DK" sz="1000" dirty="0">
                <a:latin typeface="Corbel" panose="020B0503020204020204" pitchFamily="34" charset="0"/>
              </a:rPr>
              <a:t>10. Udviklingsbistanden skal hjælpe de fattige lande til at blive rigere, så de med tiden kan købe varer hos os</a:t>
            </a:r>
          </a:p>
          <a:p>
            <a:r>
              <a:rPr lang="da-DK" sz="1000" dirty="0">
                <a:latin typeface="Corbel" panose="020B0503020204020204" pitchFamily="34" charset="0"/>
              </a:rPr>
              <a:t>11. Udviklingsbistanden kan medvirke til at skabe en klimavenlig udvikling, så klimaforandringerne begrænses</a:t>
            </a:r>
          </a:p>
          <a:p>
            <a:r>
              <a:rPr lang="da-DK" sz="1000" dirty="0">
                <a:latin typeface="Corbel" panose="020B0503020204020204" pitchFamily="34" charset="0"/>
              </a:rPr>
              <a:t>12. Jeg har tillid til, at den danske, statslige udviklingsbistand bliver anvendt til fornuftige formål</a:t>
            </a:r>
          </a:p>
          <a:p>
            <a:r>
              <a:rPr lang="da-DK" sz="1000" dirty="0">
                <a:latin typeface="Corbel" panose="020B0503020204020204" pitchFamily="34" charset="0"/>
              </a:rPr>
              <a:t>13. Jeg har tillid til, at der bliver ført god kontrol med, at den danske statslige udviklingsbistand bliver anvendt korrekt</a:t>
            </a:r>
          </a:p>
          <a:p>
            <a:r>
              <a:rPr lang="da-DK" sz="1000" dirty="0">
                <a:latin typeface="Corbel" panose="020B0503020204020204" pitchFamily="34" charset="0"/>
              </a:rPr>
              <a:t>14. Hvis udviklingsbistanden skal skabe resultater i meget fattige lande, må vi være villige til at risikere, at nogle projekter kan slå fejl, eller at nogle penge ender i korruption</a:t>
            </a:r>
          </a:p>
          <a:p>
            <a:r>
              <a:rPr lang="da-DK" sz="1000" dirty="0" smtClean="0">
                <a:latin typeface="Corbel" panose="020B0503020204020204" pitchFamily="34" charset="0"/>
              </a:rPr>
              <a:t> </a:t>
            </a:r>
            <a:endParaRPr lang="da-DK" sz="1000" dirty="0">
              <a:latin typeface="Corbel" panose="020B0503020204020204" pitchFamily="34" charset="0"/>
            </a:endParaRPr>
          </a:p>
          <a:p>
            <a:r>
              <a:rPr lang="da-DK" sz="1000" dirty="0">
                <a:latin typeface="Corbel" panose="020B0503020204020204" pitchFamily="34" charset="0"/>
              </a:rPr>
              <a:t>Svarmuligheder: Helt uenig / Uenig / Hverken eller uenig / Enig / Helt enig / Ved ikke</a:t>
            </a:r>
            <a:endParaRPr lang="da-DK" sz="1000" dirty="0" smtClean="0">
              <a:latin typeface="Corbel" panose="020B0503020204020204" pitchFamily="34" charset="0"/>
            </a:endParaRPr>
          </a:p>
          <a:p>
            <a:endParaRPr lang="da-DK" sz="1000" dirty="0">
              <a:latin typeface="Corbel" panose="020B0503020204020204" pitchFamily="34" charset="0"/>
            </a:endParaRPr>
          </a:p>
          <a:p>
            <a:r>
              <a:rPr lang="da-DK" sz="1000" dirty="0">
                <a:latin typeface="Corbel" panose="020B0503020204020204" pitchFamily="34" charset="0"/>
              </a:rPr>
              <a:t>Spørgsmål 20 - </a:t>
            </a:r>
            <a:r>
              <a:rPr lang="da-DK" sz="1000" dirty="0" err="1">
                <a:latin typeface="Corbel" panose="020B0503020204020204" pitchFamily="34" charset="0"/>
              </a:rPr>
              <a:t>grid</a:t>
            </a:r>
            <a:r>
              <a:rPr lang="da-DK" sz="1000" dirty="0">
                <a:latin typeface="Corbel" panose="020B0503020204020204" pitchFamily="34" charset="0"/>
              </a:rPr>
              <a:t> - single</a:t>
            </a:r>
          </a:p>
          <a:p>
            <a:r>
              <a:rPr lang="da-DK" sz="1000" b="1" dirty="0">
                <a:latin typeface="Corbel" panose="020B0503020204020204" pitchFamily="34" charset="0"/>
              </a:rPr>
              <a:t>Du har nu svaret på en række spørgsmål om dine holdninger til udviklingsbistanden. I hvilken grad tror du, at det er svært for danskerne at forholde sig til sådanne spørgsmål om udviklingsbistanden?</a:t>
            </a:r>
          </a:p>
          <a:p>
            <a:r>
              <a:rPr lang="da-DK" sz="1000" dirty="0">
                <a:latin typeface="Corbel" panose="020B0503020204020204" pitchFamily="34" charset="0"/>
              </a:rPr>
              <a:t>1. Slet ikke</a:t>
            </a:r>
          </a:p>
          <a:p>
            <a:r>
              <a:rPr lang="da-DK" sz="1000" dirty="0">
                <a:latin typeface="Corbel" panose="020B0503020204020204" pitchFamily="34" charset="0"/>
              </a:rPr>
              <a:t>2. I lille grad</a:t>
            </a:r>
          </a:p>
          <a:p>
            <a:r>
              <a:rPr lang="da-DK" sz="1000" dirty="0">
                <a:latin typeface="Corbel" panose="020B0503020204020204" pitchFamily="34" charset="0"/>
              </a:rPr>
              <a:t>3. Både og</a:t>
            </a:r>
          </a:p>
          <a:p>
            <a:r>
              <a:rPr lang="da-DK" sz="1000" dirty="0">
                <a:latin typeface="Corbel" panose="020B0503020204020204" pitchFamily="34" charset="0"/>
              </a:rPr>
              <a:t>4. I nogen grad</a:t>
            </a:r>
          </a:p>
          <a:p>
            <a:r>
              <a:rPr lang="da-DK" sz="1000" dirty="0">
                <a:latin typeface="Corbel" panose="020B0503020204020204" pitchFamily="34" charset="0"/>
              </a:rPr>
              <a:t>5. I høj grad</a:t>
            </a:r>
          </a:p>
          <a:p>
            <a:r>
              <a:rPr lang="da-DK" sz="1000" dirty="0">
                <a:latin typeface="Corbel" panose="020B0503020204020204" pitchFamily="34" charset="0"/>
              </a:rPr>
              <a:t>6. Ved </a:t>
            </a:r>
            <a:r>
              <a:rPr lang="da-DK" sz="1000" dirty="0" smtClean="0">
                <a:latin typeface="Corbel" panose="020B0503020204020204" pitchFamily="34" charset="0"/>
              </a:rPr>
              <a:t>ikke</a:t>
            </a:r>
          </a:p>
          <a:p>
            <a:endParaRPr lang="da-DK" sz="1000" dirty="0">
              <a:latin typeface="Corbel" panose="020B0503020204020204" pitchFamily="34" charset="0"/>
            </a:endParaRPr>
          </a:p>
          <a:p>
            <a:endParaRPr lang="da-DK" sz="1000" dirty="0" smtClean="0">
              <a:latin typeface="Corbel" panose="020B0503020204020204" pitchFamily="34" charset="0"/>
            </a:endParaRPr>
          </a:p>
          <a:p>
            <a:r>
              <a:rPr lang="da-DK" sz="1000" dirty="0">
                <a:latin typeface="Corbel" panose="020B0503020204020204" pitchFamily="34" charset="0"/>
              </a:rPr>
              <a:t>Spørgsmål </a:t>
            </a:r>
            <a:r>
              <a:rPr lang="da-DK" sz="1000" dirty="0" smtClean="0">
                <a:latin typeface="Corbel" panose="020B0503020204020204" pitchFamily="34" charset="0"/>
              </a:rPr>
              <a:t>21 </a:t>
            </a:r>
            <a:r>
              <a:rPr lang="da-DK" sz="1000" dirty="0">
                <a:latin typeface="Corbel" panose="020B0503020204020204" pitchFamily="34" charset="0"/>
              </a:rPr>
              <a:t>- </a:t>
            </a:r>
            <a:r>
              <a:rPr lang="da-DK" sz="1000" dirty="0" smtClean="0">
                <a:latin typeface="Corbel" panose="020B0503020204020204" pitchFamily="34" charset="0"/>
              </a:rPr>
              <a:t>åben</a:t>
            </a:r>
            <a:endParaRPr lang="da-DK" sz="1000" dirty="0">
              <a:latin typeface="Corbel" panose="020B0503020204020204" pitchFamily="34" charset="0"/>
            </a:endParaRPr>
          </a:p>
          <a:p>
            <a:r>
              <a:rPr lang="da-DK" sz="1000" b="1" dirty="0">
                <a:latin typeface="Corbel" panose="020B0503020204020204" pitchFamily="34" charset="0"/>
              </a:rPr>
              <a:t>Vi ved fra andre undersøgelser, at danskerne har svært ved at forholde sig til udviklingsbistanden. Hvorfor tror du, at det er svært?</a:t>
            </a:r>
          </a:p>
          <a:p>
            <a:r>
              <a:rPr lang="da-DK" sz="1000" dirty="0" smtClean="0">
                <a:latin typeface="Corbel" panose="020B0503020204020204" pitchFamily="34" charset="0"/>
              </a:rPr>
              <a:t>1</a:t>
            </a:r>
            <a:r>
              <a:rPr lang="da-DK" sz="1000" dirty="0">
                <a:latin typeface="Corbel" panose="020B0503020204020204" pitchFamily="34" charset="0"/>
              </a:rPr>
              <a:t>. Åbent felt</a:t>
            </a:r>
          </a:p>
          <a:p>
            <a:endParaRPr lang="da-DK" sz="1000" dirty="0">
              <a:latin typeface="Corbel" panose="020B0503020204020204" pitchFamily="34" charset="0"/>
            </a:endParaRPr>
          </a:p>
          <a:p>
            <a:endParaRPr lang="da-DK" sz="1000" dirty="0">
              <a:latin typeface="Corbel" panose="020B0503020204020204" pitchFamily="34" charset="0"/>
            </a:endParaRPr>
          </a:p>
        </p:txBody>
      </p:sp>
      <p:sp>
        <p:nvSpPr>
          <p:cNvPr id="4" name="Tekstboks 3"/>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Appendiks</a:t>
            </a:r>
            <a:endParaRPr lang="da-DK" sz="1100" dirty="0">
              <a:latin typeface="Corbel" pitchFamily="34" charset="0"/>
            </a:endParaRPr>
          </a:p>
        </p:txBody>
      </p:sp>
    </p:spTree>
    <p:extLst>
      <p:ext uri="{BB962C8B-B14F-4D97-AF65-F5344CB8AC3E}">
        <p14:creationId xmlns:p14="http://schemas.microsoft.com/office/powerpoint/2010/main" val="2228746592"/>
      </p:ext>
    </p:extLst>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txBox="1">
            <a:spLocks/>
          </p:cNvSpPr>
          <p:nvPr/>
        </p:nvSpPr>
        <p:spPr>
          <a:xfrm>
            <a:off x="134543" y="371451"/>
            <a:ext cx="6579474" cy="998856"/>
          </a:xfrm>
          <a:prstGeom prst="rect">
            <a:avLst/>
          </a:prstGeom>
        </p:spPr>
        <p:txBody>
          <a:bodyPr lIns="103155" tIns="51577" rIns="103155" bIns="51577"/>
          <a:lstStyle/>
          <a:p>
            <a:pPr>
              <a:defRPr/>
            </a:pPr>
            <a:r>
              <a:rPr lang="da-DK" dirty="0" smtClean="0">
                <a:latin typeface="Corbel" pitchFamily="34" charset="0"/>
                <a:ea typeface="+mj-ea"/>
                <a:cs typeface="+mj-cs"/>
              </a:rPr>
              <a:t>Spørgeskema</a:t>
            </a:r>
            <a:endParaRPr lang="da-DK" dirty="0">
              <a:latin typeface="Corbel" pitchFamily="34" charset="0"/>
              <a:ea typeface="+mj-ea"/>
              <a:cs typeface="+mj-cs"/>
            </a:endParaRPr>
          </a:p>
        </p:txBody>
      </p:sp>
      <p:sp>
        <p:nvSpPr>
          <p:cNvPr id="3" name="Tekstboks 2"/>
          <p:cNvSpPr txBox="1"/>
          <p:nvPr/>
        </p:nvSpPr>
        <p:spPr>
          <a:xfrm>
            <a:off x="333376" y="1370306"/>
            <a:ext cx="6263977" cy="8094518"/>
          </a:xfrm>
          <a:prstGeom prst="rect">
            <a:avLst/>
          </a:prstGeom>
          <a:noFill/>
        </p:spPr>
        <p:txBody>
          <a:bodyPr wrap="square" lIns="91433" tIns="45717" rIns="91433" bIns="45717" rtlCol="0">
            <a:spAutoFit/>
          </a:bodyPr>
          <a:lstStyle/>
          <a:p>
            <a:r>
              <a:rPr lang="da-DK" sz="1000" dirty="0">
                <a:latin typeface="Corbel" panose="020B0503020204020204" pitchFamily="34" charset="0"/>
              </a:rPr>
              <a:t>Introduktion 4: </a:t>
            </a:r>
          </a:p>
          <a:p>
            <a:r>
              <a:rPr lang="da-DK" sz="1000" b="1" dirty="0">
                <a:latin typeface="Corbel" panose="020B0503020204020204" pitchFamily="34" charset="0"/>
              </a:rPr>
              <a:t>Nu kommer der nogle spørgsmål om dine medievaner samt om, hvad du i den seneste tid har set, hørt eller læst i medierne.</a:t>
            </a:r>
          </a:p>
          <a:p>
            <a:endParaRPr lang="da-DK" sz="1000" dirty="0">
              <a:latin typeface="Corbel" panose="020B0503020204020204" pitchFamily="34" charset="0"/>
            </a:endParaRPr>
          </a:p>
          <a:p>
            <a:endParaRPr lang="da-DK" sz="1000" dirty="0">
              <a:latin typeface="Corbel" panose="020B0503020204020204" pitchFamily="34" charset="0"/>
            </a:endParaRPr>
          </a:p>
          <a:p>
            <a:r>
              <a:rPr lang="da-DK" sz="1000" dirty="0">
                <a:latin typeface="Corbel" panose="020B0503020204020204" pitchFamily="34" charset="0"/>
              </a:rPr>
              <a:t>Spørgsmål </a:t>
            </a:r>
            <a:r>
              <a:rPr lang="da-DK" sz="1000" dirty="0" smtClean="0">
                <a:latin typeface="Corbel" panose="020B0503020204020204" pitchFamily="34" charset="0"/>
              </a:rPr>
              <a:t>22 </a:t>
            </a:r>
            <a:r>
              <a:rPr lang="da-DK" sz="1000" dirty="0">
                <a:latin typeface="Corbel" panose="020B0503020204020204" pitchFamily="34" charset="0"/>
              </a:rPr>
              <a:t>- multiple</a:t>
            </a:r>
          </a:p>
          <a:p>
            <a:r>
              <a:rPr lang="da-DK" sz="1000" b="1" dirty="0">
                <a:latin typeface="Corbel" panose="020B0503020204020204" pitchFamily="34" charset="0"/>
              </a:rPr>
              <a:t>Hvor får du generelt ny viden fra? Her menes generelt - dvs. ikke kun om udviklingsbistand </a:t>
            </a:r>
            <a:endParaRPr lang="da-DK" sz="1000" b="1" dirty="0" smtClean="0">
              <a:latin typeface="Corbel" panose="020B0503020204020204" pitchFamily="34" charset="0"/>
            </a:endParaRPr>
          </a:p>
          <a:p>
            <a:r>
              <a:rPr lang="da-DK" sz="1000" b="1" dirty="0" smtClean="0">
                <a:latin typeface="Corbel" panose="020B0503020204020204" pitchFamily="34" charset="0"/>
              </a:rPr>
              <a:t>(</a:t>
            </a:r>
            <a:r>
              <a:rPr lang="da-DK" sz="1000" b="1" dirty="0">
                <a:latin typeface="Corbel" panose="020B0503020204020204" pitchFamily="34" charset="0"/>
              </a:rPr>
              <a:t>Du må gerne markere flere svarmuligheder).</a:t>
            </a:r>
          </a:p>
          <a:p>
            <a:r>
              <a:rPr lang="da-DK" sz="1000" dirty="0">
                <a:latin typeface="Corbel" panose="020B0503020204020204" pitchFamily="34" charset="0"/>
              </a:rPr>
              <a:t>1. Landsdækkende dagblade</a:t>
            </a:r>
          </a:p>
          <a:p>
            <a:r>
              <a:rPr lang="da-DK" sz="1000" dirty="0">
                <a:latin typeface="Corbel" panose="020B0503020204020204" pitchFamily="34" charset="0"/>
              </a:rPr>
              <a:t>2. Gratisaviser</a:t>
            </a:r>
          </a:p>
          <a:p>
            <a:r>
              <a:rPr lang="da-DK" sz="1000" dirty="0">
                <a:latin typeface="Corbel" panose="020B0503020204020204" pitchFamily="34" charset="0"/>
              </a:rPr>
              <a:t>3. Regionale dagblade</a:t>
            </a:r>
          </a:p>
          <a:p>
            <a:r>
              <a:rPr lang="da-DK" sz="1000" dirty="0">
                <a:latin typeface="Corbel" panose="020B0503020204020204" pitchFamily="34" charset="0"/>
              </a:rPr>
              <a:t>4. Lokale ugeaviser</a:t>
            </a:r>
          </a:p>
          <a:p>
            <a:r>
              <a:rPr lang="da-DK" sz="1000" dirty="0">
                <a:latin typeface="Corbel" panose="020B0503020204020204" pitchFamily="34" charset="0"/>
              </a:rPr>
              <a:t>5. Ugeblade (fx dameblade)</a:t>
            </a:r>
          </a:p>
          <a:p>
            <a:r>
              <a:rPr lang="da-DK" sz="1000" dirty="0">
                <a:latin typeface="Corbel" panose="020B0503020204020204" pitchFamily="34" charset="0"/>
              </a:rPr>
              <a:t>6. Månedsmagasiner</a:t>
            </a:r>
          </a:p>
          <a:p>
            <a:r>
              <a:rPr lang="da-DK" sz="1000" dirty="0">
                <a:latin typeface="Corbel" panose="020B0503020204020204" pitchFamily="34" charset="0"/>
              </a:rPr>
              <a:t>7. Fagblade (fx fagforeningsblade, øvrige foreningsblade, blade om særlige emner)</a:t>
            </a:r>
          </a:p>
          <a:p>
            <a:r>
              <a:rPr lang="da-DK" sz="1000" dirty="0">
                <a:latin typeface="Corbel" panose="020B0503020204020204" pitchFamily="34" charset="0"/>
              </a:rPr>
              <a:t>8. TV: Nyhedsudsendelser, dokumentarer og debat</a:t>
            </a:r>
          </a:p>
          <a:p>
            <a:r>
              <a:rPr lang="da-DK" sz="1000" dirty="0">
                <a:latin typeface="Corbel" panose="020B0503020204020204" pitchFamily="34" charset="0"/>
              </a:rPr>
              <a:t>9. Radio</a:t>
            </a:r>
          </a:p>
          <a:p>
            <a:r>
              <a:rPr lang="da-DK" sz="1000" dirty="0">
                <a:latin typeface="Corbel" panose="020B0503020204020204" pitchFamily="34" charset="0"/>
              </a:rPr>
              <a:t>10. Internet: Avisers hjemmesider, faglige hjemmesider, web-leksika og lignende</a:t>
            </a:r>
          </a:p>
          <a:p>
            <a:r>
              <a:rPr lang="da-DK" sz="1000" dirty="0">
                <a:latin typeface="Corbel" panose="020B0503020204020204" pitchFamily="34" charset="0"/>
              </a:rPr>
              <a:t>11. Internet: Sociale medier som Facebook, Twitter og lignende</a:t>
            </a:r>
          </a:p>
          <a:p>
            <a:r>
              <a:rPr lang="da-DK" sz="1000" dirty="0">
                <a:latin typeface="Corbel" panose="020B0503020204020204" pitchFamily="34" charset="0"/>
              </a:rPr>
              <a:t>12. Foredrag, kulturbegivenheder og arrangementer</a:t>
            </a:r>
          </a:p>
          <a:p>
            <a:r>
              <a:rPr lang="da-DK" sz="1000" dirty="0">
                <a:latin typeface="Corbel" panose="020B0503020204020204" pitchFamily="34" charset="0"/>
              </a:rPr>
              <a:t>13. Undervisning og undervisningsmaterialer</a:t>
            </a:r>
          </a:p>
          <a:p>
            <a:r>
              <a:rPr lang="da-DK" sz="1000" dirty="0">
                <a:latin typeface="Corbel" panose="020B0503020204020204" pitchFamily="34" charset="0"/>
              </a:rPr>
              <a:t>14. Samtale med familie, venner og bekendte</a:t>
            </a:r>
          </a:p>
          <a:p>
            <a:r>
              <a:rPr lang="da-DK" sz="1000" dirty="0">
                <a:latin typeface="Corbel" panose="020B0503020204020204" pitchFamily="34" charset="0"/>
              </a:rPr>
              <a:t>15. Film</a:t>
            </a:r>
          </a:p>
          <a:p>
            <a:r>
              <a:rPr lang="da-DK" sz="1000" dirty="0">
                <a:latin typeface="Corbel" panose="020B0503020204020204" pitchFamily="34" charset="0"/>
              </a:rPr>
              <a:t>16. Bøger</a:t>
            </a:r>
          </a:p>
          <a:p>
            <a:r>
              <a:rPr lang="da-DK" sz="1000" dirty="0">
                <a:latin typeface="Corbel" panose="020B0503020204020204" pitchFamily="34" charset="0"/>
              </a:rPr>
              <a:t>17. Andet</a:t>
            </a:r>
          </a:p>
          <a:p>
            <a:r>
              <a:rPr lang="da-DK" sz="1000" dirty="0">
                <a:latin typeface="Corbel" panose="020B0503020204020204" pitchFamily="34" charset="0"/>
              </a:rPr>
              <a:t>18. Ved </a:t>
            </a:r>
            <a:r>
              <a:rPr lang="da-DK" sz="1000" dirty="0" smtClean="0">
                <a:latin typeface="Corbel" panose="020B0503020204020204" pitchFamily="34" charset="0"/>
              </a:rPr>
              <a:t>ikke</a:t>
            </a:r>
          </a:p>
          <a:p>
            <a:endParaRPr lang="da-DK" sz="1000" dirty="0">
              <a:latin typeface="Corbel" panose="020B0503020204020204" pitchFamily="34" charset="0"/>
            </a:endParaRPr>
          </a:p>
          <a:p>
            <a:r>
              <a:rPr lang="da-DK" sz="1000" dirty="0">
                <a:latin typeface="Corbel" panose="020B0503020204020204" pitchFamily="34" charset="0"/>
              </a:rPr>
              <a:t>Spørgsmål </a:t>
            </a:r>
            <a:r>
              <a:rPr lang="da-DK" sz="1000" dirty="0" smtClean="0">
                <a:latin typeface="Corbel" panose="020B0503020204020204" pitchFamily="34" charset="0"/>
              </a:rPr>
              <a:t>23 </a:t>
            </a:r>
            <a:r>
              <a:rPr lang="da-DK" sz="1000" dirty="0">
                <a:latin typeface="Corbel" panose="020B0503020204020204" pitchFamily="34" charset="0"/>
              </a:rPr>
              <a:t>- multiple </a:t>
            </a:r>
          </a:p>
          <a:p>
            <a:r>
              <a:rPr lang="da-DK" sz="1000" b="1" dirty="0">
                <a:latin typeface="Corbel" panose="020B0503020204020204" pitchFamily="34" charset="0"/>
              </a:rPr>
              <a:t>Hvorfra får du i hverdagen viden om udviklingsbistand og forhold i udviklingslandene? </a:t>
            </a:r>
          </a:p>
          <a:p>
            <a:r>
              <a:rPr lang="da-DK" sz="1000" b="1" dirty="0">
                <a:latin typeface="Corbel" panose="020B0503020204020204" pitchFamily="34" charset="0"/>
              </a:rPr>
              <a:t>(Du må gerne markere flere svarmuligheder) </a:t>
            </a:r>
          </a:p>
          <a:p>
            <a:r>
              <a:rPr lang="da-DK" sz="1000" dirty="0">
                <a:latin typeface="Corbel" panose="020B0503020204020204" pitchFamily="34" charset="0"/>
              </a:rPr>
              <a:t>1. Landsdækkende dagblade </a:t>
            </a:r>
          </a:p>
          <a:p>
            <a:r>
              <a:rPr lang="da-DK" sz="1000" dirty="0">
                <a:latin typeface="Corbel" panose="020B0503020204020204" pitchFamily="34" charset="0"/>
              </a:rPr>
              <a:t>2. Gratisaviser </a:t>
            </a:r>
          </a:p>
          <a:p>
            <a:r>
              <a:rPr lang="da-DK" sz="1000" dirty="0">
                <a:latin typeface="Corbel" panose="020B0503020204020204" pitchFamily="34" charset="0"/>
              </a:rPr>
              <a:t>3. Regionale dagblade </a:t>
            </a:r>
          </a:p>
          <a:p>
            <a:r>
              <a:rPr lang="da-DK" sz="1000" dirty="0">
                <a:latin typeface="Corbel" panose="020B0503020204020204" pitchFamily="34" charset="0"/>
              </a:rPr>
              <a:t>4. Lokale ugeaviser </a:t>
            </a:r>
          </a:p>
          <a:p>
            <a:r>
              <a:rPr lang="da-DK" sz="1000" dirty="0">
                <a:latin typeface="Corbel" panose="020B0503020204020204" pitchFamily="34" charset="0"/>
              </a:rPr>
              <a:t>5. Ugeblade (fx dameblade) </a:t>
            </a:r>
          </a:p>
          <a:p>
            <a:r>
              <a:rPr lang="da-DK" sz="1000" dirty="0">
                <a:latin typeface="Corbel" panose="020B0503020204020204" pitchFamily="34" charset="0"/>
              </a:rPr>
              <a:t>6. Månedsmagasiner </a:t>
            </a:r>
          </a:p>
          <a:p>
            <a:r>
              <a:rPr lang="da-DK" sz="1000" dirty="0">
                <a:latin typeface="Corbel" panose="020B0503020204020204" pitchFamily="34" charset="0"/>
              </a:rPr>
              <a:t>7. Fagblade (fx fagforeningsblade, øvrige foreningsblade, blade om særlige emner) </a:t>
            </a:r>
          </a:p>
          <a:p>
            <a:r>
              <a:rPr lang="da-DK" sz="1000" dirty="0">
                <a:latin typeface="Corbel" panose="020B0503020204020204" pitchFamily="34" charset="0"/>
              </a:rPr>
              <a:t>8. Medlemsblade og lignende fra </a:t>
            </a:r>
            <a:r>
              <a:rPr lang="da-DK" sz="1000" dirty="0" err="1">
                <a:latin typeface="Corbel" panose="020B0503020204020204" pitchFamily="34" charset="0"/>
              </a:rPr>
              <a:t>u-landsorganisationer</a:t>
            </a:r>
            <a:r>
              <a:rPr lang="da-DK" sz="1000" dirty="0">
                <a:latin typeface="Corbel" panose="020B0503020204020204" pitchFamily="34" charset="0"/>
              </a:rPr>
              <a:t> </a:t>
            </a:r>
          </a:p>
          <a:p>
            <a:r>
              <a:rPr lang="da-DK" sz="1000" dirty="0">
                <a:latin typeface="Corbel" panose="020B0503020204020204" pitchFamily="34" charset="0"/>
              </a:rPr>
              <a:t>9. TV: Nyhedsudsendelser, dokumentarer og debat </a:t>
            </a:r>
          </a:p>
          <a:p>
            <a:r>
              <a:rPr lang="da-DK" sz="1000" dirty="0">
                <a:latin typeface="Corbel" panose="020B0503020204020204" pitchFamily="34" charset="0"/>
              </a:rPr>
              <a:t>10. TV: Indsamlingsshows og lignende </a:t>
            </a:r>
          </a:p>
          <a:p>
            <a:r>
              <a:rPr lang="da-DK" sz="1000" dirty="0">
                <a:latin typeface="Corbel" panose="020B0503020204020204" pitchFamily="34" charset="0"/>
              </a:rPr>
              <a:t>11. Radio </a:t>
            </a:r>
          </a:p>
          <a:p>
            <a:r>
              <a:rPr lang="da-DK" sz="1000" dirty="0">
                <a:latin typeface="Corbel" panose="020B0503020204020204" pitchFamily="34" charset="0"/>
              </a:rPr>
              <a:t>12. Internet: Avisers hjemmesider, faglige hjemmesider, web-leksika og lignende</a:t>
            </a:r>
          </a:p>
          <a:p>
            <a:r>
              <a:rPr lang="da-DK" sz="1000" dirty="0">
                <a:latin typeface="Corbel" panose="020B0503020204020204" pitchFamily="34" charset="0"/>
              </a:rPr>
              <a:t>13. Internet: Hjemmesider om udviklingslande og lignende </a:t>
            </a:r>
          </a:p>
          <a:p>
            <a:r>
              <a:rPr lang="da-DK" sz="1000" dirty="0">
                <a:latin typeface="Corbel" panose="020B0503020204020204" pitchFamily="34" charset="0"/>
              </a:rPr>
              <a:t>14. Internet: Sociale medier som Facebook, Twitter og lignende </a:t>
            </a:r>
          </a:p>
          <a:p>
            <a:r>
              <a:rPr lang="da-DK" sz="1000" dirty="0">
                <a:latin typeface="Corbel" panose="020B0503020204020204" pitchFamily="34" charset="0"/>
              </a:rPr>
              <a:t>15. Reklamer eller kampagner om udviklingslande, fx plakater og annoncer </a:t>
            </a:r>
          </a:p>
          <a:p>
            <a:r>
              <a:rPr lang="da-DK" sz="1000" dirty="0">
                <a:latin typeface="Corbel" panose="020B0503020204020204" pitchFamily="34" charset="0"/>
              </a:rPr>
              <a:t>16. Foredrag, kulturbegivenheder og arrangementer </a:t>
            </a:r>
          </a:p>
          <a:p>
            <a:r>
              <a:rPr lang="da-DK" sz="1000" dirty="0">
                <a:latin typeface="Corbel" panose="020B0503020204020204" pitchFamily="34" charset="0"/>
              </a:rPr>
              <a:t>17. Undervisning og undervisningsmaterialer </a:t>
            </a:r>
          </a:p>
          <a:p>
            <a:r>
              <a:rPr lang="da-DK" sz="1000" dirty="0">
                <a:latin typeface="Corbel" panose="020B0503020204020204" pitchFamily="34" charset="0"/>
              </a:rPr>
              <a:t>18. Samtale med familie, venner og bekendte </a:t>
            </a:r>
          </a:p>
          <a:p>
            <a:r>
              <a:rPr lang="da-DK" sz="1000" dirty="0">
                <a:latin typeface="Corbel" panose="020B0503020204020204" pitchFamily="34" charset="0"/>
              </a:rPr>
              <a:t>19. Ved ikke </a:t>
            </a:r>
          </a:p>
          <a:p>
            <a:endParaRPr lang="da-DK" sz="1000" dirty="0">
              <a:latin typeface="Corbel" panose="020B0503020204020204" pitchFamily="34" charset="0"/>
            </a:endParaRPr>
          </a:p>
          <a:p>
            <a:endParaRPr lang="da-DK" sz="1000" dirty="0" smtClean="0">
              <a:latin typeface="Corbel" panose="020B0503020204020204" pitchFamily="34" charset="0"/>
            </a:endParaRPr>
          </a:p>
          <a:p>
            <a:endParaRPr lang="da-DK" sz="1000" dirty="0">
              <a:latin typeface="Corbel" panose="020B0503020204020204" pitchFamily="34" charset="0"/>
            </a:endParaRPr>
          </a:p>
        </p:txBody>
      </p:sp>
      <p:sp>
        <p:nvSpPr>
          <p:cNvPr id="4" name="Tekstboks 3"/>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Appendiks</a:t>
            </a:r>
            <a:endParaRPr lang="da-DK" sz="1100" dirty="0">
              <a:latin typeface="Corbel" pitchFamily="34" charset="0"/>
            </a:endParaRPr>
          </a:p>
        </p:txBody>
      </p:sp>
    </p:spTree>
    <p:extLst>
      <p:ext uri="{BB962C8B-B14F-4D97-AF65-F5344CB8AC3E}">
        <p14:creationId xmlns:p14="http://schemas.microsoft.com/office/powerpoint/2010/main" val="197141201"/>
      </p:ext>
    </p:extLst>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txBox="1">
            <a:spLocks/>
          </p:cNvSpPr>
          <p:nvPr/>
        </p:nvSpPr>
        <p:spPr>
          <a:xfrm>
            <a:off x="134543" y="371451"/>
            <a:ext cx="6579474" cy="998856"/>
          </a:xfrm>
          <a:prstGeom prst="rect">
            <a:avLst/>
          </a:prstGeom>
        </p:spPr>
        <p:txBody>
          <a:bodyPr lIns="103155" tIns="51577" rIns="103155" bIns="51577"/>
          <a:lstStyle/>
          <a:p>
            <a:pPr>
              <a:defRPr/>
            </a:pPr>
            <a:r>
              <a:rPr lang="da-DK" dirty="0" smtClean="0">
                <a:latin typeface="Corbel" pitchFamily="34" charset="0"/>
                <a:ea typeface="+mj-ea"/>
                <a:cs typeface="+mj-cs"/>
              </a:rPr>
              <a:t>Spørgeskema</a:t>
            </a:r>
            <a:endParaRPr lang="da-DK" dirty="0">
              <a:latin typeface="Corbel" pitchFamily="34" charset="0"/>
              <a:ea typeface="+mj-ea"/>
              <a:cs typeface="+mj-cs"/>
            </a:endParaRPr>
          </a:p>
        </p:txBody>
      </p:sp>
      <p:sp>
        <p:nvSpPr>
          <p:cNvPr id="3" name="Tekstboks 2"/>
          <p:cNvSpPr txBox="1"/>
          <p:nvPr/>
        </p:nvSpPr>
        <p:spPr>
          <a:xfrm>
            <a:off x="333376" y="1370306"/>
            <a:ext cx="6263977" cy="8094518"/>
          </a:xfrm>
          <a:prstGeom prst="rect">
            <a:avLst/>
          </a:prstGeom>
          <a:noFill/>
        </p:spPr>
        <p:txBody>
          <a:bodyPr wrap="square" lIns="91433" tIns="45717" rIns="91433" bIns="45717" rtlCol="0">
            <a:spAutoFit/>
          </a:bodyPr>
          <a:lstStyle/>
          <a:p>
            <a:r>
              <a:rPr lang="da-DK" sz="1000" dirty="0" smtClean="0">
                <a:latin typeface="Corbel" panose="020B0503020204020204" pitchFamily="34" charset="0"/>
              </a:rPr>
              <a:t>Spørgsmål </a:t>
            </a:r>
            <a:r>
              <a:rPr lang="da-DK" sz="1000" dirty="0">
                <a:latin typeface="Corbel" panose="020B0503020204020204" pitchFamily="34" charset="0"/>
              </a:rPr>
              <a:t>24 - single </a:t>
            </a:r>
          </a:p>
          <a:p>
            <a:r>
              <a:rPr lang="da-DK" sz="1000" b="1" dirty="0">
                <a:latin typeface="Corbel" panose="020B0503020204020204" pitchFamily="34" charset="0"/>
              </a:rPr>
              <a:t>Hvornår har du sidst set, hørt eller læst noget om udviklingsbistand? </a:t>
            </a:r>
          </a:p>
          <a:p>
            <a:r>
              <a:rPr lang="da-DK" sz="1000" dirty="0">
                <a:latin typeface="Corbel" panose="020B0503020204020204" pitchFamily="34" charset="0"/>
              </a:rPr>
              <a:t>1. I løbet af den seneste uge </a:t>
            </a:r>
          </a:p>
          <a:p>
            <a:r>
              <a:rPr lang="da-DK" sz="1000" dirty="0">
                <a:latin typeface="Corbel" panose="020B0503020204020204" pitchFamily="34" charset="0"/>
              </a:rPr>
              <a:t>2. I løbet af den seneste måned </a:t>
            </a:r>
          </a:p>
          <a:p>
            <a:r>
              <a:rPr lang="da-DK" sz="1000" dirty="0">
                <a:latin typeface="Corbel" panose="020B0503020204020204" pitchFamily="34" charset="0"/>
              </a:rPr>
              <a:t>3. I løbet af det seneste halve år </a:t>
            </a:r>
          </a:p>
          <a:p>
            <a:r>
              <a:rPr lang="da-DK" sz="1000" dirty="0">
                <a:latin typeface="Corbel" panose="020B0503020204020204" pitchFamily="34" charset="0"/>
              </a:rPr>
              <a:t>4. For over et halvt år siden </a:t>
            </a:r>
          </a:p>
          <a:p>
            <a:r>
              <a:rPr lang="da-DK" sz="1000" dirty="0">
                <a:latin typeface="Corbel" panose="020B0503020204020204" pitchFamily="34" charset="0"/>
              </a:rPr>
              <a:t>5. Ved ikke/Husker ikke</a:t>
            </a:r>
          </a:p>
          <a:p>
            <a:endParaRPr lang="da-DK" sz="1000" dirty="0" smtClean="0">
              <a:latin typeface="Corbel" panose="020B0503020204020204" pitchFamily="34" charset="0"/>
            </a:endParaRPr>
          </a:p>
          <a:p>
            <a:endParaRPr lang="da-DK" sz="1000" dirty="0">
              <a:latin typeface="Corbel" panose="020B0503020204020204" pitchFamily="34" charset="0"/>
            </a:endParaRPr>
          </a:p>
          <a:p>
            <a:r>
              <a:rPr lang="da-DK" sz="1000" dirty="0">
                <a:latin typeface="Corbel" panose="020B0503020204020204" pitchFamily="34" charset="0"/>
              </a:rPr>
              <a:t>Spørgsmål 25 - single  (kun hvis svaret ”Danida” i spørgsmål </a:t>
            </a:r>
            <a:r>
              <a:rPr lang="da-DK" sz="1000" dirty="0" smtClean="0">
                <a:latin typeface="Corbel" panose="020B0503020204020204" pitchFamily="34" charset="0"/>
              </a:rPr>
              <a:t>4)</a:t>
            </a:r>
            <a:endParaRPr lang="da-DK" sz="1000" dirty="0">
              <a:latin typeface="Corbel" panose="020B0503020204020204" pitchFamily="34" charset="0"/>
            </a:endParaRPr>
          </a:p>
          <a:p>
            <a:r>
              <a:rPr lang="da-DK" sz="1000" b="1" dirty="0">
                <a:latin typeface="Corbel" panose="020B0503020204020204" pitchFamily="34" charset="0"/>
              </a:rPr>
              <a:t>Hvornår har du sidst set, hørt eller læst noget om Danida</a:t>
            </a:r>
            <a:r>
              <a:rPr lang="da-DK" sz="1000" b="1" dirty="0" smtClean="0">
                <a:latin typeface="Corbel" panose="020B0503020204020204" pitchFamily="34" charset="0"/>
              </a:rPr>
              <a:t>?</a:t>
            </a:r>
            <a:endParaRPr lang="da-DK" sz="1000" dirty="0">
              <a:latin typeface="Corbel" panose="020B0503020204020204" pitchFamily="34" charset="0"/>
            </a:endParaRPr>
          </a:p>
          <a:p>
            <a:r>
              <a:rPr lang="da-DK" sz="1000" dirty="0">
                <a:latin typeface="Corbel" panose="020B0503020204020204" pitchFamily="34" charset="0"/>
              </a:rPr>
              <a:t>1. I løbet af den seneste uge </a:t>
            </a:r>
          </a:p>
          <a:p>
            <a:r>
              <a:rPr lang="da-DK" sz="1000" dirty="0">
                <a:latin typeface="Corbel" panose="020B0503020204020204" pitchFamily="34" charset="0"/>
              </a:rPr>
              <a:t>2. I løbet af den seneste måned </a:t>
            </a:r>
          </a:p>
          <a:p>
            <a:r>
              <a:rPr lang="da-DK" sz="1000" dirty="0">
                <a:latin typeface="Corbel" panose="020B0503020204020204" pitchFamily="34" charset="0"/>
              </a:rPr>
              <a:t>3. I løbet af det seneste halve år </a:t>
            </a:r>
          </a:p>
          <a:p>
            <a:r>
              <a:rPr lang="da-DK" sz="1000" dirty="0">
                <a:latin typeface="Corbel" panose="020B0503020204020204" pitchFamily="34" charset="0"/>
              </a:rPr>
              <a:t>4. For over et halvt år siden </a:t>
            </a:r>
          </a:p>
          <a:p>
            <a:r>
              <a:rPr lang="da-DK" sz="1000" dirty="0">
                <a:latin typeface="Corbel" panose="020B0503020204020204" pitchFamily="34" charset="0"/>
              </a:rPr>
              <a:t>5. Ved ikke/Husker </a:t>
            </a:r>
            <a:r>
              <a:rPr lang="da-DK" sz="1000" dirty="0" smtClean="0">
                <a:latin typeface="Corbel" panose="020B0503020204020204" pitchFamily="34" charset="0"/>
              </a:rPr>
              <a:t>ikke</a:t>
            </a:r>
          </a:p>
          <a:p>
            <a:endParaRPr lang="da-DK" sz="1000" dirty="0">
              <a:latin typeface="Corbel" panose="020B0503020204020204" pitchFamily="34" charset="0"/>
            </a:endParaRPr>
          </a:p>
          <a:p>
            <a:endParaRPr lang="da-DK" sz="1000" dirty="0" smtClean="0">
              <a:latin typeface="Corbel" panose="020B0503020204020204" pitchFamily="34" charset="0"/>
            </a:endParaRPr>
          </a:p>
          <a:p>
            <a:r>
              <a:rPr lang="da-DK" sz="1000" dirty="0" smtClean="0">
                <a:latin typeface="Corbel" panose="020B0503020204020204" pitchFamily="34" charset="0"/>
              </a:rPr>
              <a:t>Spørgsmål 26 </a:t>
            </a:r>
            <a:r>
              <a:rPr lang="da-DK" sz="1000" dirty="0">
                <a:latin typeface="Corbel" panose="020B0503020204020204" pitchFamily="34" charset="0"/>
              </a:rPr>
              <a:t>- </a:t>
            </a:r>
            <a:r>
              <a:rPr lang="da-DK" sz="1000" dirty="0" smtClean="0">
                <a:latin typeface="Corbel" panose="020B0503020204020204" pitchFamily="34" charset="0"/>
              </a:rPr>
              <a:t>single</a:t>
            </a:r>
            <a:endParaRPr lang="da-DK" sz="1000" dirty="0">
              <a:latin typeface="Corbel" panose="020B0503020204020204" pitchFamily="34" charset="0"/>
            </a:endParaRPr>
          </a:p>
          <a:p>
            <a:r>
              <a:rPr lang="da-DK" sz="1000" b="1" dirty="0">
                <a:latin typeface="Corbel" panose="020B0503020204020204" pitchFamily="34" charset="0"/>
              </a:rPr>
              <a:t>Har du hørt om Verdens Bedste Nyheder</a:t>
            </a:r>
            <a:r>
              <a:rPr lang="da-DK" sz="1000" b="1" dirty="0" smtClean="0">
                <a:latin typeface="Corbel" panose="020B0503020204020204" pitchFamily="34" charset="0"/>
              </a:rPr>
              <a:t>?</a:t>
            </a:r>
          </a:p>
          <a:p>
            <a:r>
              <a:rPr lang="da-DK" sz="1000" dirty="0">
                <a:latin typeface="Corbel" panose="020B0503020204020204" pitchFamily="34" charset="0"/>
              </a:rPr>
              <a:t>1. Ja</a:t>
            </a:r>
          </a:p>
          <a:p>
            <a:r>
              <a:rPr lang="da-DK" sz="1000" dirty="0">
                <a:latin typeface="Corbel" panose="020B0503020204020204" pitchFamily="34" charset="0"/>
              </a:rPr>
              <a:t>2. Nej</a:t>
            </a:r>
          </a:p>
          <a:p>
            <a:r>
              <a:rPr lang="da-DK" sz="1000" dirty="0">
                <a:latin typeface="Corbel" panose="020B0503020204020204" pitchFamily="34" charset="0"/>
              </a:rPr>
              <a:t>3. Kan ikke </a:t>
            </a:r>
            <a:r>
              <a:rPr lang="da-DK" sz="1000" dirty="0" smtClean="0">
                <a:latin typeface="Corbel" panose="020B0503020204020204" pitchFamily="34" charset="0"/>
              </a:rPr>
              <a:t>huske</a:t>
            </a:r>
          </a:p>
          <a:p>
            <a:endParaRPr lang="da-DK" sz="1000" dirty="0">
              <a:latin typeface="Corbel" panose="020B0503020204020204" pitchFamily="34" charset="0"/>
            </a:endParaRPr>
          </a:p>
          <a:p>
            <a:endParaRPr lang="da-DK" sz="1000" dirty="0">
              <a:latin typeface="Corbel" panose="020B0503020204020204" pitchFamily="34" charset="0"/>
            </a:endParaRPr>
          </a:p>
          <a:p>
            <a:r>
              <a:rPr lang="da-DK" sz="1000" dirty="0">
                <a:latin typeface="Corbel" panose="020B0503020204020204" pitchFamily="34" charset="0"/>
              </a:rPr>
              <a:t>Spørgsmål 27 – single (kun hvis svaret </a:t>
            </a:r>
            <a:r>
              <a:rPr lang="da-DK" sz="1000" dirty="0" smtClean="0">
                <a:latin typeface="Corbel" panose="020B0503020204020204" pitchFamily="34" charset="0"/>
              </a:rPr>
              <a:t>”ja” </a:t>
            </a:r>
            <a:r>
              <a:rPr lang="da-DK" sz="1000" dirty="0">
                <a:latin typeface="Corbel" panose="020B0503020204020204" pitchFamily="34" charset="0"/>
              </a:rPr>
              <a:t>i spørgsmål </a:t>
            </a:r>
            <a:r>
              <a:rPr lang="da-DK" sz="1000" dirty="0" smtClean="0">
                <a:latin typeface="Corbel" panose="020B0503020204020204" pitchFamily="34" charset="0"/>
              </a:rPr>
              <a:t>26)</a:t>
            </a:r>
            <a:endParaRPr lang="da-DK" sz="1000" dirty="0">
              <a:latin typeface="Corbel" panose="020B0503020204020204" pitchFamily="34" charset="0"/>
            </a:endParaRPr>
          </a:p>
          <a:p>
            <a:r>
              <a:rPr lang="da-DK" sz="1000" b="1" dirty="0">
                <a:latin typeface="Corbel" panose="020B0503020204020204" pitchFamily="34" charset="0"/>
              </a:rPr>
              <a:t>Hvor har du mødt kampagnen Verdens Bedste Nyheder?</a:t>
            </a:r>
          </a:p>
          <a:p>
            <a:r>
              <a:rPr lang="da-DK" sz="1000" dirty="0">
                <a:latin typeface="Corbel" panose="020B0503020204020204" pitchFamily="34" charset="0"/>
              </a:rPr>
              <a:t>1. Ja</a:t>
            </a:r>
          </a:p>
          <a:p>
            <a:r>
              <a:rPr lang="da-DK" sz="1000" dirty="0">
                <a:latin typeface="Corbel" panose="020B0503020204020204" pitchFamily="34" charset="0"/>
              </a:rPr>
              <a:t>2. Nej</a:t>
            </a:r>
          </a:p>
          <a:p>
            <a:r>
              <a:rPr lang="da-DK" sz="1000" dirty="0">
                <a:latin typeface="Corbel" panose="020B0503020204020204" pitchFamily="34" charset="0"/>
              </a:rPr>
              <a:t>3. Kan ikke </a:t>
            </a:r>
            <a:r>
              <a:rPr lang="da-DK" sz="1000" dirty="0" smtClean="0">
                <a:latin typeface="Corbel" panose="020B0503020204020204" pitchFamily="34" charset="0"/>
              </a:rPr>
              <a:t>huske</a:t>
            </a:r>
          </a:p>
          <a:p>
            <a:endParaRPr lang="da-DK" sz="1000" dirty="0">
              <a:latin typeface="Corbel" panose="020B0503020204020204" pitchFamily="34" charset="0"/>
            </a:endParaRPr>
          </a:p>
          <a:p>
            <a:endParaRPr lang="da-DK" sz="1000" dirty="0" smtClean="0">
              <a:latin typeface="Corbel" panose="020B0503020204020204" pitchFamily="34" charset="0"/>
            </a:endParaRPr>
          </a:p>
          <a:p>
            <a:r>
              <a:rPr lang="da-DK" sz="1000" dirty="0">
                <a:latin typeface="Corbel" panose="020B0503020204020204" pitchFamily="34" charset="0"/>
              </a:rPr>
              <a:t>Spørgsmål </a:t>
            </a:r>
            <a:r>
              <a:rPr lang="da-DK" sz="1000" dirty="0" smtClean="0">
                <a:latin typeface="Corbel" panose="020B0503020204020204" pitchFamily="34" charset="0"/>
              </a:rPr>
              <a:t>28 </a:t>
            </a:r>
            <a:r>
              <a:rPr lang="da-DK" sz="1000" dirty="0">
                <a:latin typeface="Corbel" panose="020B0503020204020204" pitchFamily="34" charset="0"/>
              </a:rPr>
              <a:t>– </a:t>
            </a:r>
            <a:r>
              <a:rPr lang="da-DK" sz="1000" dirty="0" smtClean="0">
                <a:latin typeface="Corbel" panose="020B0503020204020204" pitchFamily="34" charset="0"/>
              </a:rPr>
              <a:t>multiple</a:t>
            </a:r>
            <a:endParaRPr lang="da-DK" sz="1000" dirty="0">
              <a:latin typeface="Corbel" panose="020B0503020204020204" pitchFamily="34" charset="0"/>
            </a:endParaRPr>
          </a:p>
          <a:p>
            <a:r>
              <a:rPr lang="da-DK" sz="1000" b="1" dirty="0">
                <a:latin typeface="Corbel" panose="020B0503020204020204" pitchFamily="34" charset="0"/>
              </a:rPr>
              <a:t>Udover den bistand, der gives via skatten, har du som borger også mulighed for selv at deltage og bidrage med støtte til udviklingslande. Støtter eller deltager du i en eller flere af de viste muligheder?</a:t>
            </a:r>
          </a:p>
          <a:p>
            <a:r>
              <a:rPr lang="da-DK" sz="1000" dirty="0">
                <a:latin typeface="Corbel" panose="020B0503020204020204" pitchFamily="34" charset="0"/>
              </a:rPr>
              <a:t>1. Giver penge, når der er husstandsindsamlinger</a:t>
            </a:r>
          </a:p>
          <a:p>
            <a:r>
              <a:rPr lang="da-DK" sz="1000" dirty="0">
                <a:latin typeface="Corbel" panose="020B0503020204020204" pitchFamily="34" charset="0"/>
              </a:rPr>
              <a:t>2. Deltager som indsamler hos foreninger, der giver penge til udviklingslande</a:t>
            </a:r>
          </a:p>
          <a:p>
            <a:r>
              <a:rPr lang="da-DK" sz="1000" dirty="0">
                <a:latin typeface="Corbel" panose="020B0503020204020204" pitchFamily="34" charset="0"/>
              </a:rPr>
              <a:t>3. Giver penge ved f.eks. </a:t>
            </a:r>
            <a:r>
              <a:rPr lang="da-DK" sz="1000" dirty="0" err="1" smtClean="0">
                <a:latin typeface="Corbel" panose="020B0503020204020204" pitchFamily="34" charset="0"/>
              </a:rPr>
              <a:t>TV-shows</a:t>
            </a:r>
            <a:r>
              <a:rPr lang="da-DK" sz="1000" dirty="0" smtClean="0">
                <a:latin typeface="Corbel" panose="020B0503020204020204" pitchFamily="34" charset="0"/>
              </a:rPr>
              <a:t> </a:t>
            </a:r>
            <a:r>
              <a:rPr lang="da-DK" sz="1000" dirty="0">
                <a:latin typeface="Corbel" panose="020B0503020204020204" pitchFamily="34" charset="0"/>
              </a:rPr>
              <a:t>(f.eks. Danmarksindsamlingen)</a:t>
            </a:r>
          </a:p>
          <a:p>
            <a:r>
              <a:rPr lang="da-DK" sz="1000" dirty="0">
                <a:latin typeface="Corbel" panose="020B0503020204020204" pitchFamily="34" charset="0"/>
              </a:rPr>
              <a:t>4. Giver penge, hvis jeg møder indsamlere på gaden eller i indsamlingsbøsser andre steder</a:t>
            </a:r>
          </a:p>
          <a:p>
            <a:r>
              <a:rPr lang="da-DK" sz="1000" dirty="0">
                <a:latin typeface="Corbel" panose="020B0503020204020204" pitchFamily="34" charset="0"/>
              </a:rPr>
              <a:t>5. Donerer tøj og andre genstande til indsamlinger eller til genbrugsbutikker, der donerer penge fra salg til udviklingslande</a:t>
            </a:r>
          </a:p>
          <a:p>
            <a:r>
              <a:rPr lang="da-DK" sz="1000" dirty="0">
                <a:latin typeface="Corbel" panose="020B0503020204020204" pitchFamily="34" charset="0"/>
              </a:rPr>
              <a:t>6. Har et eller flere fadderskaber/ sponsorbørn</a:t>
            </a:r>
          </a:p>
          <a:p>
            <a:r>
              <a:rPr lang="da-DK" sz="1000" dirty="0">
                <a:latin typeface="Corbel" panose="020B0503020204020204" pitchFamily="34" charset="0"/>
              </a:rPr>
              <a:t>7. Er medlem af en organisation, der arbejder med udviklingsbistand</a:t>
            </a:r>
          </a:p>
          <a:p>
            <a:r>
              <a:rPr lang="da-DK" sz="1000" dirty="0">
                <a:latin typeface="Corbel" panose="020B0503020204020204" pitchFamily="34" charset="0"/>
              </a:rPr>
              <a:t>8. Arbejder som frivillig for en organisation, der arbejder med udviklingsbistand</a:t>
            </a:r>
          </a:p>
          <a:p>
            <a:r>
              <a:rPr lang="da-DK" sz="1000" dirty="0">
                <a:latin typeface="Corbel" panose="020B0503020204020204" pitchFamily="34" charset="0"/>
              </a:rPr>
              <a:t>9. Andet, notér:</a:t>
            </a:r>
          </a:p>
          <a:p>
            <a:r>
              <a:rPr lang="da-DK" sz="1000" dirty="0">
                <a:latin typeface="Corbel" panose="020B0503020204020204" pitchFamily="34" charset="0"/>
              </a:rPr>
              <a:t>10. Støtter eller deltager ikke i nogle disse</a:t>
            </a:r>
          </a:p>
          <a:p>
            <a:endParaRPr lang="da-DK" sz="1000" dirty="0">
              <a:latin typeface="Corbel" panose="020B0503020204020204" pitchFamily="34" charset="0"/>
            </a:endParaRPr>
          </a:p>
          <a:p>
            <a:endParaRPr lang="da-DK" sz="1000" dirty="0">
              <a:latin typeface="Corbel" panose="020B0503020204020204" pitchFamily="34" charset="0"/>
            </a:endParaRPr>
          </a:p>
          <a:p>
            <a:endParaRPr lang="da-DK" sz="1000" dirty="0">
              <a:latin typeface="Corbel" panose="020B0503020204020204" pitchFamily="34" charset="0"/>
            </a:endParaRPr>
          </a:p>
          <a:p>
            <a:endParaRPr lang="da-DK" sz="1000" dirty="0">
              <a:latin typeface="Corbel" panose="020B0503020204020204" pitchFamily="34" charset="0"/>
            </a:endParaRPr>
          </a:p>
        </p:txBody>
      </p:sp>
      <p:sp>
        <p:nvSpPr>
          <p:cNvPr id="4" name="Tekstboks 3"/>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Appendiks</a:t>
            </a:r>
            <a:endParaRPr lang="da-DK" sz="1100" dirty="0">
              <a:latin typeface="Corbel" pitchFamily="34" charset="0"/>
            </a:endParaRPr>
          </a:p>
        </p:txBody>
      </p:sp>
    </p:spTree>
    <p:extLst>
      <p:ext uri="{BB962C8B-B14F-4D97-AF65-F5344CB8AC3E}">
        <p14:creationId xmlns:p14="http://schemas.microsoft.com/office/powerpoint/2010/main" val="3677273489"/>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txBox="1">
            <a:spLocks/>
          </p:cNvSpPr>
          <p:nvPr/>
        </p:nvSpPr>
        <p:spPr>
          <a:xfrm>
            <a:off x="134543" y="371451"/>
            <a:ext cx="6579474" cy="998856"/>
          </a:xfrm>
          <a:prstGeom prst="rect">
            <a:avLst/>
          </a:prstGeom>
        </p:spPr>
        <p:txBody>
          <a:bodyPr lIns="103155" tIns="51577" rIns="103155" bIns="51577"/>
          <a:lstStyle/>
          <a:p>
            <a:pPr>
              <a:defRPr/>
            </a:pPr>
            <a:r>
              <a:rPr lang="da-DK" dirty="0" smtClean="0">
                <a:latin typeface="Corbel" pitchFamily="34" charset="0"/>
                <a:ea typeface="+mj-ea"/>
                <a:cs typeface="+mj-cs"/>
              </a:rPr>
              <a:t>Spørgeskema</a:t>
            </a:r>
            <a:endParaRPr lang="da-DK" dirty="0">
              <a:latin typeface="Corbel" pitchFamily="34" charset="0"/>
              <a:ea typeface="+mj-ea"/>
              <a:cs typeface="+mj-cs"/>
            </a:endParaRPr>
          </a:p>
        </p:txBody>
      </p:sp>
      <p:sp>
        <p:nvSpPr>
          <p:cNvPr id="3" name="Tekstboks 2"/>
          <p:cNvSpPr txBox="1"/>
          <p:nvPr/>
        </p:nvSpPr>
        <p:spPr>
          <a:xfrm>
            <a:off x="333376" y="1370306"/>
            <a:ext cx="6263977" cy="2708428"/>
          </a:xfrm>
          <a:prstGeom prst="rect">
            <a:avLst/>
          </a:prstGeom>
          <a:noFill/>
        </p:spPr>
        <p:txBody>
          <a:bodyPr wrap="square" lIns="91433" tIns="45717" rIns="91433" bIns="45717" rtlCol="0">
            <a:spAutoFit/>
          </a:bodyPr>
          <a:lstStyle/>
          <a:p>
            <a:r>
              <a:rPr lang="da-DK" sz="1000" dirty="0" smtClean="0">
                <a:latin typeface="Corbel" panose="020B0503020204020204" pitchFamily="34" charset="0"/>
              </a:rPr>
              <a:t>Spørgsmål 29 </a:t>
            </a:r>
            <a:r>
              <a:rPr lang="da-DK" sz="1000" dirty="0">
                <a:latin typeface="Corbel" panose="020B0503020204020204" pitchFamily="34" charset="0"/>
              </a:rPr>
              <a:t>- single </a:t>
            </a:r>
          </a:p>
          <a:p>
            <a:r>
              <a:rPr lang="da-DK" sz="1000" b="1" dirty="0">
                <a:latin typeface="Corbel" panose="020B0503020204020204" pitchFamily="34" charset="0"/>
              </a:rPr>
              <a:t>Hvad er din højest gennemførte uddannelse?</a:t>
            </a:r>
          </a:p>
          <a:p>
            <a:r>
              <a:rPr lang="da-DK" sz="1000" dirty="0">
                <a:latin typeface="Corbel" panose="020B0503020204020204" pitchFamily="34" charset="0"/>
              </a:rPr>
              <a:t>1.  Folkeskole, realeksamen (7.-10. klasse)</a:t>
            </a:r>
          </a:p>
          <a:p>
            <a:r>
              <a:rPr lang="da-DK" sz="1000" dirty="0">
                <a:latin typeface="Corbel" panose="020B0503020204020204" pitchFamily="34" charset="0"/>
              </a:rPr>
              <a:t>2. Almen gymnasial uddannelse inkl. HF og studenterkurser</a:t>
            </a:r>
          </a:p>
          <a:p>
            <a:r>
              <a:rPr lang="da-DK" sz="1000" dirty="0">
                <a:latin typeface="Corbel" panose="020B0503020204020204" pitchFamily="34" charset="0"/>
              </a:rPr>
              <a:t>3. Erhvervsgymnasial uddannelse (f.eks. HHX, HTX)</a:t>
            </a:r>
          </a:p>
          <a:p>
            <a:r>
              <a:rPr lang="da-DK" sz="1000" dirty="0">
                <a:latin typeface="Corbel" panose="020B0503020204020204" pitchFamily="34" charset="0"/>
              </a:rPr>
              <a:t>4. Erhvervsuddannelse </a:t>
            </a:r>
            <a:r>
              <a:rPr lang="da-DK" sz="1000" dirty="0" smtClean="0">
                <a:latin typeface="Corbel" panose="020B0503020204020204" pitchFamily="34" charset="0"/>
              </a:rPr>
              <a:t>(f.eks</a:t>
            </a:r>
            <a:r>
              <a:rPr lang="da-DK" sz="1000" dirty="0">
                <a:latin typeface="Corbel" panose="020B0503020204020204" pitchFamily="34" charset="0"/>
              </a:rPr>
              <a:t>. håndværker, </a:t>
            </a:r>
            <a:r>
              <a:rPr lang="da-DK" sz="1000" dirty="0" err="1">
                <a:latin typeface="Corbel" panose="020B0503020204020204" pitchFamily="34" charset="0"/>
              </a:rPr>
              <a:t>HK’er</a:t>
            </a:r>
            <a:r>
              <a:rPr lang="da-DK" sz="1000" dirty="0">
                <a:latin typeface="Corbel" panose="020B0503020204020204" pitchFamily="34" charset="0"/>
              </a:rPr>
              <a:t> og SOSU)</a:t>
            </a:r>
          </a:p>
          <a:p>
            <a:r>
              <a:rPr lang="da-DK" sz="1000" dirty="0">
                <a:latin typeface="Corbel" panose="020B0503020204020204" pitchFamily="34" charset="0"/>
              </a:rPr>
              <a:t>5. Kort videregående uddannelse (1-2 år, f.eks. merkonom) </a:t>
            </a:r>
          </a:p>
          <a:p>
            <a:r>
              <a:rPr lang="da-DK" sz="1000" dirty="0">
                <a:latin typeface="Corbel" panose="020B0503020204020204" pitchFamily="34" charset="0"/>
              </a:rPr>
              <a:t>6. Mellemlang videregående uddannelse (3-4 år f.eks. bachelor, lærer, sygeplejeske)</a:t>
            </a:r>
          </a:p>
          <a:p>
            <a:r>
              <a:rPr lang="da-DK" sz="1000" dirty="0">
                <a:latin typeface="Corbel" panose="020B0503020204020204" pitchFamily="34" charset="0"/>
              </a:rPr>
              <a:t>7. Lang videregående uddannelse (5 år eller mere inkl. </a:t>
            </a:r>
            <a:r>
              <a:rPr lang="da-DK" sz="1000" dirty="0" err="1" smtClean="0">
                <a:latin typeface="Corbel" panose="020B0503020204020204" pitchFamily="34" charset="0"/>
              </a:rPr>
              <a:t>h.d</a:t>
            </a:r>
            <a:r>
              <a:rPr lang="da-DK" sz="1000" dirty="0">
                <a:latin typeface="Corbel" panose="020B0503020204020204" pitchFamily="34" charset="0"/>
              </a:rPr>
              <a:t>.) </a:t>
            </a:r>
          </a:p>
          <a:p>
            <a:r>
              <a:rPr lang="da-DK" sz="1000" dirty="0">
                <a:latin typeface="Corbel" panose="020B0503020204020204" pitchFamily="34" charset="0"/>
              </a:rPr>
              <a:t>8.  Anden uddannelse, noter venligst (angiv også gerne varighed): </a:t>
            </a:r>
          </a:p>
          <a:p>
            <a:r>
              <a:rPr lang="da-DK" sz="1000" dirty="0">
                <a:latin typeface="Corbel" panose="020B0503020204020204" pitchFamily="34" charset="0"/>
              </a:rPr>
              <a:t>9. Ved ikke</a:t>
            </a:r>
          </a:p>
          <a:p>
            <a:endParaRPr lang="da-DK" sz="1000" dirty="0" smtClean="0">
              <a:latin typeface="Corbel" panose="020B0503020204020204" pitchFamily="34" charset="0"/>
            </a:endParaRPr>
          </a:p>
          <a:p>
            <a:endParaRPr lang="da-DK" sz="1000" dirty="0">
              <a:latin typeface="Corbel" panose="020B0503020204020204" pitchFamily="34" charset="0"/>
            </a:endParaRPr>
          </a:p>
          <a:p>
            <a:r>
              <a:rPr lang="da-DK" sz="1000" dirty="0">
                <a:latin typeface="Corbel" panose="020B0503020204020204" pitchFamily="34" charset="0"/>
              </a:rPr>
              <a:t>Spørgsmål </a:t>
            </a:r>
            <a:r>
              <a:rPr lang="da-DK" sz="1000" dirty="0" smtClean="0">
                <a:latin typeface="Corbel" panose="020B0503020204020204" pitchFamily="34" charset="0"/>
              </a:rPr>
              <a:t>30 </a:t>
            </a:r>
            <a:r>
              <a:rPr lang="da-DK" sz="1000" dirty="0">
                <a:latin typeface="Corbel" panose="020B0503020204020204" pitchFamily="34" charset="0"/>
              </a:rPr>
              <a:t>- single </a:t>
            </a:r>
          </a:p>
          <a:p>
            <a:r>
              <a:rPr lang="da-DK" sz="1000" b="1" dirty="0">
                <a:latin typeface="Corbel" panose="020B0503020204020204" pitchFamily="34" charset="0"/>
              </a:rPr>
              <a:t>Hvad er dit postnummer?</a:t>
            </a:r>
          </a:p>
          <a:p>
            <a:r>
              <a:rPr lang="da-DK" sz="1000" dirty="0">
                <a:latin typeface="Corbel" panose="020B0503020204020204" pitchFamily="34" charset="0"/>
              </a:rPr>
              <a:t>Åbent felt</a:t>
            </a:r>
          </a:p>
          <a:p>
            <a:endParaRPr lang="da-DK" sz="1000" dirty="0">
              <a:latin typeface="Corbel" panose="020B0503020204020204" pitchFamily="34" charset="0"/>
            </a:endParaRPr>
          </a:p>
        </p:txBody>
      </p:sp>
      <p:sp>
        <p:nvSpPr>
          <p:cNvPr id="4" name="Tekstboks 3"/>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smtClean="0">
                <a:latin typeface="Corbel" pitchFamily="34" charset="0"/>
              </a:rPr>
              <a:t>Appendiks</a:t>
            </a:r>
            <a:endParaRPr lang="da-DK" sz="1100" dirty="0">
              <a:latin typeface="Corbel" pitchFamily="34" charset="0"/>
            </a:endParaRPr>
          </a:p>
        </p:txBody>
      </p:sp>
    </p:spTree>
    <p:extLst>
      <p:ext uri="{BB962C8B-B14F-4D97-AF65-F5344CB8AC3E}">
        <p14:creationId xmlns:p14="http://schemas.microsoft.com/office/powerpoint/2010/main" val="3920579470"/>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endParaRPr lang="da-DK"/>
          </a:p>
        </p:txBody>
      </p:sp>
      <p:sp>
        <p:nvSpPr>
          <p:cNvPr id="5" name="Pladsholder til tekst 4"/>
          <p:cNvSpPr>
            <a:spLocks noGrp="1"/>
          </p:cNvSpPr>
          <p:nvPr>
            <p:ph type="body" sz="quarter" idx="10"/>
          </p:nvPr>
        </p:nvSpPr>
        <p:spPr/>
        <p:txBody>
          <a:bodyPr/>
          <a:lstStyle/>
          <a:p>
            <a:endParaRPr lang="da-DK"/>
          </a:p>
        </p:txBody>
      </p:sp>
      <p:sp>
        <p:nvSpPr>
          <p:cNvPr id="6" name="Rektangel 5"/>
          <p:cNvSpPr/>
          <p:nvPr/>
        </p:nvSpPr>
        <p:spPr>
          <a:xfrm>
            <a:off x="0" y="0"/>
            <a:ext cx="6858000" cy="100235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03163" tIns="51581" rIns="103163" bIns="51581" rtlCol="0" anchor="ctr"/>
          <a:lstStyle/>
          <a:p>
            <a:pPr algn="ctr"/>
            <a:endParaRPr lang="da-DK"/>
          </a:p>
        </p:txBody>
      </p:sp>
      <p:sp>
        <p:nvSpPr>
          <p:cNvPr id="7" name="Tekstboks 6"/>
          <p:cNvSpPr txBox="1"/>
          <p:nvPr/>
        </p:nvSpPr>
        <p:spPr>
          <a:xfrm>
            <a:off x="135256" y="8822532"/>
            <a:ext cx="6578760" cy="473501"/>
          </a:xfrm>
          <a:prstGeom prst="rect">
            <a:avLst/>
          </a:prstGeom>
          <a:noFill/>
        </p:spPr>
        <p:txBody>
          <a:bodyPr wrap="square" lIns="103163" tIns="51581" rIns="0" bIns="51581" rtlCol="0">
            <a:spAutoFit/>
          </a:bodyPr>
          <a:lstStyle/>
          <a:p>
            <a:pPr>
              <a:tabLst>
                <a:tab pos="1748033" algn="l"/>
                <a:tab pos="2939060" algn="ctr"/>
                <a:tab pos="4194563" algn="l"/>
              </a:tabLst>
            </a:pPr>
            <a:r>
              <a:rPr lang="da-DK" sz="1200" dirty="0" smtClean="0">
                <a:solidFill>
                  <a:schemeClr val="bg1"/>
                </a:solidFill>
                <a:latin typeface="Corbel" panose="020B0503020204020204" pitchFamily="34" charset="0"/>
              </a:rPr>
              <a:t>Wilke A/S	Jens Benzons Gade 54B	Overgaden Neden Vandet 9c</a:t>
            </a:r>
            <a:br>
              <a:rPr lang="da-DK" sz="1200" dirty="0" smtClean="0">
                <a:solidFill>
                  <a:schemeClr val="bg1"/>
                </a:solidFill>
                <a:latin typeface="Corbel" panose="020B0503020204020204" pitchFamily="34" charset="0"/>
              </a:rPr>
            </a:br>
            <a:r>
              <a:rPr lang="da-DK" sz="1200" dirty="0" smtClean="0">
                <a:solidFill>
                  <a:schemeClr val="bg1"/>
                </a:solidFill>
                <a:latin typeface="Corbel" panose="020B0503020204020204" pitchFamily="34" charset="0"/>
              </a:rPr>
              <a:t>www.wilke.dk	5000 Odense C		1414 København K</a:t>
            </a:r>
            <a:endParaRPr lang="da-DK" sz="1200" dirty="0">
              <a:solidFill>
                <a:schemeClr val="bg1"/>
              </a:solidFill>
              <a:latin typeface="Corbel" panose="020B0503020204020204" pitchFamily="34" charset="0"/>
            </a:endParaRPr>
          </a:p>
        </p:txBody>
      </p:sp>
    </p:spTree>
    <p:extLst>
      <p:ext uri="{BB962C8B-B14F-4D97-AF65-F5344CB8AC3E}">
        <p14:creationId xmlns:p14="http://schemas.microsoft.com/office/powerpoint/2010/main" val="1624025123"/>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noChangeArrowheads="1"/>
          </p:cNvPicPr>
          <p:nvPr>
            <p:extLst>
              <p:ext uri="{D42A27DB-BD31-4B8C-83A1-F6EECF244321}">
                <p14:modId xmlns:p14="http://schemas.microsoft.com/office/powerpoint/2010/main" val="2797620583"/>
              </p:ext>
            </p:extLst>
          </p:nvPr>
        </p:nvPicPr>
        <p:blipFill>
          <a:blip r:embed="rId2"/>
          <a:srcRect/>
          <a:stretch>
            <a:fillRect/>
          </a:stretch>
        </p:blipFill>
        <p:spPr bwMode="auto">
          <a:xfrm>
            <a:off x="421653" y="2072680"/>
            <a:ext cx="6535738"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134543" y="371451"/>
            <a:ext cx="6579474" cy="1711219"/>
          </a:xfrm>
        </p:spPr>
        <p:txBody>
          <a:bodyPr/>
          <a:lstStyle/>
          <a:p>
            <a:pPr lvl="0"/>
            <a:r>
              <a:rPr lang="da-DK" sz="1800" dirty="0">
                <a:solidFill>
                  <a:schemeClr val="tx1"/>
                </a:solidFill>
              </a:rPr>
              <a:t>Befolkningens overordnede opbakning til </a:t>
            </a:r>
            <a:r>
              <a:rPr lang="da-DK" sz="1800" dirty="0" smtClean="0">
                <a:solidFill>
                  <a:schemeClr val="tx1"/>
                </a:solidFill>
              </a:rPr>
              <a:t>udviklingsbistand</a:t>
            </a:r>
            <a:endParaRPr lang="da-DK" sz="1800" dirty="0">
              <a:solidFill>
                <a:schemeClr val="tx1"/>
              </a:solidFill>
            </a:endParaRPr>
          </a:p>
        </p:txBody>
      </p:sp>
      <p:sp>
        <p:nvSpPr>
          <p:cNvPr id="8" name="Tekstboks 7"/>
          <p:cNvSpPr txBox="1"/>
          <p:nvPr/>
        </p:nvSpPr>
        <p:spPr>
          <a:xfrm>
            <a:off x="332657" y="1826461"/>
            <a:ext cx="1440160" cy="246221"/>
          </a:xfrm>
          <a:prstGeom prst="rect">
            <a:avLst/>
          </a:prstGeom>
          <a:noFill/>
        </p:spPr>
        <p:txBody>
          <a:bodyPr wrap="square" lIns="91433" tIns="45717" rIns="91433" bIns="45717" rtlCol="0">
            <a:spAutoFit/>
          </a:bodyPr>
          <a:lstStyle/>
          <a:p>
            <a:r>
              <a:rPr lang="da-DK" sz="1000" dirty="0" smtClean="0">
                <a:latin typeface="Corbel" pitchFamily="34" charset="0"/>
              </a:rPr>
              <a:t>Alle tal er %</a:t>
            </a:r>
            <a:endParaRPr lang="da-DK" sz="1000" dirty="0">
              <a:latin typeface="Corbel" pitchFamily="34" charset="0"/>
            </a:endParaRPr>
          </a:p>
        </p:txBody>
      </p:sp>
      <p:sp>
        <p:nvSpPr>
          <p:cNvPr id="9" name="Titel 1"/>
          <p:cNvSpPr txBox="1">
            <a:spLocks/>
          </p:cNvSpPr>
          <p:nvPr/>
        </p:nvSpPr>
        <p:spPr>
          <a:xfrm>
            <a:off x="240427" y="1424609"/>
            <a:ext cx="6579474" cy="333078"/>
          </a:xfrm>
          <a:prstGeom prst="rect">
            <a:avLst/>
          </a:prstGeom>
        </p:spPr>
        <p:txBody>
          <a:bodyPr lIns="103155" tIns="51577" rIns="103155" bIns="51577"/>
          <a:lstStyle/>
          <a:p>
            <a:pPr>
              <a:defRPr/>
            </a:pPr>
            <a:r>
              <a:rPr lang="da-DK" sz="1400" dirty="0">
                <a:latin typeface="Corbel" pitchFamily="34" charset="0"/>
              </a:rPr>
              <a:t>Figur </a:t>
            </a:r>
            <a:r>
              <a:rPr lang="da-DK" sz="1400" dirty="0" smtClean="0">
                <a:latin typeface="Corbel" pitchFamily="34" charset="0"/>
              </a:rPr>
              <a:t>1: </a:t>
            </a:r>
            <a:r>
              <a:rPr lang="da-DK" sz="1400" dirty="0">
                <a:latin typeface="Corbel" pitchFamily="34" charset="0"/>
              </a:rPr>
              <a:t>Er du tilhænger eller modstander af, at Danmark giver udviklingsbistand?</a:t>
            </a:r>
          </a:p>
        </p:txBody>
      </p:sp>
      <p:sp>
        <p:nvSpPr>
          <p:cNvPr id="23" name="Tekstboks 22"/>
          <p:cNvSpPr txBox="1"/>
          <p:nvPr/>
        </p:nvSpPr>
        <p:spPr>
          <a:xfrm>
            <a:off x="333376" y="9144249"/>
            <a:ext cx="6047953" cy="230832"/>
          </a:xfrm>
          <a:prstGeom prst="rect">
            <a:avLst/>
          </a:prstGeom>
          <a:noFill/>
        </p:spPr>
        <p:txBody>
          <a:bodyPr wrap="square" lIns="91433" tIns="45717" rIns="91433" bIns="45717" rtlCol="0">
            <a:spAutoFit/>
          </a:bodyPr>
          <a:lstStyle/>
          <a:p>
            <a:r>
              <a:rPr lang="da-DK" sz="900" i="1" dirty="0">
                <a:latin typeface="Corbel" pitchFamily="34" charset="0"/>
              </a:rPr>
              <a:t>Q16. Er du tilhænger eller modstander af, at Danmark giver udviklingsbistand?</a:t>
            </a:r>
          </a:p>
        </p:txBody>
      </p:sp>
      <p:sp>
        <p:nvSpPr>
          <p:cNvPr id="3" name="Tekstboks 2"/>
          <p:cNvSpPr txBox="1"/>
          <p:nvPr/>
        </p:nvSpPr>
        <p:spPr>
          <a:xfrm>
            <a:off x="153593" y="90364"/>
            <a:ext cx="5420822" cy="261610"/>
          </a:xfrm>
          <a:prstGeom prst="rect">
            <a:avLst/>
          </a:prstGeom>
          <a:noFill/>
        </p:spPr>
        <p:txBody>
          <a:bodyPr wrap="square" lIns="91433" tIns="45717" rIns="91433" bIns="45717" rtlCol="0">
            <a:spAutoFit/>
          </a:bodyPr>
          <a:lstStyle/>
          <a:p>
            <a:r>
              <a:rPr lang="da-DK" sz="1100" dirty="0">
                <a:latin typeface="Corbel" pitchFamily="34" charset="0"/>
              </a:rPr>
              <a:t>Del 1 – Danskernes holdninger og kendskab til udviklingsbistand</a:t>
            </a:r>
          </a:p>
        </p:txBody>
      </p:sp>
      <p:sp>
        <p:nvSpPr>
          <p:cNvPr id="10" name="Tekstboks 9"/>
          <p:cNvSpPr txBox="1"/>
          <p:nvPr/>
        </p:nvSpPr>
        <p:spPr>
          <a:xfrm>
            <a:off x="333376" y="5706988"/>
            <a:ext cx="6047953" cy="3477869"/>
          </a:xfrm>
          <a:prstGeom prst="rect">
            <a:avLst/>
          </a:prstGeom>
          <a:noFill/>
        </p:spPr>
        <p:txBody>
          <a:bodyPr wrap="square" lIns="91433" tIns="45717" rIns="91433" bIns="45717" rtlCol="0">
            <a:spAutoFit/>
          </a:bodyPr>
          <a:lstStyle/>
          <a:p>
            <a:pPr marL="171437" indent="-171437" algn="just">
              <a:buFont typeface="Wingdings" panose="05000000000000000000" pitchFamily="2" charset="2"/>
              <a:buChar char="v"/>
            </a:pPr>
            <a:r>
              <a:rPr lang="da-DK" sz="1100" dirty="0">
                <a:latin typeface="Corbel" pitchFamily="34" charset="0"/>
              </a:rPr>
              <a:t>Danskerne støtter fortsat op om udviklingsbistand, og i forhold til sidste </a:t>
            </a:r>
            <a:r>
              <a:rPr lang="da-DK" sz="1100" dirty="0" smtClean="0">
                <a:latin typeface="Corbel" pitchFamily="34" charset="0"/>
              </a:rPr>
              <a:t>måling, i 2014, </a:t>
            </a:r>
            <a:r>
              <a:rPr lang="da-DK" sz="1100" dirty="0">
                <a:latin typeface="Corbel" pitchFamily="34" charset="0"/>
              </a:rPr>
              <a:t>har der i år været en </a:t>
            </a:r>
            <a:r>
              <a:rPr lang="da-DK" sz="1100" dirty="0" smtClean="0">
                <a:latin typeface="Corbel" pitchFamily="34" charset="0"/>
              </a:rPr>
              <a:t>stigning </a:t>
            </a:r>
            <a:r>
              <a:rPr lang="da-DK" sz="1100" dirty="0">
                <a:latin typeface="Corbel" pitchFamily="34" charset="0"/>
              </a:rPr>
              <a:t>i andelen af </a:t>
            </a:r>
            <a:r>
              <a:rPr lang="da-DK" sz="1100" dirty="0" smtClean="0">
                <a:latin typeface="Corbel" pitchFamily="34" charset="0"/>
              </a:rPr>
              <a:t>tilhængere. Dette er en udvikling, som kan spores i løbet af 2015. Dermed er andelen af tilhængere større i andet halvår 2015 end i første halvår 2015.</a:t>
            </a:r>
            <a:endParaRPr lang="da-DK" sz="1100" dirty="0">
              <a:latin typeface="Corbel" pitchFamily="34" charset="0"/>
            </a:endParaRP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Der er fortsat et flertal af danskerne, der bakker op om udviklingsbistanden (63%). Andelen har haft en faldende tendens siden </a:t>
            </a:r>
            <a:r>
              <a:rPr lang="da-DK" sz="1100" dirty="0" smtClean="0">
                <a:latin typeface="Corbel" pitchFamily="34" charset="0"/>
              </a:rPr>
              <a:t>2010, </a:t>
            </a:r>
            <a:r>
              <a:rPr lang="da-DK" sz="1100" dirty="0">
                <a:latin typeface="Corbel" pitchFamily="34" charset="0"/>
              </a:rPr>
              <a:t>og selvom der siden sidste år har været en </a:t>
            </a:r>
            <a:r>
              <a:rPr lang="da-DK" sz="1100" dirty="0" smtClean="0">
                <a:latin typeface="Corbel" pitchFamily="34" charset="0"/>
              </a:rPr>
              <a:t>stigning</a:t>
            </a:r>
            <a:r>
              <a:rPr lang="da-DK" sz="1100" dirty="0">
                <a:latin typeface="Corbel" pitchFamily="34" charset="0"/>
              </a:rPr>
              <a:t>, er andelen alt i alt </a:t>
            </a:r>
            <a:r>
              <a:rPr lang="da-DK" sz="1100" dirty="0" smtClean="0">
                <a:latin typeface="Corbel" pitchFamily="34" charset="0"/>
              </a:rPr>
              <a:t>gået tilbage </a:t>
            </a:r>
            <a:r>
              <a:rPr lang="da-DK" sz="1100" dirty="0">
                <a:latin typeface="Corbel" pitchFamily="34" charset="0"/>
              </a:rPr>
              <a:t>med </a:t>
            </a:r>
            <a:r>
              <a:rPr lang="da-DK" sz="1100" dirty="0" smtClean="0">
                <a:latin typeface="Corbel" pitchFamily="34" charset="0"/>
              </a:rPr>
              <a:t>13 procentpoint </a:t>
            </a:r>
            <a:r>
              <a:rPr lang="da-DK" sz="1100" dirty="0">
                <a:latin typeface="Corbel" pitchFamily="34" charset="0"/>
              </a:rPr>
              <a:t>siden </a:t>
            </a:r>
            <a:r>
              <a:rPr lang="da-DK" sz="1100" dirty="0" smtClean="0">
                <a:latin typeface="Corbel" pitchFamily="34" charset="0"/>
              </a:rPr>
              <a:t>2010. </a:t>
            </a:r>
            <a:r>
              <a:rPr lang="da-DK" sz="1100" dirty="0">
                <a:latin typeface="Corbel" pitchFamily="34" charset="0"/>
              </a:rPr>
              <a:t>Tilsvarende er udviklingen for andelen af dem, som hverken er tilhængere eller modstandere, steget. Holdningen til udviklingsbistanden synes altså at udvikle sig gradvist i en negativ </a:t>
            </a:r>
            <a:r>
              <a:rPr lang="da-DK" sz="1100" dirty="0" smtClean="0">
                <a:latin typeface="Corbel" pitchFamily="34" charset="0"/>
              </a:rPr>
              <a:t>retning </a:t>
            </a:r>
            <a:r>
              <a:rPr lang="da-DK" sz="1100" dirty="0">
                <a:latin typeface="Corbel" pitchFamily="34" charset="0"/>
              </a:rPr>
              <a:t>men dog ikke så negativ, at andelen af direkte modstandere stiger.</a:t>
            </a:r>
          </a:p>
          <a:p>
            <a:pPr algn="just"/>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Modstanden til udviklingsbistanden er størst blandt mænd og de 18-55 årige.</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De </a:t>
            </a:r>
            <a:r>
              <a:rPr lang="da-DK" sz="1100" dirty="0" smtClean="0">
                <a:latin typeface="Corbel" pitchFamily="34" charset="0"/>
              </a:rPr>
              <a:t>danskere, der er </a:t>
            </a:r>
            <a:r>
              <a:rPr lang="da-DK" sz="1100" dirty="0">
                <a:latin typeface="Corbel" pitchFamily="34" charset="0"/>
              </a:rPr>
              <a:t>enige i, at vi har en moralsk forpligtelse til at hjælpe andre, udgør den største gruppe af tilhængere til udviklingsbistanden.</a:t>
            </a: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a:latin typeface="Corbel" pitchFamily="34" charset="0"/>
              </a:rPr>
              <a:t>De danskere, der mener, at udviklingsbistanden hjælper, udgør ligeledes </a:t>
            </a:r>
            <a:r>
              <a:rPr lang="da-DK" sz="1100" dirty="0" smtClean="0">
                <a:latin typeface="Corbel" pitchFamily="34" charset="0"/>
              </a:rPr>
              <a:t>en større del af tilhængerne </a:t>
            </a:r>
            <a:r>
              <a:rPr lang="da-DK" sz="1100" dirty="0">
                <a:latin typeface="Corbel" pitchFamily="34" charset="0"/>
              </a:rPr>
              <a:t>til </a:t>
            </a:r>
            <a:r>
              <a:rPr lang="da-DK" sz="1100" dirty="0" smtClean="0">
                <a:latin typeface="Corbel" pitchFamily="34" charset="0"/>
              </a:rPr>
              <a:t>udviklingsbistanden end de danskere, der ikke mener, at bistanden hjælper. </a:t>
            </a:r>
            <a:endParaRPr lang="da-DK" sz="1100" dirty="0">
              <a:latin typeface="Corbel" pitchFamily="34" charset="0"/>
            </a:endParaRPr>
          </a:p>
          <a:p>
            <a:pPr marL="171437" indent="-171437" algn="just">
              <a:buFont typeface="Wingdings" panose="05000000000000000000" pitchFamily="2" charset="2"/>
              <a:buChar char="v"/>
            </a:pPr>
            <a:endParaRPr lang="da-DK" sz="1100" dirty="0">
              <a:latin typeface="Corbel" pitchFamily="34" charset="0"/>
            </a:endParaRPr>
          </a:p>
          <a:p>
            <a:pPr marL="171437" indent="-171437" algn="just">
              <a:buFont typeface="Wingdings" panose="05000000000000000000" pitchFamily="2" charset="2"/>
              <a:buChar char="v"/>
            </a:pPr>
            <a:r>
              <a:rPr lang="da-DK" sz="1100" dirty="0" smtClean="0">
                <a:latin typeface="Corbel" pitchFamily="34" charset="0"/>
              </a:rPr>
              <a:t>Jo </a:t>
            </a:r>
            <a:r>
              <a:rPr lang="da-DK" sz="1100" dirty="0">
                <a:latin typeface="Corbel" pitchFamily="34" charset="0"/>
              </a:rPr>
              <a:t>længere uddannelse danskerne har, </a:t>
            </a:r>
            <a:r>
              <a:rPr lang="da-DK" sz="1100" dirty="0" smtClean="0">
                <a:latin typeface="Corbel" pitchFamily="34" charset="0"/>
              </a:rPr>
              <a:t>jo højere er andelen af tilhængere af </a:t>
            </a:r>
            <a:r>
              <a:rPr lang="da-DK" sz="1100" dirty="0">
                <a:latin typeface="Corbel" pitchFamily="34" charset="0"/>
              </a:rPr>
              <a:t>udviklingsbistanden</a:t>
            </a:r>
            <a:r>
              <a:rPr lang="da-DK" sz="1100" dirty="0" smtClean="0">
                <a:latin typeface="Corbel" pitchFamily="34" charset="0"/>
              </a:rPr>
              <a:t>.</a:t>
            </a:r>
            <a:endParaRPr lang="da-DK" sz="1100" dirty="0">
              <a:latin typeface="Corbel" pitchFamily="34" charset="0"/>
            </a:endParaRPr>
          </a:p>
        </p:txBody>
      </p:sp>
    </p:spTree>
    <p:extLst>
      <p:ext uri="{BB962C8B-B14F-4D97-AF65-F5344CB8AC3E}">
        <p14:creationId xmlns:p14="http://schemas.microsoft.com/office/powerpoint/2010/main" val="3598678207"/>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blank">
  <a:themeElements>
    <a:clrScheme name="Wilke">
      <a:dk1>
        <a:sysClr val="windowText" lastClr="000000"/>
      </a:dk1>
      <a:lt1>
        <a:sysClr val="window" lastClr="FFFFFF"/>
      </a:lt1>
      <a:dk2>
        <a:srgbClr val="25618E"/>
      </a:dk2>
      <a:lt2>
        <a:srgbClr val="EEECE1"/>
      </a:lt2>
      <a:accent1>
        <a:srgbClr val="64A252"/>
      </a:accent1>
      <a:accent2>
        <a:srgbClr val="33A2CF"/>
      </a:accent2>
      <a:accent3>
        <a:srgbClr val="D4145A"/>
      </a:accent3>
      <a:accent4>
        <a:srgbClr val="45CE96"/>
      </a:accent4>
      <a:accent5>
        <a:srgbClr val="F79E2D"/>
      </a:accent5>
      <a:accent6>
        <a:srgbClr val="D62727"/>
      </a:accent6>
      <a:hlink>
        <a:srgbClr val="0000FF"/>
      </a:hlink>
      <a:folHlink>
        <a:srgbClr val="D62727"/>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91433" tIns="45717" rIns="91433" bIns="45717" rtlCol="0">
        <a:spAutoFit/>
      </a:bodyPr>
      <a:lstStyle>
        <a:defPPr>
          <a:defRPr sz="1200" dirty="0" smtClean="0">
            <a:latin typeface="Corbel" pitchFamily="34" charset="0"/>
          </a:defRPr>
        </a:defPPr>
      </a:lstStyle>
    </a:txDef>
  </a:objectDefaults>
  <a:extraClrScheme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8857</TotalTime>
  <Words>16369</Words>
  <Application>Microsoft Office PowerPoint</Application>
  <PresentationFormat>A4 (210 x 297 mm)</PresentationFormat>
  <Paragraphs>1267</Paragraphs>
  <Slides>86</Slides>
  <Notes>0</Notes>
  <HiddenSlides>0</HiddenSlides>
  <MMClips>0</MMClips>
  <ScaleCrop>false</ScaleCrop>
  <HeadingPairs>
    <vt:vector size="4" baseType="variant">
      <vt:variant>
        <vt:lpstr>Tema</vt:lpstr>
      </vt:variant>
      <vt:variant>
        <vt:i4>1</vt:i4>
      </vt:variant>
      <vt:variant>
        <vt:lpstr>Diastitler</vt:lpstr>
      </vt:variant>
      <vt:variant>
        <vt:i4>86</vt:i4>
      </vt:variant>
    </vt:vector>
  </HeadingPairs>
  <TitlesOfParts>
    <vt:vector size="87" baseType="lpstr">
      <vt:lpstr>blank</vt:lpstr>
      <vt:lpstr>PowerPoint-præsentation</vt:lpstr>
      <vt:lpstr>Indhold - Overblik</vt:lpstr>
      <vt:lpstr>Indhold</vt:lpstr>
      <vt:lpstr>Indledning – Om undersøgelsen</vt:lpstr>
      <vt:lpstr>PowerPoint-præsentation</vt:lpstr>
      <vt:lpstr>PowerPoint-præsentation</vt:lpstr>
      <vt:lpstr>PowerPoint-præsentation</vt:lpstr>
      <vt:lpstr>PowerPoint-præsentation</vt:lpstr>
      <vt:lpstr>Befolkningens overordnede opbakning til udviklingsbistand</vt:lpstr>
      <vt:lpstr>Holdning til hvorvidt Danmark bruger for mange eller for få penge på udviklingsbistand</vt:lpstr>
      <vt:lpstr>Danskernes tro på hvorvidt udviklingsbistanden hjælper eller ej</vt:lpstr>
      <vt:lpstr>Danskernes holdning til forhold, der vedrører udviklingsbistanden</vt:lpstr>
      <vt:lpstr>Danskernes holdning til forhold der vedrører udviklingsbistanden</vt:lpstr>
      <vt:lpstr>Danskernes evne til at forholde sig til udviklingsbistand</vt:lpstr>
      <vt:lpstr>Danskernes evne til at forholde sig til udviklingsbistand</vt:lpstr>
      <vt:lpstr>Opbakning til udviklingsbistand og underliggende holdninger, der vedrører udviklingsbistanden</vt:lpstr>
      <vt:lpstr>Holding til forbrug på udviklingsbistand og underliggende holdninger, der vedrører udviklingsbistanden</vt:lpstr>
      <vt:lpstr>Opbakning, holdning til forbrug og holdning til forhold der vedrører udviklingsbistanden</vt:lpstr>
      <vt:lpstr>Danskernes subjektive viden om udviklingsbistand og forhold i udviklingslandene</vt:lpstr>
      <vt:lpstr>Der er generelt set store forskelle mellem danskernes opfattelse af forholdene i udviklingslandene og de faktiske forhold</vt:lpstr>
      <vt:lpstr>PowerPoint-præsentation</vt:lpstr>
      <vt:lpstr>Danskernes kendskab til udviklingsbistand og udviklingslandene</vt:lpstr>
      <vt:lpstr>Kendskab til statens forbrug på udviklingsbistand</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Segmentering</vt:lpstr>
      <vt:lpstr>Segmenterne - hovedtræk</vt:lpstr>
      <vt:lpstr>Segmenternes demografiske profil</vt:lpstr>
      <vt:lpstr>Segmenternes underliggende holdninger</vt:lpstr>
      <vt:lpstr>Segmenternes medievaner </vt:lpstr>
      <vt:lpstr>Segmenternes anvendelse af sociale medier og bidrag/støtte til udviklingslande</vt:lpstr>
      <vt:lpstr>Segmentprofiler</vt:lpstr>
      <vt:lpstr>Segmentprofil – De overbeviste</vt:lpstr>
      <vt:lpstr>Segmentprofil – De overbeviste</vt:lpstr>
      <vt:lpstr>Segmentprofil – De overbeviste</vt:lpstr>
      <vt:lpstr>Segmentprofil – De overbeviste</vt:lpstr>
      <vt:lpstr>Segmentprofiler</vt:lpstr>
      <vt:lpstr>Segmentprofil – De positive</vt:lpstr>
      <vt:lpstr>Segmentprofil – De positive</vt:lpstr>
      <vt:lpstr>Segmentprofil – De positive</vt:lpstr>
      <vt:lpstr>Segmentprofil – De positive</vt:lpstr>
      <vt:lpstr>Segmentprofiler</vt:lpstr>
      <vt:lpstr>Segmentprofil – De tillidsfulde</vt:lpstr>
      <vt:lpstr>Segmentprofil – De tillidsfulde</vt:lpstr>
      <vt:lpstr>Segmentprofil – De tillidsfulde</vt:lpstr>
      <vt:lpstr>Segmentprofil – De tillidsfulde</vt:lpstr>
      <vt:lpstr>Segmentprofiler</vt:lpstr>
      <vt:lpstr>Segmentprofil – De skeptiske</vt:lpstr>
      <vt:lpstr>Segmentprofil – De skeptiske</vt:lpstr>
      <vt:lpstr>Segmentprofil – De skeptiske</vt:lpstr>
      <vt:lpstr>Segmentprofil – De skeptiske</vt:lpstr>
      <vt:lpstr>Segmentprofiler</vt:lpstr>
      <vt:lpstr>Segmentprofil – De negative</vt:lpstr>
      <vt:lpstr>Segmentprofil – De negative</vt:lpstr>
      <vt:lpstr>Segmentprofil – De negative</vt:lpstr>
      <vt:lpstr>Segmentprofil – De negative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hillebrandt</dc:creator>
  <cp:lastModifiedBy>Daniel K. Svendsen</cp:lastModifiedBy>
  <cp:revision>927</cp:revision>
  <cp:lastPrinted>2015-12-16T14:36:57Z</cp:lastPrinted>
  <dcterms:created xsi:type="dcterms:W3CDTF">2014-10-16T13:35:11Z</dcterms:created>
  <dcterms:modified xsi:type="dcterms:W3CDTF">2016-03-15T13:36:18Z</dcterms:modified>
</cp:coreProperties>
</file>